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7" name="Google Shape;43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0" name="Google Shape;46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3" name="Google Shape;473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0" name="Google Shape;49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a7121387f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a7121387f6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a7121387f6_0_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500"/>
              <a:buFont typeface="Calibri"/>
              <a:buNone/>
              <a:defRPr sz="45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7053944" y="6572251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 rot="5400000">
            <a:off x="2165234" y="-524215"/>
            <a:ext cx="4797199" cy="8605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261255" y="1379764"/>
            <a:ext cx="8605157" cy="479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261256" y="1355271"/>
            <a:ext cx="4253594" cy="4821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612819" y="1355271"/>
            <a:ext cx="4253594" cy="4821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0" y="6519677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4" name="Google Shape;44;p6"/>
          <p:cNvCxnSpPr/>
          <p:nvPr/>
        </p:nvCxnSpPr>
        <p:spPr>
          <a:xfrm>
            <a:off x="0" y="6519677"/>
            <a:ext cx="2163536" cy="0"/>
          </a:xfrm>
          <a:prstGeom prst="straightConnector1">
            <a:avLst/>
          </a:prstGeom>
          <a:noFill/>
          <a:ln w="12700" cap="flat" cmpd="sng">
            <a:solidFill>
              <a:srgbClr val="0070C0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50000" endA="300" endPos="55000" sy="-100000" algn="bl" rotWithShape="0"/>
          </a:effectLst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0" y="6519677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9" name="Google Shape;49;p7"/>
          <p:cNvCxnSpPr/>
          <p:nvPr/>
        </p:nvCxnSpPr>
        <p:spPr>
          <a:xfrm>
            <a:off x="0" y="6519677"/>
            <a:ext cx="2163536" cy="0"/>
          </a:xfrm>
          <a:prstGeom prst="straightConnector1">
            <a:avLst/>
          </a:prstGeom>
          <a:noFill/>
          <a:ln w="12700" cap="flat" cmpd="sng">
            <a:solidFill>
              <a:srgbClr val="0070C0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50000" endA="300" endPos="55000" sy="-100000" algn="bl" rotWithShape="0"/>
          </a:effectLst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61255" y="1379764"/>
            <a:ext cx="8605157" cy="479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7086600" y="6580415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" name="Google Shape;14;p1"/>
          <p:cNvCxnSpPr/>
          <p:nvPr/>
        </p:nvCxnSpPr>
        <p:spPr>
          <a:xfrm>
            <a:off x="0" y="6576825"/>
            <a:ext cx="2163536" cy="0"/>
          </a:xfrm>
          <a:prstGeom prst="straightConnector1">
            <a:avLst/>
          </a:prstGeom>
          <a:noFill/>
          <a:ln w="12700" cap="flat" cmpd="sng">
            <a:solidFill>
              <a:srgbClr val="0070C0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50000" endA="300" endPos="55000" sy="-100000" algn="bl" rotWithShape="0"/>
          </a:effectLst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ctrTitle"/>
          </p:nvPr>
        </p:nvSpPr>
        <p:spPr>
          <a:xfrm>
            <a:off x="685800" y="941294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500"/>
              <a:buFont typeface="Calibri"/>
              <a:buNone/>
            </a:pPr>
            <a:r>
              <a:rPr lang="en-US"/>
              <a:t>Analysis Resource Overview</a:t>
            </a:r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"/>
          </p:nvPr>
        </p:nvSpPr>
        <p:spPr>
          <a:xfrm>
            <a:off x="1143000" y="3420969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tools.iedb.org</a:t>
            </a:r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7053944" y="6572251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84" name="Google Shape;84;p13"/>
          <p:cNvSpPr/>
          <p:nvPr/>
        </p:nvSpPr>
        <p:spPr>
          <a:xfrm>
            <a:off x="1395600" y="4064200"/>
            <a:ext cx="635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Presented by: </a:t>
            </a: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Bjoern Peters, Professor</a:t>
            </a: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3" descr="Screen-Res-IED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4089" y="624305"/>
            <a:ext cx="4275823" cy="788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2E07A8-5365-431F-BB50-BBF4A01F5E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b="5989"/>
          <a:stretch/>
        </p:blipFill>
        <p:spPr>
          <a:xfrm>
            <a:off x="1906082" y="846052"/>
            <a:ext cx="5642654" cy="586724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</p:pic>
      <p:sp>
        <p:nvSpPr>
          <p:cNvPr id="281" name="Google Shape;281;p22"/>
          <p:cNvSpPr txBox="1">
            <a:spLocks noGrp="1"/>
          </p:cNvSpPr>
          <p:nvPr>
            <p:ph type="title"/>
          </p:nvPr>
        </p:nvSpPr>
        <p:spPr>
          <a:xfrm>
            <a:off x="261256" y="98427"/>
            <a:ext cx="86052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MHC I binding prediction - result</a:t>
            </a:r>
            <a:endParaRPr/>
          </a:p>
        </p:txBody>
      </p:sp>
      <p:sp>
        <p:nvSpPr>
          <p:cNvPr id="283" name="Google Shape;283;p22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84" name="Google Shape;284;p22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285" name="Google Shape;285;p22"/>
          <p:cNvSpPr/>
          <p:nvPr/>
        </p:nvSpPr>
        <p:spPr>
          <a:xfrm>
            <a:off x="5529672" y="3932808"/>
            <a:ext cx="418365" cy="2780492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2"/>
          <p:cNvSpPr/>
          <p:nvPr/>
        </p:nvSpPr>
        <p:spPr>
          <a:xfrm>
            <a:off x="3542517" y="3195961"/>
            <a:ext cx="1109380" cy="159798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2"/>
          <p:cNvSpPr/>
          <p:nvPr/>
        </p:nvSpPr>
        <p:spPr>
          <a:xfrm>
            <a:off x="6788928" y="1104025"/>
            <a:ext cx="223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tools.iedb.org/</a:t>
            </a:r>
            <a:r>
              <a:rPr lang="en-US" sz="1800" b="1" u="sng" dirty="0" err="1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mhci</a:t>
            </a:r>
            <a:r>
              <a:rPr lang="en-US" sz="1800" b="1" u="sng" dirty="0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3"/>
          <p:cNvSpPr txBox="1">
            <a:spLocks noGrp="1"/>
          </p:cNvSpPr>
          <p:nvPr>
            <p:ph type="title"/>
          </p:nvPr>
        </p:nvSpPr>
        <p:spPr>
          <a:xfrm>
            <a:off x="261256" y="98427"/>
            <a:ext cx="86052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MHC II binding prediction</a:t>
            </a:r>
            <a:endParaRPr/>
          </a:p>
        </p:txBody>
      </p:sp>
      <p:pic>
        <p:nvPicPr>
          <p:cNvPr id="294" name="Google Shape;294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99847" y="926904"/>
            <a:ext cx="5528100" cy="56241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5" name="Google Shape;295;p23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96" name="Google Shape;296;p23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297" name="Google Shape;297;p23"/>
          <p:cNvSpPr/>
          <p:nvPr/>
        </p:nvSpPr>
        <p:spPr>
          <a:xfrm>
            <a:off x="5880401" y="431047"/>
            <a:ext cx="223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tools.iedb.org/mhcii/</a:t>
            </a:r>
            <a:endParaRPr/>
          </a:p>
        </p:txBody>
      </p:sp>
      <p:sp>
        <p:nvSpPr>
          <p:cNvPr id="298" name="Google Shape;298;p23"/>
          <p:cNvSpPr txBox="1"/>
          <p:nvPr/>
        </p:nvSpPr>
        <p:spPr>
          <a:xfrm>
            <a:off x="4009525" y="1800225"/>
            <a:ext cx="3129000" cy="91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575" tIns="9125" rIns="9125" bIns="91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&gt;West Nile virus envelope glycoprotein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FNCLGMSNRDFLEGVSGATWVDLVLEGDSCVTIMSKDKPTIDVKMMNMEAANLAEVRSYCYLATVSDLST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KAACPTMGEAHNDKRADPAFVCRQGVVDRGWGNGCGLFGKGSIDTCAKFACSTKAIGRTILKENIKYEVA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IFVHGPTTVESHGNYSTQVGATQAGRFSITPAAPSYTLKLGEYGEVTVDCEPRSGIDTNAYYVMTVGTKT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FLVHREWFMDLNLPWSSAGSTVWRNRETLMEFEEPHATKQSVIALGSQEGALHQALAGAIPVEFSSNTVK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LTSGHLKCRVKMEKLQLKGTTYGVCSKAFKFLGTPADTGHGTVVLELQYTGTDGPCKVPISSVASLNDLT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PVGRLVTVNPFVSVATANAKVLIELEPPFGDSYIVVGRGEQQINHHWHKSGSSIGKAFTTTLKGAQRLAA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LGDTAWDFGSVGGVFTSVGKAVHQVFGGAFRSLFGGMSWITQGLLGALLLWMGINARDRSIALTFLAVGGVLLFLSVNVHA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4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TepiTool – MHC I and II binding prediction</a:t>
            </a:r>
            <a:endParaRPr/>
          </a:p>
        </p:txBody>
      </p:sp>
      <p:pic>
        <p:nvPicPr>
          <p:cNvPr id="305" name="Google Shape;305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03673" y="1531938"/>
            <a:ext cx="8320800" cy="47973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06" name="Google Shape;306;p24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307" name="Google Shape;307;p24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308" name="Google Shape;308;p24"/>
          <p:cNvSpPr/>
          <p:nvPr/>
        </p:nvSpPr>
        <p:spPr>
          <a:xfrm>
            <a:off x="6246734" y="938657"/>
            <a:ext cx="2467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tools.iedb.org/tepitool/</a:t>
            </a:r>
            <a:endParaRPr/>
          </a:p>
        </p:txBody>
      </p:sp>
      <p:sp>
        <p:nvSpPr>
          <p:cNvPr id="309" name="Google Shape;309;p24"/>
          <p:cNvSpPr txBox="1"/>
          <p:nvPr/>
        </p:nvSpPr>
        <p:spPr>
          <a:xfrm>
            <a:off x="3126994" y="3220211"/>
            <a:ext cx="5277900" cy="3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575" tIns="9125" rIns="9125" bIns="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&gt;LCMV Armstrong, Protein GP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MGQIVTMFEALPHIIDEVINIVIIVLIVITGIKAVYNFATCGIFALISF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78032" y="1227437"/>
            <a:ext cx="7297287" cy="526312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6" name="Google Shape;316;p25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TepiTool – MHC I and II binding prediction</a:t>
            </a:r>
            <a:endParaRPr/>
          </a:p>
        </p:txBody>
      </p:sp>
      <p:sp>
        <p:nvSpPr>
          <p:cNvPr id="317" name="Google Shape;317;p25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318" name="Google Shape;318;p25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319" name="Google Shape;319;p25"/>
          <p:cNvSpPr/>
          <p:nvPr/>
        </p:nvSpPr>
        <p:spPr>
          <a:xfrm>
            <a:off x="6399135" y="858105"/>
            <a:ext cx="24672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tools.iedb.org/tepitool/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6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TepiTool – MHC I and II binding prediction</a:t>
            </a:r>
            <a:endParaRPr/>
          </a:p>
        </p:txBody>
      </p:sp>
      <p:sp>
        <p:nvSpPr>
          <p:cNvPr id="326" name="Google Shape;326;p26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327" name="Google Shape;327;p26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328" name="Google Shape;328;p26"/>
          <p:cNvSpPr/>
          <p:nvPr/>
        </p:nvSpPr>
        <p:spPr>
          <a:xfrm>
            <a:off x="6399134" y="946895"/>
            <a:ext cx="24672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tools.iedb.org/tepitool/</a:t>
            </a:r>
            <a:endParaRPr/>
          </a:p>
        </p:txBody>
      </p:sp>
      <p:pic>
        <p:nvPicPr>
          <p:cNvPr id="329" name="Google Shape;329;p26"/>
          <p:cNvPicPr preferRelativeResize="0"/>
          <p:nvPr/>
        </p:nvPicPr>
        <p:blipFill rotWithShape="1">
          <a:blip r:embed="rId3">
            <a:alphaModFix/>
          </a:blip>
          <a:srcRect l="1464" t="7389" r="32567" b="38105"/>
          <a:stretch/>
        </p:blipFill>
        <p:spPr>
          <a:xfrm>
            <a:off x="220173" y="1496738"/>
            <a:ext cx="8646239" cy="4666936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7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B Cell Tools</a:t>
            </a:r>
            <a:endParaRPr/>
          </a:p>
        </p:txBody>
      </p:sp>
      <p:pic>
        <p:nvPicPr>
          <p:cNvPr id="336" name="Google Shape;336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11178" y="1108058"/>
            <a:ext cx="7505312" cy="538843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7" name="Google Shape;337;p27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338" name="Google Shape;338;p27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339" name="Google Shape;339;p27"/>
          <p:cNvSpPr/>
          <p:nvPr/>
        </p:nvSpPr>
        <p:spPr>
          <a:xfrm>
            <a:off x="906081" y="2536223"/>
            <a:ext cx="7274091" cy="177216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7"/>
          <p:cNvSpPr/>
          <p:nvPr/>
        </p:nvSpPr>
        <p:spPr>
          <a:xfrm>
            <a:off x="385745" y="2776146"/>
            <a:ext cx="520336" cy="32131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8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B Cell epitope prediction – sequence based</a:t>
            </a:r>
            <a:endParaRPr/>
          </a:p>
        </p:txBody>
      </p:sp>
      <p:sp>
        <p:nvSpPr>
          <p:cNvPr id="347" name="Google Shape;347;p28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348" name="Google Shape;348;p28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grpSp>
        <p:nvGrpSpPr>
          <p:cNvPr id="349" name="Google Shape;349;p28"/>
          <p:cNvGrpSpPr/>
          <p:nvPr/>
        </p:nvGrpSpPr>
        <p:grpSpPr>
          <a:xfrm>
            <a:off x="532711" y="1093647"/>
            <a:ext cx="5739162" cy="5523698"/>
            <a:chOff x="532711" y="1093647"/>
            <a:chExt cx="5739162" cy="5523698"/>
          </a:xfrm>
        </p:grpSpPr>
        <p:pic>
          <p:nvPicPr>
            <p:cNvPr id="350" name="Google Shape;350;p28"/>
            <p:cNvPicPr preferRelativeResize="0"/>
            <p:nvPr/>
          </p:nvPicPr>
          <p:blipFill rotWithShape="1">
            <a:blip r:embed="rId3">
              <a:alphaModFix/>
            </a:blip>
            <a:srcRect t="13740" r="5962"/>
            <a:stretch/>
          </p:blipFill>
          <p:spPr>
            <a:xfrm>
              <a:off x="532711" y="1093647"/>
              <a:ext cx="5739162" cy="5523698"/>
            </a:xfrm>
            <a:prstGeom prst="rect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351" name="Google Shape;351;p28"/>
            <p:cNvSpPr txBox="1"/>
            <p:nvPr/>
          </p:nvSpPr>
          <p:spPr>
            <a:xfrm>
              <a:off x="695833" y="2806218"/>
              <a:ext cx="5429393" cy="79371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36575" tIns="9125" rIns="9125" bIns="9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VLSEGEWQLVLHVWAKVEADVAGHGQDILIRLFKSHPETLEKFDRFKHLKTEAEMKASEDLKKHGVTVLTALGAILKKKGHHEAELKPLAQSHATKHKIPIKYLEFISEAIIHVLHSRHPGNFGADAGGAMNKALELFRKDIAAKYKELGYQG</a:t>
              </a:r>
              <a:endParaRPr/>
            </a:p>
          </p:txBody>
        </p:sp>
      </p:grpSp>
      <p:sp>
        <p:nvSpPr>
          <p:cNvPr id="352" name="Google Shape;352;p28"/>
          <p:cNvSpPr/>
          <p:nvPr/>
        </p:nvSpPr>
        <p:spPr>
          <a:xfrm>
            <a:off x="658362" y="4704813"/>
            <a:ext cx="2875004" cy="258457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8"/>
          <p:cNvSpPr/>
          <p:nvPr/>
        </p:nvSpPr>
        <p:spPr>
          <a:xfrm>
            <a:off x="6399134" y="1014857"/>
            <a:ext cx="221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tools.iedb.org/bcell/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9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3363393" cy="1610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B Cell epitope prediction – sequence based</a:t>
            </a:r>
            <a:endParaRPr/>
          </a:p>
        </p:txBody>
      </p:sp>
      <p:sp>
        <p:nvSpPr>
          <p:cNvPr id="360" name="Google Shape;360;p29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361" name="Google Shape;361;p29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pic>
        <p:nvPicPr>
          <p:cNvPr id="362" name="Google Shape;362;p29"/>
          <p:cNvPicPr preferRelativeResize="0"/>
          <p:nvPr/>
        </p:nvPicPr>
        <p:blipFill rotWithShape="1">
          <a:blip r:embed="rId3">
            <a:alphaModFix/>
          </a:blip>
          <a:srcRect t="6685" r="62703"/>
          <a:stretch/>
        </p:blipFill>
        <p:spPr>
          <a:xfrm>
            <a:off x="3799702" y="91440"/>
            <a:ext cx="4267200" cy="6644934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63" name="Google Shape;363;p29"/>
          <p:cNvSpPr/>
          <p:nvPr/>
        </p:nvSpPr>
        <p:spPr>
          <a:xfrm>
            <a:off x="3789404" y="1417320"/>
            <a:ext cx="3977640" cy="2339152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9"/>
          <p:cNvSpPr/>
          <p:nvPr/>
        </p:nvSpPr>
        <p:spPr>
          <a:xfrm>
            <a:off x="3779879" y="4032504"/>
            <a:ext cx="2133600" cy="1787056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29"/>
          <p:cNvSpPr/>
          <p:nvPr/>
        </p:nvSpPr>
        <p:spPr>
          <a:xfrm>
            <a:off x="3784462" y="5922606"/>
            <a:ext cx="1969831" cy="79887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9"/>
          <p:cNvSpPr/>
          <p:nvPr/>
        </p:nvSpPr>
        <p:spPr>
          <a:xfrm>
            <a:off x="3784462" y="1197864"/>
            <a:ext cx="2401165" cy="228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9"/>
          <p:cNvSpPr/>
          <p:nvPr/>
        </p:nvSpPr>
        <p:spPr>
          <a:xfrm>
            <a:off x="261256" y="1976624"/>
            <a:ext cx="22176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tools.iedb.org/bcell/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0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374" name="Google Shape;374;p30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grpSp>
        <p:nvGrpSpPr>
          <p:cNvPr id="375" name="Google Shape;375;p30"/>
          <p:cNvGrpSpPr/>
          <p:nvPr/>
        </p:nvGrpSpPr>
        <p:grpSpPr>
          <a:xfrm>
            <a:off x="4853911" y="172994"/>
            <a:ext cx="4050962" cy="3531761"/>
            <a:chOff x="4819710" y="76185"/>
            <a:chExt cx="4153888" cy="3621496"/>
          </a:xfrm>
        </p:grpSpPr>
        <p:pic>
          <p:nvPicPr>
            <p:cNvPr id="376" name="Google Shape;376;p30" descr="EpPred_seq_KarplusSchulz.tiff"/>
            <p:cNvPicPr preferRelativeResize="0"/>
            <p:nvPr/>
          </p:nvPicPr>
          <p:blipFill rotWithShape="1">
            <a:blip r:embed="rId3">
              <a:alphaModFix/>
            </a:blip>
            <a:srcRect b="23494"/>
            <a:stretch/>
          </p:blipFill>
          <p:spPr>
            <a:xfrm>
              <a:off x="4819710" y="76185"/>
              <a:ext cx="4153888" cy="362149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377" name="Google Shape;377;p30"/>
            <p:cNvSpPr txBox="1"/>
            <p:nvPr/>
          </p:nvSpPr>
          <p:spPr>
            <a:xfrm>
              <a:off x="7889725" y="82296"/>
              <a:ext cx="880200" cy="273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8" name="Google Shape;378;p30"/>
          <p:cNvGrpSpPr/>
          <p:nvPr/>
        </p:nvGrpSpPr>
        <p:grpSpPr>
          <a:xfrm>
            <a:off x="310177" y="197708"/>
            <a:ext cx="3821499" cy="3289512"/>
            <a:chOff x="152399" y="76200"/>
            <a:chExt cx="4185075" cy="3602475"/>
          </a:xfrm>
        </p:grpSpPr>
        <p:pic>
          <p:nvPicPr>
            <p:cNvPr id="379" name="Google Shape;379;p30" descr="EpPred_seq_ChouFasman.tiff"/>
            <p:cNvPicPr preferRelativeResize="0"/>
            <p:nvPr/>
          </p:nvPicPr>
          <p:blipFill rotWithShape="1">
            <a:blip r:embed="rId4">
              <a:alphaModFix/>
            </a:blip>
            <a:srcRect b="23658"/>
            <a:stretch/>
          </p:blipFill>
          <p:spPr>
            <a:xfrm>
              <a:off x="152399" y="76200"/>
              <a:ext cx="4185075" cy="3602475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380" name="Google Shape;380;p30"/>
            <p:cNvSpPr txBox="1"/>
            <p:nvPr/>
          </p:nvSpPr>
          <p:spPr>
            <a:xfrm>
              <a:off x="3131518" y="82296"/>
              <a:ext cx="1133736" cy="273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1" name="Google Shape;381;p30"/>
          <p:cNvSpPr txBox="1"/>
          <p:nvPr/>
        </p:nvSpPr>
        <p:spPr>
          <a:xfrm>
            <a:off x="4910600" y="4396999"/>
            <a:ext cx="3810000" cy="22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1125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a consensus of different methods may be better.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2" name="Google Shape;382;p30"/>
          <p:cNvGrpSpPr/>
          <p:nvPr/>
        </p:nvGrpSpPr>
        <p:grpSpPr>
          <a:xfrm>
            <a:off x="264470" y="3542162"/>
            <a:ext cx="3912913" cy="2954704"/>
            <a:chOff x="229236" y="3762946"/>
            <a:chExt cx="4031400" cy="3044175"/>
          </a:xfrm>
        </p:grpSpPr>
        <p:pic>
          <p:nvPicPr>
            <p:cNvPr id="383" name="Google Shape;383;p30" descr="EpPred_seq_demo2.tiff"/>
            <p:cNvPicPr preferRelativeResize="0"/>
            <p:nvPr/>
          </p:nvPicPr>
          <p:blipFill rotWithShape="1">
            <a:blip r:embed="rId5">
              <a:alphaModFix/>
            </a:blip>
            <a:srcRect t="5269" b="43201"/>
            <a:stretch/>
          </p:blipFill>
          <p:spPr>
            <a:xfrm>
              <a:off x="229236" y="3762946"/>
              <a:ext cx="4031400" cy="3044175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384" name="Google Shape;384;p30"/>
            <p:cNvSpPr txBox="1"/>
            <p:nvPr/>
          </p:nvSpPr>
          <p:spPr>
            <a:xfrm>
              <a:off x="2995997" y="3774218"/>
              <a:ext cx="1133736" cy="273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" name="Google Shape;385;p30"/>
          <p:cNvSpPr/>
          <p:nvPr/>
        </p:nvSpPr>
        <p:spPr>
          <a:xfrm>
            <a:off x="1752600" y="1886933"/>
            <a:ext cx="381000" cy="627667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30"/>
          <p:cNvSpPr/>
          <p:nvPr/>
        </p:nvSpPr>
        <p:spPr>
          <a:xfrm>
            <a:off x="3011568" y="1295401"/>
            <a:ext cx="454500" cy="1219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30"/>
          <p:cNvSpPr/>
          <p:nvPr/>
        </p:nvSpPr>
        <p:spPr>
          <a:xfrm>
            <a:off x="1727886" y="4680966"/>
            <a:ext cx="381000" cy="627667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30"/>
          <p:cNvSpPr/>
          <p:nvPr/>
        </p:nvSpPr>
        <p:spPr>
          <a:xfrm>
            <a:off x="3108365" y="4527156"/>
            <a:ext cx="454500" cy="627668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30"/>
          <p:cNvSpPr/>
          <p:nvPr/>
        </p:nvSpPr>
        <p:spPr>
          <a:xfrm>
            <a:off x="6268995" y="1336591"/>
            <a:ext cx="453081" cy="98156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30"/>
          <p:cNvSpPr/>
          <p:nvPr/>
        </p:nvSpPr>
        <p:spPr>
          <a:xfrm>
            <a:off x="7698900" y="1336591"/>
            <a:ext cx="454500" cy="98156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1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B cell epitope prediction – structure based</a:t>
            </a:r>
            <a:endParaRPr/>
          </a:p>
        </p:txBody>
      </p:sp>
      <p:pic>
        <p:nvPicPr>
          <p:cNvPr id="397" name="Google Shape;397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5168"/>
          <a:stretch/>
        </p:blipFill>
        <p:spPr>
          <a:xfrm>
            <a:off x="261256" y="1212514"/>
            <a:ext cx="5972175" cy="2801204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98" name="Google Shape;398;p31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399" name="Google Shape;399;p31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400" name="Google Shape;400;p31"/>
          <p:cNvSpPr/>
          <p:nvPr/>
        </p:nvSpPr>
        <p:spPr>
          <a:xfrm>
            <a:off x="6322231" y="1212535"/>
            <a:ext cx="264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tools.iedb.org/discotope/</a:t>
            </a:r>
            <a:endParaRPr/>
          </a:p>
        </p:txBody>
      </p:sp>
      <p:pic>
        <p:nvPicPr>
          <p:cNvPr id="401" name="Google Shape;401;p31"/>
          <p:cNvPicPr preferRelativeResize="0"/>
          <p:nvPr/>
        </p:nvPicPr>
        <p:blipFill rotWithShape="1">
          <a:blip r:embed="rId4">
            <a:alphaModFix/>
          </a:blip>
          <a:srcRect t="9052" b="33456"/>
          <a:stretch/>
        </p:blipFill>
        <p:spPr>
          <a:xfrm>
            <a:off x="3288484" y="2949586"/>
            <a:ext cx="5577929" cy="3290675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261256" y="250826"/>
            <a:ext cx="8605200" cy="1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IEDB Analysis Resource</a:t>
            </a:r>
            <a:br>
              <a:rPr lang="en-US"/>
            </a:br>
            <a:r>
              <a:rPr lang="en-US" sz="2000">
                <a:solidFill>
                  <a:srgbClr val="7F7F7F"/>
                </a:solidFill>
              </a:rPr>
              <a:t>tools.iedb.org</a:t>
            </a: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6186301" y="1301578"/>
            <a:ext cx="2770500" cy="51804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182388" y="1301578"/>
            <a:ext cx="2770500" cy="51804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Google Shape;96;p14"/>
          <p:cNvGrpSpPr/>
          <p:nvPr/>
        </p:nvGrpSpPr>
        <p:grpSpPr>
          <a:xfrm>
            <a:off x="429366" y="1369267"/>
            <a:ext cx="2353891" cy="4735136"/>
            <a:chOff x="304800" y="1424310"/>
            <a:chExt cx="3155773" cy="6348218"/>
          </a:xfrm>
        </p:grpSpPr>
        <p:grpSp>
          <p:nvGrpSpPr>
            <p:cNvPr id="97" name="Google Shape;97;p14"/>
            <p:cNvGrpSpPr/>
            <p:nvPr/>
          </p:nvGrpSpPr>
          <p:grpSpPr>
            <a:xfrm>
              <a:off x="452773" y="2219893"/>
              <a:ext cx="3007800" cy="1346265"/>
              <a:chOff x="7413113" y="3205845"/>
              <a:chExt cx="3007800" cy="1346265"/>
            </a:xfrm>
          </p:grpSpPr>
          <p:sp>
            <p:nvSpPr>
              <p:cNvPr id="98" name="Google Shape;98;p14"/>
              <p:cNvSpPr/>
              <p:nvPr/>
            </p:nvSpPr>
            <p:spPr>
              <a:xfrm>
                <a:off x="7413113" y="3347310"/>
                <a:ext cx="3007800" cy="1204800"/>
              </a:xfrm>
              <a:prstGeom prst="rect">
                <a:avLst/>
              </a:prstGeom>
              <a:solidFill>
                <a:srgbClr val="FFFFFF"/>
              </a:solidFill>
              <a:ln w="28575" cap="flat" cmpd="sng">
                <a:solidFill>
                  <a:srgbClr val="9CC2E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344487" marR="0" lvl="0" indent="-34925" algn="l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1">
                  <a:solidFill>
                    <a:srgbClr val="1D477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344487" marR="0" lvl="0" indent="-111125" algn="l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D4779"/>
                  </a:buClr>
                  <a:buSzPts val="1200"/>
                  <a:buFont typeface="Arial"/>
                  <a:buChar char="•"/>
                </a:pPr>
                <a:r>
                  <a:rPr lang="en-US" sz="1200" b="1">
                    <a:solidFill>
                      <a:srgbClr val="1D47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MHC I binding prediction</a:t>
                </a:r>
                <a:endParaRPr/>
              </a:p>
              <a:p>
                <a:pPr marL="344487" marR="0" lvl="0" indent="-111125" algn="l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D4779"/>
                  </a:buClr>
                  <a:buSzPts val="1200"/>
                  <a:buFont typeface="Arial"/>
                  <a:buChar char="•"/>
                </a:pPr>
                <a:r>
                  <a:rPr lang="en-US" sz="1200" b="1">
                    <a:solidFill>
                      <a:srgbClr val="1D47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MHC II binding prediction</a:t>
                </a:r>
                <a:endParaRPr/>
              </a:p>
              <a:p>
                <a:pPr marL="344487" marR="0" lvl="0" indent="-111125" algn="l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D4779"/>
                  </a:buClr>
                  <a:buSzPts val="1200"/>
                  <a:buFont typeface="Arial"/>
                  <a:buChar char="•"/>
                </a:pPr>
                <a:r>
                  <a:rPr lang="en-US" sz="1200" b="1">
                    <a:solidFill>
                      <a:srgbClr val="1D47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TepiTool</a:t>
                </a:r>
                <a:endParaRPr sz="1200">
                  <a:solidFill>
                    <a:srgbClr val="1D477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4"/>
              <p:cNvSpPr/>
              <p:nvPr/>
            </p:nvSpPr>
            <p:spPr>
              <a:xfrm>
                <a:off x="7542649" y="3205845"/>
                <a:ext cx="27303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5B9BD5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73400" tIns="0" rIns="7340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MHC binding prediction</a:t>
                </a:r>
                <a:endParaRPr sz="13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" name="Google Shape;100;p14"/>
            <p:cNvGrpSpPr/>
            <p:nvPr/>
          </p:nvGrpSpPr>
          <p:grpSpPr>
            <a:xfrm>
              <a:off x="452771" y="3771900"/>
              <a:ext cx="3007800" cy="1105029"/>
              <a:chOff x="7386971" y="3438391"/>
              <a:chExt cx="3007800" cy="1105029"/>
            </a:xfrm>
          </p:grpSpPr>
          <p:sp>
            <p:nvSpPr>
              <p:cNvPr id="101" name="Google Shape;101;p14"/>
              <p:cNvSpPr/>
              <p:nvPr/>
            </p:nvSpPr>
            <p:spPr>
              <a:xfrm>
                <a:off x="7386971" y="3701620"/>
                <a:ext cx="3007800" cy="841800"/>
              </a:xfrm>
              <a:prstGeom prst="rect">
                <a:avLst/>
              </a:prstGeom>
              <a:solidFill>
                <a:srgbClr val="FFFFFF"/>
              </a:solidFill>
              <a:ln w="28575" cap="flat" cmpd="sng">
                <a:solidFill>
                  <a:srgbClr val="9CC2E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344487" marR="0" lvl="0" indent="-92075" algn="l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D4779"/>
                  </a:buClr>
                  <a:buSzPts val="900"/>
                  <a:buFont typeface="Arial"/>
                  <a:buChar char="•"/>
                </a:pPr>
                <a:endParaRPr sz="900" b="1">
                  <a:solidFill>
                    <a:srgbClr val="1D477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344487" marR="0" lvl="0" indent="-111125" algn="l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D4779"/>
                  </a:buClr>
                  <a:buSzPts val="1200"/>
                  <a:buFont typeface="Arial"/>
                  <a:buChar char="•"/>
                </a:pPr>
                <a:r>
                  <a:rPr lang="en-US" sz="1200" b="1">
                    <a:solidFill>
                      <a:srgbClr val="1D47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NetChop/NetCTL/NetCTLpan</a:t>
                </a:r>
                <a:endParaRPr sz="1200" b="1">
                  <a:solidFill>
                    <a:srgbClr val="1D477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344487" marR="0" lvl="0" indent="-111125" algn="l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D4779"/>
                  </a:buClr>
                  <a:buSzPts val="1200"/>
                  <a:buFont typeface="Arial"/>
                  <a:buChar char="•"/>
                </a:pPr>
                <a:r>
                  <a:rPr lang="en-US" sz="1200" b="1">
                    <a:solidFill>
                      <a:srgbClr val="1D47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MHC-NP, MHCII-NP</a:t>
                </a:r>
                <a:endParaRPr/>
              </a:p>
            </p:txBody>
          </p:sp>
          <p:sp>
            <p:nvSpPr>
              <p:cNvPr id="102" name="Google Shape;102;p14"/>
              <p:cNvSpPr/>
              <p:nvPr/>
            </p:nvSpPr>
            <p:spPr>
              <a:xfrm>
                <a:off x="7516512" y="3438391"/>
                <a:ext cx="27303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5B9BD5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73400" tIns="0" rIns="7340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MHC processing prediction</a:t>
                </a:r>
                <a:endParaRPr sz="13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" name="Google Shape;103;p14"/>
            <p:cNvGrpSpPr/>
            <p:nvPr/>
          </p:nvGrpSpPr>
          <p:grpSpPr>
            <a:xfrm>
              <a:off x="452771" y="5120640"/>
              <a:ext cx="3007800" cy="1376529"/>
              <a:chOff x="7355361" y="3069527"/>
              <a:chExt cx="3007800" cy="1376529"/>
            </a:xfrm>
          </p:grpSpPr>
          <p:sp>
            <p:nvSpPr>
              <p:cNvPr id="104" name="Google Shape;104;p14"/>
              <p:cNvSpPr/>
              <p:nvPr/>
            </p:nvSpPr>
            <p:spPr>
              <a:xfrm>
                <a:off x="7355361" y="3370856"/>
                <a:ext cx="3007800" cy="1075200"/>
              </a:xfrm>
              <a:prstGeom prst="rect">
                <a:avLst/>
              </a:prstGeom>
              <a:solidFill>
                <a:srgbClr val="FFFFFF"/>
              </a:solidFill>
              <a:ln w="28575" cap="flat" cmpd="sng">
                <a:solidFill>
                  <a:srgbClr val="9CC2E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344487" marR="0" lvl="0" indent="-73025" algn="l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D4779"/>
                  </a:buClr>
                  <a:buSzPts val="600"/>
                  <a:buFont typeface="Arial"/>
                  <a:buChar char="•"/>
                </a:pPr>
                <a:endParaRPr sz="600" b="1">
                  <a:solidFill>
                    <a:srgbClr val="1D477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344487" marR="0" lvl="0" indent="-111125" algn="l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D4779"/>
                  </a:buClr>
                  <a:buSzPts val="1200"/>
                  <a:buFont typeface="Arial"/>
                  <a:buChar char="•"/>
                </a:pPr>
                <a:r>
                  <a:rPr lang="en-US" sz="1200" b="1">
                    <a:solidFill>
                      <a:srgbClr val="1D47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CD4 &amp; CD8 T cell immunogenicity prediction tools</a:t>
                </a:r>
                <a:endParaRPr/>
              </a:p>
            </p:txBody>
          </p:sp>
          <p:sp>
            <p:nvSpPr>
              <p:cNvPr id="105" name="Google Shape;105;p14"/>
              <p:cNvSpPr/>
              <p:nvPr/>
            </p:nvSpPr>
            <p:spPr>
              <a:xfrm>
                <a:off x="7484901" y="3069527"/>
                <a:ext cx="27303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5B9BD5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73400" tIns="0" rIns="7340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Immunogenicity prediction</a:t>
                </a:r>
                <a:endParaRPr sz="13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" name="Google Shape;106;p14"/>
            <p:cNvGrpSpPr/>
            <p:nvPr/>
          </p:nvGrpSpPr>
          <p:grpSpPr>
            <a:xfrm>
              <a:off x="452771" y="6708710"/>
              <a:ext cx="3007800" cy="1063818"/>
              <a:chOff x="7355361" y="3212907"/>
              <a:chExt cx="3007800" cy="1063818"/>
            </a:xfrm>
          </p:grpSpPr>
          <p:sp>
            <p:nvSpPr>
              <p:cNvPr id="107" name="Google Shape;107;p14"/>
              <p:cNvSpPr/>
              <p:nvPr/>
            </p:nvSpPr>
            <p:spPr>
              <a:xfrm>
                <a:off x="7355361" y="3663525"/>
                <a:ext cx="3007800" cy="613200"/>
              </a:xfrm>
              <a:prstGeom prst="rect">
                <a:avLst/>
              </a:prstGeom>
              <a:solidFill>
                <a:srgbClr val="FFFFFF"/>
              </a:solidFill>
              <a:ln w="28575" cap="flat" cmpd="sng">
                <a:solidFill>
                  <a:srgbClr val="9CC2E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344487" marR="0" lvl="0" indent="-111125" algn="l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D4779"/>
                  </a:buClr>
                  <a:buSzPts val="1200"/>
                  <a:buFont typeface="Arial"/>
                  <a:buChar char="•"/>
                </a:pPr>
                <a:r>
                  <a:rPr lang="en-US" sz="1200" b="1">
                    <a:solidFill>
                      <a:srgbClr val="1D47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Deimmunization tool</a:t>
                </a:r>
                <a:endParaRPr/>
              </a:p>
            </p:txBody>
          </p:sp>
          <p:sp>
            <p:nvSpPr>
              <p:cNvPr id="108" name="Google Shape;108;p14"/>
              <p:cNvSpPr/>
              <p:nvPr/>
            </p:nvSpPr>
            <p:spPr>
              <a:xfrm>
                <a:off x="7484901" y="3212907"/>
                <a:ext cx="2699400" cy="606600"/>
              </a:xfrm>
              <a:prstGeom prst="roundRect">
                <a:avLst>
                  <a:gd name="adj" fmla="val 16667"/>
                </a:avLst>
              </a:prstGeom>
              <a:solidFill>
                <a:srgbClr val="5B9BD5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73400" tIns="0" rIns="7340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Remove epitopes from therapeutic proteins</a:t>
                </a:r>
                <a:endParaRPr sz="13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" name="Google Shape;109;p14"/>
            <p:cNvGrpSpPr/>
            <p:nvPr/>
          </p:nvGrpSpPr>
          <p:grpSpPr>
            <a:xfrm>
              <a:off x="304800" y="1706910"/>
              <a:ext cx="147900" cy="5759100"/>
              <a:chOff x="304800" y="1706910"/>
              <a:chExt cx="147900" cy="5759100"/>
            </a:xfrm>
          </p:grpSpPr>
          <p:cxnSp>
            <p:nvCxnSpPr>
              <p:cNvPr id="110" name="Google Shape;110;p14"/>
              <p:cNvCxnSpPr>
                <a:stCxn id="111" idx="1"/>
                <a:endCxn id="104" idx="1"/>
              </p:cNvCxnSpPr>
              <p:nvPr/>
            </p:nvCxnSpPr>
            <p:spPr>
              <a:xfrm>
                <a:off x="304800" y="1706910"/>
                <a:ext cx="147900" cy="4252800"/>
              </a:xfrm>
              <a:prstGeom prst="bentConnector3">
                <a:avLst>
                  <a:gd name="adj1" fmla="val -215852"/>
                </a:avLst>
              </a:prstGeom>
              <a:noFill/>
              <a:ln w="28575" cap="flat" cmpd="sng">
                <a:solidFill>
                  <a:srgbClr val="9CC2E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2" name="Google Shape;112;p14"/>
              <p:cNvCxnSpPr>
                <a:stCxn id="111" idx="1"/>
                <a:endCxn id="101" idx="1"/>
              </p:cNvCxnSpPr>
              <p:nvPr/>
            </p:nvCxnSpPr>
            <p:spPr>
              <a:xfrm>
                <a:off x="304800" y="1706910"/>
                <a:ext cx="147900" cy="2749200"/>
              </a:xfrm>
              <a:prstGeom prst="bentConnector3">
                <a:avLst>
                  <a:gd name="adj1" fmla="val -215852"/>
                </a:avLst>
              </a:prstGeom>
              <a:noFill/>
              <a:ln w="28575" cap="flat" cmpd="sng">
                <a:solidFill>
                  <a:srgbClr val="9CC2E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3" name="Google Shape;113;p14"/>
              <p:cNvCxnSpPr>
                <a:stCxn id="111" idx="1"/>
                <a:endCxn id="98" idx="1"/>
              </p:cNvCxnSpPr>
              <p:nvPr/>
            </p:nvCxnSpPr>
            <p:spPr>
              <a:xfrm>
                <a:off x="304800" y="1706910"/>
                <a:ext cx="147900" cy="1256700"/>
              </a:xfrm>
              <a:prstGeom prst="bentConnector3">
                <a:avLst>
                  <a:gd name="adj1" fmla="val -215852"/>
                </a:avLst>
              </a:prstGeom>
              <a:noFill/>
              <a:ln w="28575" cap="flat" cmpd="sng">
                <a:solidFill>
                  <a:srgbClr val="9CC2E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4" name="Google Shape;114;p14"/>
              <p:cNvCxnSpPr>
                <a:stCxn id="111" idx="1"/>
                <a:endCxn id="107" idx="1"/>
              </p:cNvCxnSpPr>
              <p:nvPr/>
            </p:nvCxnSpPr>
            <p:spPr>
              <a:xfrm>
                <a:off x="304800" y="1706910"/>
                <a:ext cx="147900" cy="5759100"/>
              </a:xfrm>
              <a:prstGeom prst="bentConnector3">
                <a:avLst>
                  <a:gd name="adj1" fmla="val -215852"/>
                </a:avLst>
              </a:prstGeom>
              <a:noFill/>
              <a:ln w="28575" cap="flat" cmpd="sng">
                <a:solidFill>
                  <a:srgbClr val="9CC2E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111" name="Google Shape;111;p14"/>
            <p:cNvSpPr/>
            <p:nvPr/>
          </p:nvSpPr>
          <p:spPr>
            <a:xfrm>
              <a:off x="304800" y="1424310"/>
              <a:ext cx="3155700" cy="565200"/>
            </a:xfrm>
            <a:prstGeom prst="roundRect">
              <a:avLst>
                <a:gd name="adj" fmla="val 13871"/>
              </a:avLst>
            </a:prstGeom>
            <a:solidFill>
              <a:srgbClr val="FFFFFF"/>
            </a:solidFill>
            <a:ln w="12700" cap="flat" cmpd="sng">
              <a:solidFill>
                <a:srgbClr val="5B9BD5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09725" tIns="54850" rIns="109725" bIns="54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T cell tools</a:t>
              </a:r>
              <a:endParaRPr/>
            </a:p>
          </p:txBody>
        </p:sp>
      </p:grpSp>
      <p:sp>
        <p:nvSpPr>
          <p:cNvPr id="115" name="Google Shape;115;p14"/>
          <p:cNvSpPr/>
          <p:nvPr/>
        </p:nvSpPr>
        <p:spPr>
          <a:xfrm>
            <a:off x="3184861" y="1301578"/>
            <a:ext cx="2769600" cy="51804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6" name="Google Shape;116;p14"/>
          <p:cNvGrpSpPr/>
          <p:nvPr/>
        </p:nvGrpSpPr>
        <p:grpSpPr>
          <a:xfrm>
            <a:off x="3446668" y="1369256"/>
            <a:ext cx="2364106" cy="3768899"/>
            <a:chOff x="3917810" y="1424310"/>
            <a:chExt cx="3155928" cy="5052820"/>
          </a:xfrm>
        </p:grpSpPr>
        <p:grpSp>
          <p:nvGrpSpPr>
            <p:cNvPr id="117" name="Google Shape;117;p14"/>
            <p:cNvGrpSpPr/>
            <p:nvPr/>
          </p:nvGrpSpPr>
          <p:grpSpPr>
            <a:xfrm>
              <a:off x="4142248" y="2240068"/>
              <a:ext cx="2931300" cy="1036666"/>
              <a:chOff x="7489578" y="3206687"/>
              <a:chExt cx="2931300" cy="1036666"/>
            </a:xfrm>
          </p:grpSpPr>
          <p:sp>
            <p:nvSpPr>
              <p:cNvPr id="118" name="Google Shape;118;p14"/>
              <p:cNvSpPr/>
              <p:nvPr/>
            </p:nvSpPr>
            <p:spPr>
              <a:xfrm>
                <a:off x="7489578" y="3348153"/>
                <a:ext cx="2931300" cy="895200"/>
              </a:xfrm>
              <a:prstGeom prst="rect">
                <a:avLst/>
              </a:prstGeom>
              <a:solidFill>
                <a:srgbClr val="FFFFFF"/>
              </a:solidFill>
              <a:ln w="28575" cap="flat" cmpd="sng">
                <a:solidFill>
                  <a:srgbClr val="9CC2E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380984" marR="0" lvl="0" indent="-110323" algn="l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1">
                  <a:solidFill>
                    <a:srgbClr val="1D477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344487" marR="0" lvl="0" indent="-111125" algn="l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D4779"/>
                  </a:buClr>
                  <a:buSzPts val="1200"/>
                  <a:buFont typeface="Arial"/>
                  <a:buChar char="•"/>
                </a:pPr>
                <a:r>
                  <a:rPr lang="en-US" sz="1200" b="1">
                    <a:solidFill>
                      <a:srgbClr val="1D47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BepiPred</a:t>
                </a:r>
                <a:endParaRPr sz="1200" b="1">
                  <a:solidFill>
                    <a:srgbClr val="1D477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344487" marR="0" lvl="0" indent="-111125" algn="l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D4779"/>
                  </a:buClr>
                  <a:buSzPts val="1200"/>
                  <a:buFont typeface="Arial"/>
                  <a:buChar char="•"/>
                </a:pPr>
                <a:r>
                  <a:rPr lang="en-US" sz="1200" b="1">
                    <a:solidFill>
                      <a:srgbClr val="1D47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Other methods</a:t>
                </a:r>
                <a:endParaRPr sz="1200">
                  <a:solidFill>
                    <a:srgbClr val="1D477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14"/>
              <p:cNvSpPr/>
              <p:nvPr/>
            </p:nvSpPr>
            <p:spPr>
              <a:xfrm>
                <a:off x="7619118" y="3206687"/>
                <a:ext cx="26181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5B9BD5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73400" tIns="0" rIns="7340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Linear epitope prediction</a:t>
                </a:r>
                <a:endParaRPr sz="13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" name="Google Shape;120;p14"/>
            <p:cNvGrpSpPr/>
            <p:nvPr/>
          </p:nvGrpSpPr>
          <p:grpSpPr>
            <a:xfrm>
              <a:off x="4110638" y="3722067"/>
              <a:ext cx="2963100" cy="1174468"/>
              <a:chOff x="7431828" y="3388558"/>
              <a:chExt cx="2963100" cy="1174468"/>
            </a:xfrm>
          </p:grpSpPr>
          <p:sp>
            <p:nvSpPr>
              <p:cNvPr id="121" name="Google Shape;121;p14"/>
              <p:cNvSpPr/>
              <p:nvPr/>
            </p:nvSpPr>
            <p:spPr>
              <a:xfrm>
                <a:off x="7431828" y="3721226"/>
                <a:ext cx="2963100" cy="841800"/>
              </a:xfrm>
              <a:prstGeom prst="rect">
                <a:avLst/>
              </a:prstGeom>
              <a:solidFill>
                <a:srgbClr val="FFFFFF"/>
              </a:solidFill>
              <a:ln w="28575" cap="flat" cmpd="sng">
                <a:solidFill>
                  <a:srgbClr val="9CC2E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344487" marR="0" lvl="0" indent="-85725" algn="l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D4779"/>
                  </a:buClr>
                  <a:buSzPts val="800"/>
                  <a:buFont typeface="Arial"/>
                  <a:buChar char="•"/>
                </a:pPr>
                <a:endParaRPr sz="800" b="1">
                  <a:solidFill>
                    <a:srgbClr val="1D477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344487" marR="0" lvl="0" indent="-111125" algn="l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D4779"/>
                  </a:buClr>
                  <a:buSzPts val="1200"/>
                  <a:buFont typeface="Arial"/>
                  <a:buChar char="•"/>
                </a:pPr>
                <a:r>
                  <a:rPr lang="en-US" sz="1200" b="1">
                    <a:solidFill>
                      <a:srgbClr val="1D47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DiscoTope</a:t>
                </a:r>
                <a:endParaRPr sz="1200" b="1">
                  <a:solidFill>
                    <a:srgbClr val="1D477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344487" marR="0" lvl="0" indent="-111125" algn="l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D4779"/>
                  </a:buClr>
                  <a:buSzPts val="1200"/>
                  <a:buFont typeface="Arial"/>
                  <a:buChar char="•"/>
                </a:pPr>
                <a:r>
                  <a:rPr lang="en-US" sz="1200" b="1">
                    <a:solidFill>
                      <a:srgbClr val="1D47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ElliPro</a:t>
                </a:r>
                <a:endParaRPr sz="1200" b="1">
                  <a:solidFill>
                    <a:srgbClr val="1D477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14"/>
              <p:cNvSpPr/>
              <p:nvPr/>
            </p:nvSpPr>
            <p:spPr>
              <a:xfrm>
                <a:off x="7561366" y="3388558"/>
                <a:ext cx="2649600" cy="526500"/>
              </a:xfrm>
              <a:prstGeom prst="roundRect">
                <a:avLst>
                  <a:gd name="adj" fmla="val 16667"/>
                </a:avLst>
              </a:prstGeom>
              <a:solidFill>
                <a:srgbClr val="5B9BD5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73400" tIns="0" rIns="7340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Discontinuous epitope prediction</a:t>
                </a:r>
                <a:endParaRPr sz="13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" name="Google Shape;123;p14"/>
            <p:cNvGrpSpPr/>
            <p:nvPr/>
          </p:nvGrpSpPr>
          <p:grpSpPr>
            <a:xfrm>
              <a:off x="4142248" y="5334000"/>
              <a:ext cx="2931300" cy="1143130"/>
              <a:chOff x="7431828" y="3282887"/>
              <a:chExt cx="2931300" cy="1143130"/>
            </a:xfrm>
          </p:grpSpPr>
          <p:sp>
            <p:nvSpPr>
              <p:cNvPr id="124" name="Google Shape;124;p14"/>
              <p:cNvSpPr/>
              <p:nvPr/>
            </p:nvSpPr>
            <p:spPr>
              <a:xfrm>
                <a:off x="7431828" y="3584217"/>
                <a:ext cx="2931300" cy="841800"/>
              </a:xfrm>
              <a:prstGeom prst="rect">
                <a:avLst/>
              </a:prstGeom>
              <a:solidFill>
                <a:srgbClr val="FFFFFF"/>
              </a:solidFill>
              <a:ln w="28575" cap="flat" cmpd="sng">
                <a:solidFill>
                  <a:srgbClr val="9CC2E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380984" marR="0" lvl="0" indent="-110323" algn="l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1">
                  <a:solidFill>
                    <a:srgbClr val="1D477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344487" marR="0" lvl="0" indent="-111125" algn="l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D4779"/>
                  </a:buClr>
                  <a:buSzPts val="1200"/>
                  <a:buFont typeface="Arial"/>
                  <a:buChar char="•"/>
                </a:pPr>
                <a:r>
                  <a:rPr lang="en-US" sz="1200" b="1">
                    <a:solidFill>
                      <a:srgbClr val="1D47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LYRA</a:t>
                </a:r>
                <a:endParaRPr sz="1200" b="1">
                  <a:solidFill>
                    <a:srgbClr val="1D477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344487" lvl="0" indent="-111125" algn="l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D4779"/>
                  </a:buClr>
                  <a:buSzPts val="1200"/>
                  <a:buChar char="•"/>
                </a:pPr>
                <a:r>
                  <a:rPr lang="en-US" sz="1200" b="1">
                    <a:solidFill>
                      <a:srgbClr val="1D47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SCEptRe</a:t>
                </a:r>
                <a:endParaRPr sz="1200" b="1">
                  <a:solidFill>
                    <a:srgbClr val="1D477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14"/>
              <p:cNvSpPr/>
              <p:nvPr/>
            </p:nvSpPr>
            <p:spPr>
              <a:xfrm>
                <a:off x="7561368" y="3282887"/>
                <a:ext cx="2618100" cy="609600"/>
              </a:xfrm>
              <a:prstGeom prst="roundRect">
                <a:avLst>
                  <a:gd name="adj" fmla="val 16667"/>
                </a:avLst>
              </a:prstGeom>
              <a:solidFill>
                <a:srgbClr val="5B9BD5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73400" tIns="0" rIns="7340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Antibody and TCR structure prediction</a:t>
                </a:r>
                <a:endParaRPr/>
              </a:p>
            </p:txBody>
          </p:sp>
        </p:grpSp>
        <p:grpSp>
          <p:nvGrpSpPr>
            <p:cNvPr id="126" name="Google Shape;126;p14"/>
            <p:cNvGrpSpPr/>
            <p:nvPr/>
          </p:nvGrpSpPr>
          <p:grpSpPr>
            <a:xfrm>
              <a:off x="3917810" y="1706910"/>
              <a:ext cx="224400" cy="4349400"/>
              <a:chOff x="304800" y="1706910"/>
              <a:chExt cx="224400" cy="4349400"/>
            </a:xfrm>
          </p:grpSpPr>
          <p:cxnSp>
            <p:nvCxnSpPr>
              <p:cNvPr id="127" name="Google Shape;127;p14"/>
              <p:cNvCxnSpPr>
                <a:stCxn id="128" idx="1"/>
                <a:endCxn id="124" idx="1"/>
              </p:cNvCxnSpPr>
              <p:nvPr/>
            </p:nvCxnSpPr>
            <p:spPr>
              <a:xfrm>
                <a:off x="304800" y="1706910"/>
                <a:ext cx="224400" cy="4349400"/>
              </a:xfrm>
              <a:prstGeom prst="bentConnector3">
                <a:avLst>
                  <a:gd name="adj1" fmla="val -141658"/>
                </a:avLst>
              </a:prstGeom>
              <a:noFill/>
              <a:ln w="28575" cap="flat" cmpd="sng">
                <a:solidFill>
                  <a:srgbClr val="9CC2E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9" name="Google Shape;129;p14"/>
              <p:cNvCxnSpPr>
                <a:stCxn id="128" idx="1"/>
                <a:endCxn id="121" idx="1"/>
              </p:cNvCxnSpPr>
              <p:nvPr/>
            </p:nvCxnSpPr>
            <p:spPr>
              <a:xfrm>
                <a:off x="304800" y="1706910"/>
                <a:ext cx="192900" cy="2768700"/>
              </a:xfrm>
              <a:prstGeom prst="bentConnector3">
                <a:avLst>
                  <a:gd name="adj1" fmla="val -164791"/>
                </a:avLst>
              </a:prstGeom>
              <a:noFill/>
              <a:ln w="28575" cap="flat" cmpd="sng">
                <a:solidFill>
                  <a:srgbClr val="9CC2E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0" name="Google Shape;130;p14"/>
              <p:cNvCxnSpPr>
                <a:stCxn id="128" idx="1"/>
                <a:endCxn id="118" idx="1"/>
              </p:cNvCxnSpPr>
              <p:nvPr/>
            </p:nvCxnSpPr>
            <p:spPr>
              <a:xfrm>
                <a:off x="304800" y="1706910"/>
                <a:ext cx="224400" cy="1122300"/>
              </a:xfrm>
              <a:prstGeom prst="bentConnector3">
                <a:avLst>
                  <a:gd name="adj1" fmla="val -141658"/>
                </a:avLst>
              </a:prstGeom>
              <a:noFill/>
              <a:ln w="28575" cap="flat" cmpd="sng">
                <a:solidFill>
                  <a:srgbClr val="9CC2E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128" name="Google Shape;128;p14"/>
            <p:cNvSpPr/>
            <p:nvPr/>
          </p:nvSpPr>
          <p:spPr>
            <a:xfrm>
              <a:off x="3917810" y="1424310"/>
              <a:ext cx="3155700" cy="565200"/>
            </a:xfrm>
            <a:prstGeom prst="roundRect">
              <a:avLst>
                <a:gd name="adj" fmla="val 13871"/>
              </a:avLst>
            </a:prstGeom>
            <a:solidFill>
              <a:srgbClr val="FFFFFF"/>
            </a:solidFill>
            <a:ln w="12700" cap="flat" cmpd="sng">
              <a:solidFill>
                <a:srgbClr val="5B9BD5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09725" tIns="54850" rIns="109725" bIns="54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B cell tools</a:t>
              </a:r>
              <a:endParaRPr/>
            </a:p>
          </p:txBody>
        </p:sp>
      </p:grpSp>
      <p:grpSp>
        <p:nvGrpSpPr>
          <p:cNvPr id="131" name="Google Shape;131;p14"/>
          <p:cNvGrpSpPr/>
          <p:nvPr/>
        </p:nvGrpSpPr>
        <p:grpSpPr>
          <a:xfrm>
            <a:off x="6450413" y="1369254"/>
            <a:ext cx="2327013" cy="4862178"/>
            <a:chOff x="7482104" y="1432086"/>
            <a:chExt cx="3155700" cy="6518539"/>
          </a:xfrm>
        </p:grpSpPr>
        <p:grpSp>
          <p:nvGrpSpPr>
            <p:cNvPr id="132" name="Google Shape;132;p14"/>
            <p:cNvGrpSpPr/>
            <p:nvPr/>
          </p:nvGrpSpPr>
          <p:grpSpPr>
            <a:xfrm>
              <a:off x="7652719" y="2209800"/>
              <a:ext cx="2934000" cy="1066792"/>
              <a:chOff x="7435755" y="3187976"/>
              <a:chExt cx="2934000" cy="1066792"/>
            </a:xfrm>
          </p:grpSpPr>
          <p:sp>
            <p:nvSpPr>
              <p:cNvPr id="133" name="Google Shape;133;p14"/>
              <p:cNvSpPr/>
              <p:nvPr/>
            </p:nvSpPr>
            <p:spPr>
              <a:xfrm>
                <a:off x="7435755" y="3424367"/>
                <a:ext cx="2934000" cy="830400"/>
              </a:xfrm>
              <a:prstGeom prst="rect">
                <a:avLst/>
              </a:prstGeom>
              <a:solidFill>
                <a:srgbClr val="FFFFFF"/>
              </a:solidFill>
              <a:ln w="28575" cap="flat" cmpd="sng">
                <a:solidFill>
                  <a:srgbClr val="9CC2E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3400" tIns="0" rIns="73400" bIns="0" anchor="ctr" anchorCtr="0">
                <a:noAutofit/>
              </a:bodyPr>
              <a:lstStyle/>
              <a:p>
                <a:pPr marL="380984" marR="0" lvl="0" indent="-110323" algn="l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1">
                  <a:solidFill>
                    <a:srgbClr val="1D477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344487" marR="0" lvl="0" indent="-111125" algn="l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D4779"/>
                  </a:buClr>
                  <a:buSzPts val="1200"/>
                  <a:buFont typeface="Arial"/>
                  <a:buChar char="•"/>
                </a:pPr>
                <a:r>
                  <a:rPr lang="en-US" sz="1200" b="1">
                    <a:solidFill>
                      <a:srgbClr val="1D47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Population coverage tool</a:t>
                </a:r>
                <a:endParaRPr sz="1200">
                  <a:solidFill>
                    <a:srgbClr val="1D477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14"/>
              <p:cNvSpPr/>
              <p:nvPr/>
            </p:nvSpPr>
            <p:spPr>
              <a:xfrm>
                <a:off x="7565311" y="3187976"/>
                <a:ext cx="2649600" cy="552000"/>
              </a:xfrm>
              <a:prstGeom prst="roundRect">
                <a:avLst>
                  <a:gd name="adj" fmla="val 16667"/>
                </a:avLst>
              </a:prstGeom>
              <a:solidFill>
                <a:srgbClr val="5B9BD5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73400" tIns="0" rIns="7340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Population coverage of epitope set</a:t>
                </a:r>
                <a:endParaRPr/>
              </a:p>
            </p:txBody>
          </p:sp>
        </p:grpSp>
        <p:grpSp>
          <p:nvGrpSpPr>
            <p:cNvPr id="135" name="Google Shape;135;p14"/>
            <p:cNvGrpSpPr/>
            <p:nvPr/>
          </p:nvGrpSpPr>
          <p:grpSpPr>
            <a:xfrm>
              <a:off x="7662958" y="4552074"/>
              <a:ext cx="2934000" cy="944941"/>
              <a:chOff x="7419854" y="4210789"/>
              <a:chExt cx="2934000" cy="944941"/>
            </a:xfrm>
          </p:grpSpPr>
          <p:sp>
            <p:nvSpPr>
              <p:cNvPr id="136" name="Google Shape;136;p14"/>
              <p:cNvSpPr/>
              <p:nvPr/>
            </p:nvSpPr>
            <p:spPr>
              <a:xfrm>
                <a:off x="7419854" y="4627430"/>
                <a:ext cx="2934000" cy="528300"/>
              </a:xfrm>
              <a:prstGeom prst="rect">
                <a:avLst/>
              </a:prstGeom>
              <a:solidFill>
                <a:srgbClr val="FFFFFF"/>
              </a:solidFill>
              <a:ln w="28575" cap="flat" cmpd="sng">
                <a:solidFill>
                  <a:srgbClr val="9CC2E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3400" tIns="0" rIns="7340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b="1">
                  <a:solidFill>
                    <a:srgbClr val="1D477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344487" marR="0" lvl="0" indent="-111125" algn="l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D4779"/>
                  </a:buClr>
                  <a:buSzPts val="1200"/>
                  <a:buFont typeface="Arial"/>
                  <a:buChar char="•"/>
                </a:pPr>
                <a:r>
                  <a:rPr lang="en-US" sz="1200" b="1">
                    <a:solidFill>
                      <a:srgbClr val="1D47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Cluster 2.0</a:t>
                </a:r>
                <a:endParaRPr/>
              </a:p>
            </p:txBody>
          </p:sp>
          <p:sp>
            <p:nvSpPr>
              <p:cNvPr id="137" name="Google Shape;137;p14"/>
              <p:cNvSpPr/>
              <p:nvPr/>
            </p:nvSpPr>
            <p:spPr>
              <a:xfrm>
                <a:off x="7549382" y="4210789"/>
                <a:ext cx="2638200" cy="534300"/>
              </a:xfrm>
              <a:prstGeom prst="roundRect">
                <a:avLst>
                  <a:gd name="adj" fmla="val 16667"/>
                </a:avLst>
              </a:prstGeom>
              <a:solidFill>
                <a:srgbClr val="5B9BD5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73400" tIns="0" rIns="7340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Group peptides based on sequence identity</a:t>
                </a:r>
                <a:endParaRPr/>
              </a:p>
            </p:txBody>
          </p:sp>
        </p:grpSp>
        <p:grpSp>
          <p:nvGrpSpPr>
            <p:cNvPr id="138" name="Google Shape;138;p14"/>
            <p:cNvGrpSpPr/>
            <p:nvPr/>
          </p:nvGrpSpPr>
          <p:grpSpPr>
            <a:xfrm>
              <a:off x="7662958" y="5679988"/>
              <a:ext cx="2934000" cy="914521"/>
              <a:chOff x="7388244" y="3621099"/>
              <a:chExt cx="2934000" cy="914521"/>
            </a:xfrm>
          </p:grpSpPr>
          <p:sp>
            <p:nvSpPr>
              <p:cNvPr id="139" name="Google Shape;139;p14"/>
              <p:cNvSpPr/>
              <p:nvPr/>
            </p:nvSpPr>
            <p:spPr>
              <a:xfrm>
                <a:off x="7388244" y="4006420"/>
                <a:ext cx="2934000" cy="529200"/>
              </a:xfrm>
              <a:prstGeom prst="rect">
                <a:avLst/>
              </a:prstGeom>
              <a:solidFill>
                <a:srgbClr val="FFFFFF"/>
              </a:solidFill>
              <a:ln w="28575" cap="flat" cmpd="sng">
                <a:solidFill>
                  <a:srgbClr val="9CC2E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3400" tIns="0" rIns="7340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 b="1">
                  <a:solidFill>
                    <a:srgbClr val="1D477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344487" marR="0" lvl="0" indent="-111125" algn="l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D4779"/>
                  </a:buClr>
                  <a:buSzPts val="1200"/>
                  <a:buFont typeface="Arial"/>
                  <a:buChar char="•"/>
                </a:pPr>
                <a:r>
                  <a:rPr lang="en-US" sz="1200" b="1">
                    <a:solidFill>
                      <a:srgbClr val="1D47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RATE</a:t>
                </a:r>
                <a:endParaRPr/>
              </a:p>
            </p:txBody>
          </p:sp>
          <p:sp>
            <p:nvSpPr>
              <p:cNvPr id="140" name="Google Shape;140;p14"/>
              <p:cNvSpPr/>
              <p:nvPr/>
            </p:nvSpPr>
            <p:spPr>
              <a:xfrm>
                <a:off x="7517776" y="3621099"/>
                <a:ext cx="2649600" cy="541200"/>
              </a:xfrm>
              <a:prstGeom prst="roundRect">
                <a:avLst>
                  <a:gd name="adj" fmla="val 16667"/>
                </a:avLst>
              </a:prstGeom>
              <a:solidFill>
                <a:srgbClr val="5B9BD5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73400" tIns="0" rIns="7340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Infer restriction in HLA typed subjects</a:t>
                </a:r>
                <a:endParaRPr/>
              </a:p>
            </p:txBody>
          </p:sp>
        </p:grpSp>
        <p:grpSp>
          <p:nvGrpSpPr>
            <p:cNvPr id="141" name="Google Shape;141;p14"/>
            <p:cNvGrpSpPr/>
            <p:nvPr/>
          </p:nvGrpSpPr>
          <p:grpSpPr>
            <a:xfrm>
              <a:off x="7662958" y="6736396"/>
              <a:ext cx="2934000" cy="1214229"/>
              <a:chOff x="7388244" y="3232817"/>
              <a:chExt cx="2934000" cy="1214229"/>
            </a:xfrm>
          </p:grpSpPr>
          <p:sp>
            <p:nvSpPr>
              <p:cNvPr id="142" name="Google Shape;142;p14"/>
              <p:cNvSpPr/>
              <p:nvPr/>
            </p:nvSpPr>
            <p:spPr>
              <a:xfrm>
                <a:off x="7388244" y="3686546"/>
                <a:ext cx="2934000" cy="760500"/>
              </a:xfrm>
              <a:prstGeom prst="rect">
                <a:avLst/>
              </a:prstGeom>
              <a:solidFill>
                <a:srgbClr val="FFFFFF"/>
              </a:solidFill>
              <a:ln w="28575" cap="flat" cmpd="sng">
                <a:solidFill>
                  <a:srgbClr val="9CC2E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3400" tIns="0" rIns="7340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00" b="1">
                  <a:solidFill>
                    <a:srgbClr val="1D477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344487" marR="0" lvl="0" indent="-111125" algn="l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D4779"/>
                  </a:buClr>
                  <a:buSzPts val="1200"/>
                  <a:buFont typeface="Arial"/>
                  <a:buChar char="•"/>
                </a:pPr>
                <a:r>
                  <a:rPr lang="en-US" sz="1200" b="1">
                    <a:solidFill>
                      <a:srgbClr val="1D47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Immunome-browser</a:t>
                </a:r>
                <a:endParaRPr/>
              </a:p>
            </p:txBody>
          </p:sp>
          <p:sp>
            <p:nvSpPr>
              <p:cNvPr id="143" name="Google Shape;143;p14"/>
              <p:cNvSpPr/>
              <p:nvPr/>
            </p:nvSpPr>
            <p:spPr>
              <a:xfrm>
                <a:off x="7517776" y="3232817"/>
                <a:ext cx="2649600" cy="685800"/>
              </a:xfrm>
              <a:prstGeom prst="roundRect">
                <a:avLst>
                  <a:gd name="adj" fmla="val 16667"/>
                </a:avLst>
              </a:prstGeom>
              <a:solidFill>
                <a:srgbClr val="5B9BD5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73400" tIns="0" rIns="7340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5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Aggregate heterogeneous immune response</a:t>
                </a:r>
                <a:endParaRPr sz="1250"/>
              </a:p>
            </p:txBody>
          </p:sp>
        </p:grpSp>
        <p:grpSp>
          <p:nvGrpSpPr>
            <p:cNvPr id="144" name="Google Shape;144;p14"/>
            <p:cNvGrpSpPr/>
            <p:nvPr/>
          </p:nvGrpSpPr>
          <p:grpSpPr>
            <a:xfrm>
              <a:off x="7482104" y="1714686"/>
              <a:ext cx="180900" cy="5855700"/>
              <a:chOff x="304800" y="1706910"/>
              <a:chExt cx="180900" cy="5855700"/>
            </a:xfrm>
          </p:grpSpPr>
          <p:cxnSp>
            <p:nvCxnSpPr>
              <p:cNvPr id="145" name="Google Shape;145;p14"/>
              <p:cNvCxnSpPr>
                <a:stCxn id="146" idx="1"/>
                <a:endCxn id="139" idx="1"/>
              </p:cNvCxnSpPr>
              <p:nvPr/>
            </p:nvCxnSpPr>
            <p:spPr>
              <a:xfrm>
                <a:off x="304800" y="1706910"/>
                <a:ext cx="180900" cy="4615200"/>
              </a:xfrm>
              <a:prstGeom prst="bentConnector3">
                <a:avLst>
                  <a:gd name="adj1" fmla="val -178510"/>
                </a:avLst>
              </a:prstGeom>
              <a:noFill/>
              <a:ln w="28575" cap="flat" cmpd="sng">
                <a:solidFill>
                  <a:srgbClr val="9CC2E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7" name="Google Shape;147;p14"/>
              <p:cNvCxnSpPr>
                <a:stCxn id="146" idx="1"/>
                <a:endCxn id="136" idx="1"/>
              </p:cNvCxnSpPr>
              <p:nvPr/>
            </p:nvCxnSpPr>
            <p:spPr>
              <a:xfrm>
                <a:off x="304800" y="1706910"/>
                <a:ext cx="180900" cy="3518100"/>
              </a:xfrm>
              <a:prstGeom prst="bentConnector3">
                <a:avLst>
                  <a:gd name="adj1" fmla="val -178510"/>
                </a:avLst>
              </a:prstGeom>
              <a:noFill/>
              <a:ln w="28575" cap="flat" cmpd="sng">
                <a:solidFill>
                  <a:srgbClr val="9CC2E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8" name="Google Shape;148;p14"/>
              <p:cNvCxnSpPr>
                <a:stCxn id="146" idx="1"/>
                <a:endCxn id="133" idx="1"/>
              </p:cNvCxnSpPr>
              <p:nvPr/>
            </p:nvCxnSpPr>
            <p:spPr>
              <a:xfrm>
                <a:off x="304800" y="1706910"/>
                <a:ext cx="170700" cy="1146600"/>
              </a:xfrm>
              <a:prstGeom prst="bentConnector3">
                <a:avLst>
                  <a:gd name="adj1" fmla="val -189177"/>
                </a:avLst>
              </a:prstGeom>
              <a:noFill/>
              <a:ln w="28575" cap="flat" cmpd="sng">
                <a:solidFill>
                  <a:srgbClr val="9CC2E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9" name="Google Shape;149;p14"/>
              <p:cNvCxnSpPr>
                <a:stCxn id="146" idx="1"/>
                <a:endCxn id="142" idx="1"/>
              </p:cNvCxnSpPr>
              <p:nvPr/>
            </p:nvCxnSpPr>
            <p:spPr>
              <a:xfrm>
                <a:off x="304800" y="1706910"/>
                <a:ext cx="180900" cy="5855700"/>
              </a:xfrm>
              <a:prstGeom prst="bentConnector3">
                <a:avLst>
                  <a:gd name="adj1" fmla="val -178510"/>
                </a:avLst>
              </a:prstGeom>
              <a:noFill/>
              <a:ln w="28575" cap="flat" cmpd="sng">
                <a:solidFill>
                  <a:srgbClr val="9CC2E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146" name="Google Shape;146;p14"/>
            <p:cNvSpPr/>
            <p:nvPr/>
          </p:nvSpPr>
          <p:spPr>
            <a:xfrm>
              <a:off x="7482104" y="1432086"/>
              <a:ext cx="3155700" cy="565200"/>
            </a:xfrm>
            <a:prstGeom prst="roundRect">
              <a:avLst>
                <a:gd name="adj" fmla="val 13871"/>
              </a:avLst>
            </a:prstGeom>
            <a:solidFill>
              <a:srgbClr val="FFFFFF"/>
            </a:solidFill>
            <a:ln w="12700" cap="flat" cmpd="sng">
              <a:solidFill>
                <a:srgbClr val="5B9BD5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09725" tIns="54850" rIns="109725" bIns="54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Analysis tools</a:t>
              </a:r>
              <a:endParaRPr/>
            </a:p>
          </p:txBody>
        </p:sp>
      </p:grpSp>
      <p:sp>
        <p:nvSpPr>
          <p:cNvPr id="150" name="Google Shape;150;p14"/>
          <p:cNvSpPr/>
          <p:nvPr/>
        </p:nvSpPr>
        <p:spPr>
          <a:xfrm>
            <a:off x="6550025" y="3177950"/>
            <a:ext cx="2163600" cy="3948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9CC2E5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73400" tIns="0" rIns="73400" bIns="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rgbClr val="1D47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4487" marR="0" lvl="0" indent="-11112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D4779"/>
              </a:buClr>
              <a:buSzPts val="1200"/>
              <a:buFont typeface="Arial"/>
              <a:buChar char="•"/>
            </a:pPr>
            <a:r>
              <a:rPr lang="en-US" sz="1200" b="1">
                <a:solidFill>
                  <a:srgbClr val="1D4779"/>
                </a:solidFill>
                <a:latin typeface="Calibri"/>
                <a:ea typeface="Calibri"/>
                <a:cs typeface="Calibri"/>
                <a:sym typeface="Calibri"/>
              </a:rPr>
              <a:t>Conservancy analysis tool</a:t>
            </a:r>
            <a:endParaRPr/>
          </a:p>
        </p:txBody>
      </p:sp>
      <p:sp>
        <p:nvSpPr>
          <p:cNvPr id="151" name="Google Shape;151;p14"/>
          <p:cNvSpPr/>
          <p:nvPr/>
        </p:nvSpPr>
        <p:spPr>
          <a:xfrm>
            <a:off x="6640379" y="2857921"/>
            <a:ext cx="1968000" cy="40380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400" tIns="0" rIns="7340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Degree of conservation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2"/>
          <p:cNvSpPr txBox="1">
            <a:spLocks noGrp="1"/>
          </p:cNvSpPr>
          <p:nvPr>
            <p:ph type="title"/>
          </p:nvPr>
        </p:nvSpPr>
        <p:spPr>
          <a:xfrm>
            <a:off x="261256" y="98427"/>
            <a:ext cx="86052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B cell epitope prediction – structure based</a:t>
            </a:r>
            <a:endParaRPr/>
          </a:p>
        </p:txBody>
      </p:sp>
      <p:pic>
        <p:nvPicPr>
          <p:cNvPr id="408" name="Google Shape;408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3387"/>
          <a:stretch/>
        </p:blipFill>
        <p:spPr>
          <a:xfrm>
            <a:off x="261256" y="1043400"/>
            <a:ext cx="4628856" cy="394549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09" name="Google Shape;409;p32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410" name="Google Shape;410;p32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pic>
        <p:nvPicPr>
          <p:cNvPr id="411" name="Google Shape;411;p32"/>
          <p:cNvPicPr preferRelativeResize="0"/>
          <p:nvPr/>
        </p:nvPicPr>
        <p:blipFill rotWithShape="1">
          <a:blip r:embed="rId4">
            <a:alphaModFix/>
          </a:blip>
          <a:srcRect t="10640"/>
          <a:stretch/>
        </p:blipFill>
        <p:spPr>
          <a:xfrm>
            <a:off x="5032474" y="1029225"/>
            <a:ext cx="3691577" cy="5494042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12" name="Google Shape;412;p32"/>
          <p:cNvSpPr/>
          <p:nvPr/>
        </p:nvSpPr>
        <p:spPr>
          <a:xfrm rot="5400000">
            <a:off x="1742713" y="1376105"/>
            <a:ext cx="520336" cy="32131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32"/>
          <p:cNvSpPr/>
          <p:nvPr/>
        </p:nvSpPr>
        <p:spPr>
          <a:xfrm rot="5400000">
            <a:off x="5738210" y="1661440"/>
            <a:ext cx="520336" cy="32131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3"/>
          <p:cNvSpPr txBox="1">
            <a:spLocks noGrp="1"/>
          </p:cNvSpPr>
          <p:nvPr>
            <p:ph type="title"/>
          </p:nvPr>
        </p:nvSpPr>
        <p:spPr>
          <a:xfrm>
            <a:off x="384825" y="98425"/>
            <a:ext cx="8481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B cell epitope prediction – structure based</a:t>
            </a:r>
            <a:endParaRPr/>
          </a:p>
        </p:txBody>
      </p:sp>
      <p:pic>
        <p:nvPicPr>
          <p:cNvPr id="420" name="Google Shape;420;p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0589"/>
          <a:stretch/>
        </p:blipFill>
        <p:spPr>
          <a:xfrm>
            <a:off x="474473" y="1134837"/>
            <a:ext cx="8195054" cy="528274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21" name="Google Shape;421;p33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422" name="Google Shape;422;p33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4"/>
          <p:cNvSpPr txBox="1">
            <a:spLocks noGrp="1"/>
          </p:cNvSpPr>
          <p:nvPr>
            <p:ph type="title"/>
          </p:nvPr>
        </p:nvSpPr>
        <p:spPr>
          <a:xfrm>
            <a:off x="261256" y="174627"/>
            <a:ext cx="86052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Standalone (local) version</a:t>
            </a:r>
            <a:endParaRPr/>
          </a:p>
        </p:txBody>
      </p:sp>
      <p:sp>
        <p:nvSpPr>
          <p:cNvPr id="429" name="Google Shape;429;p34"/>
          <p:cNvSpPr txBox="1">
            <a:spLocks noGrp="1"/>
          </p:cNvSpPr>
          <p:nvPr>
            <p:ph type="body" idx="1"/>
          </p:nvPr>
        </p:nvSpPr>
        <p:spPr>
          <a:xfrm>
            <a:off x="4790114" y="1379764"/>
            <a:ext cx="4076298" cy="479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Run programs on your local machine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Advantages: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No internet needed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Very helpful in case of large data sets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Free for non-profit &amp; academia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Available for industry at a nominal fee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license@iedb.org</a:t>
            </a:r>
            <a:endParaRPr/>
          </a:p>
        </p:txBody>
      </p:sp>
      <p:sp>
        <p:nvSpPr>
          <p:cNvPr id="430" name="Google Shape;430;p34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431" name="Google Shape;431;p34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pic>
        <p:nvPicPr>
          <p:cNvPr id="432" name="Google Shape;432;p34"/>
          <p:cNvPicPr preferRelativeResize="0"/>
          <p:nvPr/>
        </p:nvPicPr>
        <p:blipFill rotWithShape="1">
          <a:blip r:embed="rId3">
            <a:alphaModFix/>
          </a:blip>
          <a:srcRect l="-1" t="288" r="26949" b="2391"/>
          <a:stretch/>
        </p:blipFill>
        <p:spPr>
          <a:xfrm>
            <a:off x="261256" y="1385102"/>
            <a:ext cx="4353136" cy="5042126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33" name="Google Shape;433;p34"/>
          <p:cNvSpPr/>
          <p:nvPr/>
        </p:nvSpPr>
        <p:spPr>
          <a:xfrm>
            <a:off x="261256" y="950171"/>
            <a:ext cx="32956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tools.iedb.org/main/download/</a:t>
            </a:r>
            <a:endParaRPr/>
          </a:p>
        </p:txBody>
      </p:sp>
      <p:sp>
        <p:nvSpPr>
          <p:cNvPr id="434" name="Google Shape;434;p34"/>
          <p:cNvSpPr/>
          <p:nvPr/>
        </p:nvSpPr>
        <p:spPr>
          <a:xfrm>
            <a:off x="3246539" y="1892904"/>
            <a:ext cx="536896" cy="255908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5"/>
          <p:cNvSpPr txBox="1">
            <a:spLocks noGrp="1"/>
          </p:cNvSpPr>
          <p:nvPr>
            <p:ph type="title"/>
          </p:nvPr>
        </p:nvSpPr>
        <p:spPr>
          <a:xfrm>
            <a:off x="261256" y="98427"/>
            <a:ext cx="86052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Standalone (local) version - example</a:t>
            </a:r>
            <a:endParaRPr/>
          </a:p>
        </p:txBody>
      </p:sp>
      <p:pic>
        <p:nvPicPr>
          <p:cNvPr id="441" name="Google Shape;441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1256" y="1072232"/>
            <a:ext cx="6485011" cy="4212832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42" name="Google Shape;442;p35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443" name="Google Shape;443;p35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pic>
        <p:nvPicPr>
          <p:cNvPr id="444" name="Google Shape;444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40002" y="1418490"/>
            <a:ext cx="3791601" cy="5173586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6"/>
          <p:cNvSpPr txBox="1">
            <a:spLocks noGrp="1"/>
          </p:cNvSpPr>
          <p:nvPr>
            <p:ph type="title"/>
          </p:nvPr>
        </p:nvSpPr>
        <p:spPr>
          <a:xfrm>
            <a:off x="261256" y="98427"/>
            <a:ext cx="86052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API version (RESTful interface)</a:t>
            </a:r>
            <a:endParaRPr/>
          </a:p>
        </p:txBody>
      </p:sp>
      <p:sp>
        <p:nvSpPr>
          <p:cNvPr id="451" name="Google Shape;451;p36"/>
          <p:cNvSpPr txBox="1">
            <a:spLocks noGrp="1"/>
          </p:cNvSpPr>
          <p:nvPr>
            <p:ph type="body" idx="1"/>
          </p:nvPr>
        </p:nvSpPr>
        <p:spPr>
          <a:xfrm>
            <a:off x="5696124" y="1379764"/>
            <a:ext cx="3170287" cy="479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Sends prediction request to the tools server at LJI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No need to install tools on your machine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Freely available to all users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Can be incorporated in prediction pipelines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Automatic update without reinstalling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452" name="Google Shape;452;p36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453" name="Google Shape;453;p36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454" name="Google Shape;454;p36"/>
          <p:cNvSpPr/>
          <p:nvPr/>
        </p:nvSpPr>
        <p:spPr>
          <a:xfrm>
            <a:off x="261256" y="950171"/>
            <a:ext cx="32956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tools.iedb.org/main/tools-api/</a:t>
            </a:r>
            <a:endParaRPr/>
          </a:p>
        </p:txBody>
      </p:sp>
      <p:pic>
        <p:nvPicPr>
          <p:cNvPr id="455" name="Google Shape;455;p36"/>
          <p:cNvPicPr preferRelativeResize="0"/>
          <p:nvPr/>
        </p:nvPicPr>
        <p:blipFill rotWithShape="1">
          <a:blip r:embed="rId3">
            <a:alphaModFix/>
          </a:blip>
          <a:srcRect r="1981"/>
          <a:stretch/>
        </p:blipFill>
        <p:spPr>
          <a:xfrm>
            <a:off x="277588" y="1443470"/>
            <a:ext cx="5242368" cy="4906645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56" name="Google Shape;456;p36"/>
          <p:cNvSpPr/>
          <p:nvPr/>
        </p:nvSpPr>
        <p:spPr>
          <a:xfrm>
            <a:off x="2180314" y="1874115"/>
            <a:ext cx="536896" cy="255908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36"/>
          <p:cNvSpPr/>
          <p:nvPr/>
        </p:nvSpPr>
        <p:spPr>
          <a:xfrm>
            <a:off x="261256" y="3204594"/>
            <a:ext cx="5258700" cy="3145521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7"/>
          <p:cNvSpPr txBox="1">
            <a:spLocks noGrp="1"/>
          </p:cNvSpPr>
          <p:nvPr>
            <p:ph type="title"/>
          </p:nvPr>
        </p:nvSpPr>
        <p:spPr>
          <a:xfrm>
            <a:off x="261256" y="174627"/>
            <a:ext cx="86052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API version (RESTful interface) - example</a:t>
            </a:r>
            <a:endParaRPr/>
          </a:p>
        </p:txBody>
      </p:sp>
      <p:pic>
        <p:nvPicPr>
          <p:cNvPr id="464" name="Google Shape;464;p3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7586" y="1314450"/>
            <a:ext cx="1718993" cy="5095588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65" name="Google Shape;465;p37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466" name="Google Shape;466;p37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pic>
        <p:nvPicPr>
          <p:cNvPr id="467" name="Google Shape;467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19467" y="1342021"/>
            <a:ext cx="5819775" cy="3876675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68" name="Google Shape;468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73630" y="4465925"/>
            <a:ext cx="2627670" cy="2100107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469" name="Google Shape;469;p37"/>
          <p:cNvCxnSpPr/>
          <p:nvPr/>
        </p:nvCxnSpPr>
        <p:spPr>
          <a:xfrm>
            <a:off x="1996579" y="2919369"/>
            <a:ext cx="722888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70" name="Google Shape;470;p37"/>
          <p:cNvCxnSpPr/>
          <p:nvPr/>
        </p:nvCxnSpPr>
        <p:spPr>
          <a:xfrm>
            <a:off x="4471332" y="5218696"/>
            <a:ext cx="1602300" cy="737400"/>
          </a:xfrm>
          <a:prstGeom prst="bentConnector3">
            <a:avLst>
              <a:gd name="adj1" fmla="val -785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8"/>
          <p:cNvSpPr txBox="1">
            <a:spLocks noGrp="1"/>
          </p:cNvSpPr>
          <p:nvPr>
            <p:ph type="title"/>
          </p:nvPr>
        </p:nvSpPr>
        <p:spPr>
          <a:xfrm>
            <a:off x="261256" y="174627"/>
            <a:ext cx="86052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Versions of IEDB Analysis Resource tools</a:t>
            </a:r>
            <a:endParaRPr/>
          </a:p>
        </p:txBody>
      </p:sp>
      <p:sp>
        <p:nvSpPr>
          <p:cNvPr id="477" name="Google Shape;477;p38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478" name="Google Shape;478;p38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479" name="Google Shape;479;p38"/>
          <p:cNvSpPr/>
          <p:nvPr/>
        </p:nvSpPr>
        <p:spPr>
          <a:xfrm>
            <a:off x="261256" y="1219687"/>
            <a:ext cx="2743200" cy="53497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6650" tIns="33325" rIns="66650" bIns="33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38"/>
          <p:cNvSpPr txBox="1"/>
          <p:nvPr/>
        </p:nvSpPr>
        <p:spPr>
          <a:xfrm>
            <a:off x="299356" y="2265405"/>
            <a:ext cx="2667000" cy="389649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6650" tIns="33325" rIns="66650" bIns="33325" anchor="t" anchorCtr="0">
            <a:noAutofit/>
          </a:bodyPr>
          <a:lstStyle/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CC66"/>
                </a:solidFill>
                <a:latin typeface="Calibri"/>
                <a:ea typeface="Calibri"/>
                <a:cs typeface="Calibri"/>
                <a:sym typeface="Calibri"/>
              </a:rPr>
              <a:t>http://tools.iedb.org</a:t>
            </a:r>
            <a:endParaRPr sz="1200" b="1">
              <a:solidFill>
                <a:srgbClr val="00CC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4494" marR="0" lvl="0" indent="-844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 uses browsers to submit data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4494" marR="0" lvl="0" indent="-844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Predictions run on IEDB tools server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4494" marR="0" lvl="0" indent="-844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run on Windows/Mac/Linux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4494" marR="0" lvl="0" indent="-844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Internet is needed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4494" marR="0" lvl="0" indent="-844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not be suitable for very very large data sets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4494" marR="0" lvl="0" indent="-84494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Automatically updated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38"/>
          <p:cNvSpPr/>
          <p:nvPr/>
        </p:nvSpPr>
        <p:spPr>
          <a:xfrm>
            <a:off x="3233056" y="1218395"/>
            <a:ext cx="2743200" cy="53497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6650" tIns="33325" rIns="66650" bIns="33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Standalone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38"/>
          <p:cNvSpPr/>
          <p:nvPr/>
        </p:nvSpPr>
        <p:spPr>
          <a:xfrm>
            <a:off x="6128656" y="1219687"/>
            <a:ext cx="2743200" cy="53497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6650" tIns="33325" rIns="66650" bIns="33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API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38"/>
          <p:cNvSpPr txBox="1"/>
          <p:nvPr/>
        </p:nvSpPr>
        <p:spPr>
          <a:xfrm>
            <a:off x="3271156" y="2265405"/>
            <a:ext cx="2667000" cy="389649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6650" tIns="33325" rIns="66650" bIns="33325" anchor="t" anchorCtr="0">
            <a:noAutofit/>
          </a:bodyPr>
          <a:lstStyle/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CC66"/>
                </a:solidFill>
                <a:latin typeface="Calibri"/>
                <a:ea typeface="Calibri"/>
                <a:cs typeface="Calibri"/>
                <a:sym typeface="Calibri"/>
              </a:rPr>
              <a:t>http://tools.iedb.org/main/download</a:t>
            </a:r>
            <a:endParaRPr sz="1200" b="1">
              <a:solidFill>
                <a:srgbClr val="00CC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4494" marR="0" lvl="0" indent="-844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Uses command line interface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4494" marR="0" lvl="0" indent="-844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Downloaded from IEDB website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4494" marR="0" lvl="0" indent="-844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Installed and run on local machine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4494" marR="0" lvl="0" indent="-844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Runs on Linux only (can use virtual machines to run Linux on other OS)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4494" marR="0" lvl="0" indent="-844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Internet not needed once installed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4494" marR="0" lvl="0" indent="-844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 for very large data sets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4494" marR="0" lvl="0" indent="-844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to update for every release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4494" marR="0" lvl="0" indent="-84494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 to academia/non-profit; License fee for industry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38"/>
          <p:cNvSpPr txBox="1"/>
          <p:nvPr/>
        </p:nvSpPr>
        <p:spPr>
          <a:xfrm>
            <a:off x="6166757" y="2265405"/>
            <a:ext cx="2667000" cy="389649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6650" tIns="33325" rIns="66650" bIns="33325" anchor="t" anchorCtr="0">
            <a:noAutofit/>
          </a:bodyPr>
          <a:lstStyle/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CC66"/>
                </a:solidFill>
                <a:latin typeface="Calibri"/>
                <a:ea typeface="Calibri"/>
                <a:cs typeface="Calibri"/>
                <a:sym typeface="Calibri"/>
              </a:rPr>
              <a:t>http://tools.iedb.org/main/tools-api</a:t>
            </a:r>
            <a:endParaRPr sz="1200" b="1">
              <a:solidFill>
                <a:srgbClr val="00CC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4494" marR="0" lvl="0" indent="-844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Uses command line interface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4494" marR="0" lvl="0" indent="-844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Predictions run on IEDB server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4494" marR="0" lvl="0" indent="-844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Clients send parameters to IEDB server using commands or scripts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4494" marR="0" lvl="0" indent="-844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Internet is needed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4494" marR="0" lvl="0" indent="-844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used to make custom scripts for use with large data sets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4494" marR="0" lvl="0" indent="-844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Automatically updated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4494" marR="0" lvl="0" indent="-844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 to all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4494" marR="0" lvl="0" indent="-8294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5" name="Google Shape;485;p38"/>
          <p:cNvCxnSpPr>
            <a:stCxn id="481" idx="2"/>
            <a:endCxn id="483" idx="0"/>
          </p:cNvCxnSpPr>
          <p:nvPr/>
        </p:nvCxnSpPr>
        <p:spPr>
          <a:xfrm>
            <a:off x="4604656" y="1753367"/>
            <a:ext cx="0" cy="512100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cxnSp>
      <p:cxnSp>
        <p:nvCxnSpPr>
          <p:cNvPr id="486" name="Google Shape;486;p38"/>
          <p:cNvCxnSpPr>
            <a:stCxn id="482" idx="2"/>
            <a:endCxn id="484" idx="0"/>
          </p:cNvCxnSpPr>
          <p:nvPr/>
        </p:nvCxnSpPr>
        <p:spPr>
          <a:xfrm>
            <a:off x="7500256" y="1754659"/>
            <a:ext cx="0" cy="510600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cxnSp>
      <p:cxnSp>
        <p:nvCxnSpPr>
          <p:cNvPr id="487" name="Google Shape;487;p38"/>
          <p:cNvCxnSpPr>
            <a:stCxn id="479" idx="2"/>
            <a:endCxn id="480" idx="0"/>
          </p:cNvCxnSpPr>
          <p:nvPr/>
        </p:nvCxnSpPr>
        <p:spPr>
          <a:xfrm>
            <a:off x="1632856" y="1754659"/>
            <a:ext cx="0" cy="510600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9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Points to remember</a:t>
            </a:r>
            <a:endParaRPr/>
          </a:p>
        </p:txBody>
      </p:sp>
      <p:sp>
        <p:nvSpPr>
          <p:cNvPr id="494" name="Google Shape;494;p39"/>
          <p:cNvSpPr txBox="1">
            <a:spLocks noGrp="1"/>
          </p:cNvSpPr>
          <p:nvPr>
            <p:ph type="body" idx="1"/>
          </p:nvPr>
        </p:nvSpPr>
        <p:spPr>
          <a:xfrm>
            <a:off x="261255" y="1134838"/>
            <a:ext cx="8605157" cy="504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First stop is IEDB database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Epitope prediction tools extrapolate from existing data to identify new candidate epitopes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‘Machine learning’ approaches identify patterns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ROC curves / AUC values as preferred performance metrics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Prediction is a screening step, not confirmatory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Predicted peptides should be experimentally verified</a:t>
            </a:r>
            <a:endParaRPr/>
          </a:p>
          <a:p>
            <a:pPr marL="457200" lvl="1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Analysis tools help to examine existing sets of epitopes and gain new knowledge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No single metric of performance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Broad array of applications</a:t>
            </a:r>
            <a:endParaRPr/>
          </a:p>
        </p:txBody>
      </p:sp>
      <p:sp>
        <p:nvSpPr>
          <p:cNvPr id="495" name="Google Shape;495;p39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496" name="Google Shape;496;p39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458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libri"/>
              <a:buNone/>
            </a:pPr>
            <a:r>
              <a:rPr lang="en-US" sz="3200"/>
              <a:t>Development of prediction tools</a:t>
            </a:r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body" idx="1"/>
          </p:nvPr>
        </p:nvSpPr>
        <p:spPr>
          <a:xfrm>
            <a:off x="228600" y="952500"/>
            <a:ext cx="4419601" cy="5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Epitope prediction tools</a:t>
            </a:r>
            <a:endParaRPr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Vaccine, cancer neoantigen studies</a:t>
            </a:r>
            <a:endParaRPr sz="1800"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Based on machine learning techniques</a:t>
            </a:r>
            <a:endParaRPr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Experimentally derived data</a:t>
            </a:r>
            <a:endParaRPr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E.g. MHC binding data, Eluted ligand data, T cell assay data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</p:txBody>
      </p:sp>
      <p:cxnSp>
        <p:nvCxnSpPr>
          <p:cNvPr id="159" name="Google Shape;159;p15"/>
          <p:cNvCxnSpPr/>
          <p:nvPr/>
        </p:nvCxnSpPr>
        <p:spPr>
          <a:xfrm>
            <a:off x="152400" y="838200"/>
            <a:ext cx="88392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60" name="Google Shape;160;p15"/>
          <p:cNvGrpSpPr/>
          <p:nvPr/>
        </p:nvGrpSpPr>
        <p:grpSpPr>
          <a:xfrm>
            <a:off x="6334125" y="3857642"/>
            <a:ext cx="2588894" cy="715089"/>
            <a:chOff x="6334124" y="3880502"/>
            <a:chExt cx="2588894" cy="715089"/>
          </a:xfrm>
        </p:grpSpPr>
        <p:sp>
          <p:nvSpPr>
            <p:cNvPr id="161" name="Google Shape;161;p15"/>
            <p:cNvSpPr/>
            <p:nvPr/>
          </p:nvSpPr>
          <p:spPr>
            <a:xfrm>
              <a:off x="7196253" y="3880502"/>
              <a:ext cx="1726765" cy="715089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00863D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00863D"/>
                  </a:solidFill>
                  <a:latin typeface="Calibri"/>
                  <a:ea typeface="Calibri"/>
                  <a:cs typeface="Calibri"/>
                  <a:sym typeface="Calibri"/>
                </a:rPr>
                <a:t>Prediction method/model</a:t>
              </a:r>
              <a:endParaRPr sz="1800" b="1" i="0" u="none" strike="noStrike" cap="none">
                <a:solidFill>
                  <a:srgbClr val="0086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2" name="Google Shape;162;p15"/>
            <p:cNvCxnSpPr/>
            <p:nvPr/>
          </p:nvCxnSpPr>
          <p:spPr>
            <a:xfrm>
              <a:off x="6334124" y="4291962"/>
              <a:ext cx="846342" cy="0"/>
            </a:xfrm>
            <a:prstGeom prst="straightConnector1">
              <a:avLst/>
            </a:prstGeom>
            <a:noFill/>
            <a:ln w="28575" cap="flat" cmpd="sng">
              <a:solidFill>
                <a:srgbClr val="00863D"/>
              </a:solidFill>
              <a:prstDash val="solid"/>
              <a:miter lim="800000"/>
              <a:headEnd type="none" w="sm" len="sm"/>
              <a:tailEnd type="stealth" w="med" len="med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</p:cxnSp>
      </p:grpSp>
      <p:sp>
        <p:nvSpPr>
          <p:cNvPr id="163" name="Google Shape;163;p15"/>
          <p:cNvSpPr txBox="1"/>
          <p:nvPr/>
        </p:nvSpPr>
        <p:spPr>
          <a:xfrm>
            <a:off x="7344331" y="825500"/>
            <a:ext cx="15272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Peptide data for prediction</a:t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4" name="Google Shape;164;p15"/>
          <p:cNvCxnSpPr/>
          <p:nvPr/>
        </p:nvCxnSpPr>
        <p:spPr>
          <a:xfrm flipH="1">
            <a:off x="8016059" y="3565527"/>
            <a:ext cx="4783" cy="272132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stealth" w="med" len="med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cxnSp>
      <p:cxnSp>
        <p:nvCxnSpPr>
          <p:cNvPr id="165" name="Google Shape;165;p15"/>
          <p:cNvCxnSpPr/>
          <p:nvPr/>
        </p:nvCxnSpPr>
        <p:spPr>
          <a:xfrm>
            <a:off x="8024673" y="4607954"/>
            <a:ext cx="812" cy="249578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stealth" w="med" len="med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cxnSp>
      <p:sp>
        <p:nvSpPr>
          <p:cNvPr id="166" name="Google Shape;166;p15"/>
          <p:cNvSpPr txBox="1"/>
          <p:nvPr/>
        </p:nvSpPr>
        <p:spPr>
          <a:xfrm>
            <a:off x="5825789" y="4928095"/>
            <a:ext cx="15272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Prediction results</a:t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7237" y="3710941"/>
            <a:ext cx="1482637" cy="100849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cxnSp>
        <p:nvCxnSpPr>
          <p:cNvPr id="168" name="Google Shape;168;p15"/>
          <p:cNvCxnSpPr>
            <a:endCxn id="167" idx="1"/>
          </p:cNvCxnSpPr>
          <p:nvPr/>
        </p:nvCxnSpPr>
        <p:spPr>
          <a:xfrm rot="-5400000" flipH="1">
            <a:off x="4635037" y="3712988"/>
            <a:ext cx="699600" cy="304800"/>
          </a:xfrm>
          <a:prstGeom prst="bentConnector2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cxnSp>
      <p:sp>
        <p:nvSpPr>
          <p:cNvPr id="169" name="Google Shape;169;p15"/>
          <p:cNvSpPr txBox="1"/>
          <p:nvPr/>
        </p:nvSpPr>
        <p:spPr>
          <a:xfrm>
            <a:off x="4648200" y="838201"/>
            <a:ext cx="1447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Training data</a:t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5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pic>
        <p:nvPicPr>
          <p:cNvPr id="171" name="Google Shape;17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17180" y="1184673"/>
            <a:ext cx="2248440" cy="2297640"/>
          </a:xfrm>
          <a:prstGeom prst="rect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2" name="Google Shape;17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35819" y="1471832"/>
            <a:ext cx="960481" cy="2038094"/>
          </a:xfrm>
          <a:prstGeom prst="rect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3" name="Google Shape;173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67743" y="4900375"/>
            <a:ext cx="1410497" cy="1872827"/>
          </a:xfrm>
          <a:prstGeom prst="rect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Accessing the Analysis Resource</a:t>
            </a:r>
            <a:endParaRPr/>
          </a:p>
        </p:txBody>
      </p:sp>
      <p:sp>
        <p:nvSpPr>
          <p:cNvPr id="180" name="Google Shape;180;p16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81" name="Google Shape;181;p16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pic>
        <p:nvPicPr>
          <p:cNvPr id="182" name="Google Shape;182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7457" y="1134837"/>
            <a:ext cx="3678300" cy="3727800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3" name="Google Shape;183;p16"/>
          <p:cNvSpPr/>
          <p:nvPr/>
        </p:nvSpPr>
        <p:spPr>
          <a:xfrm>
            <a:off x="2239736" y="1133416"/>
            <a:ext cx="1570200" cy="2307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b="1">
                <a:solidFill>
                  <a:srgbClr val="000000"/>
                </a:solidFill>
              </a:rPr>
              <a:t>tools.iedb.org</a:t>
            </a:r>
            <a:endParaRPr b="1">
              <a:solidFill>
                <a:srgbClr val="000000"/>
              </a:solidFill>
            </a:endParaRPr>
          </a:p>
        </p:txBody>
      </p:sp>
      <p:grpSp>
        <p:nvGrpSpPr>
          <p:cNvPr id="184" name="Google Shape;184;p16"/>
          <p:cNvGrpSpPr/>
          <p:nvPr/>
        </p:nvGrpSpPr>
        <p:grpSpPr>
          <a:xfrm>
            <a:off x="2616238" y="2333150"/>
            <a:ext cx="6246367" cy="4317117"/>
            <a:chOff x="2616238" y="2333150"/>
            <a:chExt cx="6246367" cy="4317117"/>
          </a:xfrm>
        </p:grpSpPr>
        <p:pic>
          <p:nvPicPr>
            <p:cNvPr id="185" name="Google Shape;185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616238" y="2369820"/>
              <a:ext cx="6246367" cy="4280447"/>
            </a:xfrm>
            <a:prstGeom prst="rect">
              <a:avLst/>
            </a:prstGeom>
            <a:noFill/>
            <a:ln w="952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86" name="Google Shape;186;p16"/>
            <p:cNvSpPr/>
            <p:nvPr/>
          </p:nvSpPr>
          <p:spPr>
            <a:xfrm>
              <a:off x="4114250" y="2333150"/>
              <a:ext cx="1570200" cy="2271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50"/>
                <a:buFont typeface="Arial"/>
                <a:buNone/>
              </a:pPr>
              <a:r>
                <a:rPr lang="en-US" sz="1250" b="1">
                  <a:solidFill>
                    <a:srgbClr val="000000"/>
                  </a:solidFill>
                </a:rPr>
                <a:t>iedb.org</a:t>
              </a:r>
              <a:endParaRPr sz="1250" b="1">
                <a:solidFill>
                  <a:srgbClr val="000000"/>
                </a:solidFill>
              </a:endParaRPr>
            </a:p>
          </p:txBody>
        </p:sp>
      </p:grpSp>
      <p:sp>
        <p:nvSpPr>
          <p:cNvPr id="187" name="Google Shape;187;p16"/>
          <p:cNvSpPr/>
          <p:nvPr/>
        </p:nvSpPr>
        <p:spPr>
          <a:xfrm>
            <a:off x="6553200" y="2691415"/>
            <a:ext cx="830580" cy="22704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6"/>
          <p:cNvSpPr/>
          <p:nvPr/>
        </p:nvSpPr>
        <p:spPr>
          <a:xfrm>
            <a:off x="7185660" y="3055620"/>
            <a:ext cx="1676944" cy="3594647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725" y="1417525"/>
            <a:ext cx="8530248" cy="485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7"/>
          <p:cNvSpPr txBox="1">
            <a:spLocks noGrp="1"/>
          </p:cNvSpPr>
          <p:nvPr>
            <p:ph type="title"/>
          </p:nvPr>
        </p:nvSpPr>
        <p:spPr>
          <a:xfrm>
            <a:off x="261250" y="108550"/>
            <a:ext cx="8605200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Available Resources</a:t>
            </a:r>
            <a:endParaRPr/>
          </a:p>
        </p:txBody>
      </p:sp>
      <p:sp>
        <p:nvSpPr>
          <p:cNvPr id="196" name="Google Shape;196;p17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97" name="Google Shape;197;p17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600" cy="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grpSp>
        <p:nvGrpSpPr>
          <p:cNvPr id="198" name="Google Shape;198;p17"/>
          <p:cNvGrpSpPr/>
          <p:nvPr/>
        </p:nvGrpSpPr>
        <p:grpSpPr>
          <a:xfrm>
            <a:off x="2867400" y="974123"/>
            <a:ext cx="3799400" cy="1385252"/>
            <a:chOff x="2486400" y="1050323"/>
            <a:chExt cx="3799400" cy="1385252"/>
          </a:xfrm>
        </p:grpSpPr>
        <p:sp>
          <p:nvSpPr>
            <p:cNvPr id="199" name="Google Shape;199;p17"/>
            <p:cNvSpPr/>
            <p:nvPr/>
          </p:nvSpPr>
          <p:spPr>
            <a:xfrm>
              <a:off x="4107999" y="2193175"/>
              <a:ext cx="673200" cy="242400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7"/>
            <p:cNvSpPr/>
            <p:nvPr/>
          </p:nvSpPr>
          <p:spPr>
            <a:xfrm>
              <a:off x="2971800" y="2189425"/>
              <a:ext cx="673200" cy="242400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7"/>
            <p:cNvSpPr/>
            <p:nvPr/>
          </p:nvSpPr>
          <p:spPr>
            <a:xfrm>
              <a:off x="2486400" y="1050323"/>
              <a:ext cx="1644000" cy="464202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API/RESTful interface</a:t>
              </a:r>
              <a:endParaRPr b="1" dirty="0"/>
            </a:p>
          </p:txBody>
        </p:sp>
        <p:sp>
          <p:nvSpPr>
            <p:cNvPr id="202" name="Google Shape;202;p17"/>
            <p:cNvSpPr/>
            <p:nvPr/>
          </p:nvSpPr>
          <p:spPr>
            <a:xfrm>
              <a:off x="4347200" y="1050323"/>
              <a:ext cx="1938600" cy="464202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Standalone/Local</a:t>
              </a:r>
              <a:endParaRPr b="1" dirty="0"/>
            </a:p>
          </p:txBody>
        </p:sp>
        <p:cxnSp>
          <p:nvCxnSpPr>
            <p:cNvPr id="203" name="Google Shape;203;p17"/>
            <p:cNvCxnSpPr>
              <a:cxnSpLocks/>
              <a:stCxn id="200" idx="0"/>
              <a:endCxn id="201" idx="2"/>
            </p:cNvCxnSpPr>
            <p:nvPr/>
          </p:nvCxnSpPr>
          <p:spPr>
            <a:xfrm flipV="1">
              <a:off x="3308400" y="1514525"/>
              <a:ext cx="0" cy="6749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04" name="Google Shape;204;p17"/>
            <p:cNvCxnSpPr>
              <a:cxnSpLocks/>
              <a:stCxn id="199" idx="0"/>
              <a:endCxn id="202" idx="2"/>
            </p:cNvCxnSpPr>
            <p:nvPr/>
          </p:nvCxnSpPr>
          <p:spPr>
            <a:xfrm flipV="1">
              <a:off x="4444599" y="1514525"/>
              <a:ext cx="871901" cy="67865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sp>
        <p:nvSpPr>
          <p:cNvPr id="205" name="Google Shape;205;p17"/>
          <p:cNvSpPr/>
          <p:nvPr/>
        </p:nvSpPr>
        <p:spPr>
          <a:xfrm>
            <a:off x="5160975" y="2113225"/>
            <a:ext cx="621300" cy="249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6" name="Google Shape;206;p17"/>
          <p:cNvGrpSpPr/>
          <p:nvPr/>
        </p:nvGrpSpPr>
        <p:grpSpPr>
          <a:xfrm>
            <a:off x="365661" y="2113214"/>
            <a:ext cx="4795330" cy="3022345"/>
            <a:chOff x="285263" y="2234211"/>
            <a:chExt cx="4694400" cy="2871314"/>
          </a:xfrm>
        </p:grpSpPr>
        <p:sp>
          <p:nvSpPr>
            <p:cNvPr id="207" name="Google Shape;207;p17"/>
            <p:cNvSpPr/>
            <p:nvPr/>
          </p:nvSpPr>
          <p:spPr>
            <a:xfrm>
              <a:off x="876307" y="2234211"/>
              <a:ext cx="2335500" cy="242400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7"/>
            <p:cNvSpPr/>
            <p:nvPr/>
          </p:nvSpPr>
          <p:spPr>
            <a:xfrm>
              <a:off x="285263" y="3683225"/>
              <a:ext cx="4694400" cy="1422300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" name="Google Shape;209;p17"/>
          <p:cNvGrpSpPr/>
          <p:nvPr/>
        </p:nvGrpSpPr>
        <p:grpSpPr>
          <a:xfrm>
            <a:off x="5982273" y="4457150"/>
            <a:ext cx="2957802" cy="1346700"/>
            <a:chOff x="3772473" y="4152350"/>
            <a:chExt cx="2957802" cy="1346700"/>
          </a:xfrm>
        </p:grpSpPr>
        <p:sp>
          <p:nvSpPr>
            <p:cNvPr id="210" name="Google Shape;210;p17"/>
            <p:cNvSpPr/>
            <p:nvPr/>
          </p:nvSpPr>
          <p:spPr>
            <a:xfrm>
              <a:off x="4274676" y="5249150"/>
              <a:ext cx="381000" cy="249900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4655826" y="5249150"/>
              <a:ext cx="520200" cy="249900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3772473" y="4152350"/>
              <a:ext cx="1385400" cy="5304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Solutions Center:</a:t>
              </a:r>
              <a:endParaRPr sz="1300" b="1"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Tutorials, Q&amp;A</a:t>
              </a:r>
              <a:endParaRPr sz="1300" b="1" dirty="0"/>
            </a:p>
          </p:txBody>
        </p:sp>
        <p:cxnSp>
          <p:nvCxnSpPr>
            <p:cNvPr id="213" name="Google Shape;213;p17"/>
            <p:cNvCxnSpPr>
              <a:stCxn id="210" idx="0"/>
              <a:endCxn id="212" idx="2"/>
            </p:cNvCxnSpPr>
            <p:nvPr/>
          </p:nvCxnSpPr>
          <p:spPr>
            <a:xfrm rot="10800000">
              <a:off x="4465176" y="4682750"/>
              <a:ext cx="0" cy="5664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14" name="Google Shape;214;p17"/>
            <p:cNvSpPr/>
            <p:nvPr/>
          </p:nvSpPr>
          <p:spPr>
            <a:xfrm>
              <a:off x="5458574" y="4502900"/>
              <a:ext cx="1271700" cy="5304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help@iedb.org</a:t>
              </a:r>
              <a:endParaRPr sz="1300" b="1"/>
            </a:p>
          </p:txBody>
        </p:sp>
        <p:cxnSp>
          <p:nvCxnSpPr>
            <p:cNvPr id="215" name="Google Shape;215;p17"/>
            <p:cNvCxnSpPr>
              <a:stCxn id="211" idx="3"/>
              <a:endCxn id="214" idx="2"/>
            </p:cNvCxnSpPr>
            <p:nvPr/>
          </p:nvCxnSpPr>
          <p:spPr>
            <a:xfrm rot="10800000" flipH="1">
              <a:off x="5176026" y="5033300"/>
              <a:ext cx="918300" cy="3408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sp>
        <p:nvSpPr>
          <p:cNvPr id="216" name="Google Shape;216;p17"/>
          <p:cNvSpPr/>
          <p:nvPr/>
        </p:nvSpPr>
        <p:spPr>
          <a:xfrm>
            <a:off x="-154576" y="3679190"/>
            <a:ext cx="520200" cy="321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"/>
          <p:cNvSpPr txBox="1">
            <a:spLocks noGrp="1"/>
          </p:cNvSpPr>
          <p:nvPr>
            <p:ph type="title"/>
          </p:nvPr>
        </p:nvSpPr>
        <p:spPr>
          <a:xfrm>
            <a:off x="261256" y="98427"/>
            <a:ext cx="86052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T Cell Tools</a:t>
            </a:r>
            <a:endParaRPr/>
          </a:p>
        </p:txBody>
      </p:sp>
      <p:pic>
        <p:nvPicPr>
          <p:cNvPr id="223" name="Google Shape;223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61418" y="954437"/>
            <a:ext cx="6004832" cy="569567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4" name="Google Shape;224;p18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25" name="Google Shape;225;p18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226" name="Google Shape;226;p18"/>
          <p:cNvSpPr/>
          <p:nvPr/>
        </p:nvSpPr>
        <p:spPr>
          <a:xfrm>
            <a:off x="1630680" y="1982755"/>
            <a:ext cx="5867400" cy="169770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8"/>
          <p:cNvSpPr/>
          <p:nvPr/>
        </p:nvSpPr>
        <p:spPr>
          <a:xfrm>
            <a:off x="1129664" y="2298351"/>
            <a:ext cx="520336" cy="32131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8"/>
          <p:cNvSpPr/>
          <p:nvPr/>
        </p:nvSpPr>
        <p:spPr>
          <a:xfrm>
            <a:off x="4870745" y="380630"/>
            <a:ext cx="269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tools.iedb.org/main/tcell/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2160" y="893951"/>
            <a:ext cx="5846325" cy="5589273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5" name="Google Shape;235;p19"/>
          <p:cNvSpPr txBox="1">
            <a:spLocks noGrp="1"/>
          </p:cNvSpPr>
          <p:nvPr>
            <p:ph type="title"/>
          </p:nvPr>
        </p:nvSpPr>
        <p:spPr>
          <a:xfrm>
            <a:off x="261256" y="98427"/>
            <a:ext cx="86052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MHC I binding prediction</a:t>
            </a:r>
            <a:endParaRPr/>
          </a:p>
        </p:txBody>
      </p:sp>
      <p:sp>
        <p:nvSpPr>
          <p:cNvPr id="236" name="Google Shape;236;p19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37" name="Google Shape;237;p19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grpSp>
        <p:nvGrpSpPr>
          <p:cNvPr id="238" name="Google Shape;238;p19"/>
          <p:cNvGrpSpPr/>
          <p:nvPr/>
        </p:nvGrpSpPr>
        <p:grpSpPr>
          <a:xfrm>
            <a:off x="5436901" y="3673024"/>
            <a:ext cx="3519695" cy="680813"/>
            <a:chOff x="4813464" y="3765550"/>
            <a:chExt cx="4200615" cy="680813"/>
          </a:xfrm>
        </p:grpSpPr>
        <p:sp>
          <p:nvSpPr>
            <p:cNvPr id="239" name="Google Shape;239;p19"/>
            <p:cNvSpPr/>
            <p:nvPr/>
          </p:nvSpPr>
          <p:spPr>
            <a:xfrm>
              <a:off x="7370064" y="3765550"/>
              <a:ext cx="1644015" cy="680813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Prediction method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0" name="Google Shape;240;p19"/>
            <p:cNvCxnSpPr>
              <a:stCxn id="239" idx="1"/>
            </p:cNvCxnSpPr>
            <p:nvPr/>
          </p:nvCxnSpPr>
          <p:spPr>
            <a:xfrm rot="10800000">
              <a:off x="4813464" y="4105357"/>
              <a:ext cx="2556600" cy="6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241" name="Google Shape;241;p19"/>
          <p:cNvGrpSpPr/>
          <p:nvPr/>
        </p:nvGrpSpPr>
        <p:grpSpPr>
          <a:xfrm>
            <a:off x="6631016" y="2407050"/>
            <a:ext cx="2339414" cy="369300"/>
            <a:chOff x="6909155" y="2498490"/>
            <a:chExt cx="2364000" cy="369300"/>
          </a:xfrm>
        </p:grpSpPr>
        <p:sp>
          <p:nvSpPr>
            <p:cNvPr id="242" name="Google Shape;242;p19"/>
            <p:cNvSpPr/>
            <p:nvPr/>
          </p:nvSpPr>
          <p:spPr>
            <a:xfrm>
              <a:off x="7826555" y="2498490"/>
              <a:ext cx="1446600" cy="3693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Sequence</a:t>
              </a:r>
              <a:endParaRPr b="1"/>
            </a:p>
          </p:txBody>
        </p:sp>
        <p:cxnSp>
          <p:nvCxnSpPr>
            <p:cNvPr id="243" name="Google Shape;243;p19"/>
            <p:cNvCxnSpPr>
              <a:stCxn id="242" idx="1"/>
            </p:cNvCxnSpPr>
            <p:nvPr/>
          </p:nvCxnSpPr>
          <p:spPr>
            <a:xfrm flipH="1">
              <a:off x="6909155" y="2683140"/>
              <a:ext cx="917400" cy="123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sp>
        <p:nvSpPr>
          <p:cNvPr id="244" name="Google Shape;244;p19"/>
          <p:cNvSpPr/>
          <p:nvPr/>
        </p:nvSpPr>
        <p:spPr>
          <a:xfrm>
            <a:off x="5880401" y="431047"/>
            <a:ext cx="223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tools.iedb.org/mhci/</a:t>
            </a:r>
            <a:endParaRPr/>
          </a:p>
        </p:txBody>
      </p:sp>
      <p:sp>
        <p:nvSpPr>
          <p:cNvPr id="245" name="Google Shape;245;p19"/>
          <p:cNvSpPr txBox="1"/>
          <p:nvPr/>
        </p:nvSpPr>
        <p:spPr>
          <a:xfrm>
            <a:off x="3490700" y="1931525"/>
            <a:ext cx="35196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9125" rIns="9125" bIns="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&gt;LCMV Armstrong, Protein GP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MGQIVTMFEALPHIIDEVINIVIIVLIVITGIKAVYNFATCGIFALISFLLLAGRSCGM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YGLKGPDIYKGVYQFKSVEFDMSHLNLTMPNACSANNSHHYISMGTSGLELTFTNDSII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SHNFCNLTSAFNKKTFDHTLMSIVSSLHLSIRGNSNYKAVSCDFNNGITIQYNLTFSDA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QSAQSQCRTFRGRVLDMFRTAFGGKYMRSGWGWTGSDGKTTWCSQTSYQYLIIQNRTWE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NHCTYAGPFGMSRILLSQEKTKFFTRRLAGTFTWTLSDSSGVENPGGYCLTKWMILAAE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LKCFGNTAVAKCNVNHDAEFCDMLRLIDYNKAALSKFKEDVESALHLFKTTVNSLISDQ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LLMRNHLRDLMGVPYCNYSKFWYLEHAKTGETSVPKCWLVTNGSYLNETHFSDQIEQEA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DNMITEMLRKDYIKRQGSTPLALMDLLMFSTSAYLVSIFLHLVKIPTHRHIKGGSCPKP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HRLTNKGICSCGAFKVPGVKTVWKRR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0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MHC I binding prediction methods - benchmarking</a:t>
            </a:r>
            <a:endParaRPr/>
          </a:p>
        </p:txBody>
      </p:sp>
      <p:sp>
        <p:nvSpPr>
          <p:cNvPr id="252" name="Google Shape;252;p20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53" name="Google Shape;253;p20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pic>
        <p:nvPicPr>
          <p:cNvPr id="254" name="Google Shape;254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4856" t="6824" r="5905" b="2624"/>
          <a:stretch/>
        </p:blipFill>
        <p:spPr>
          <a:xfrm>
            <a:off x="1375673" y="1242378"/>
            <a:ext cx="6381487" cy="518098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0"/>
          <p:cNvSpPr/>
          <p:nvPr/>
        </p:nvSpPr>
        <p:spPr>
          <a:xfrm>
            <a:off x="5641602" y="3257435"/>
            <a:ext cx="1914861" cy="301106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5725" y="807335"/>
            <a:ext cx="5846325" cy="5632764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2" name="Google Shape;26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5723" y="829076"/>
            <a:ext cx="5846325" cy="5589273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3" name="Google Shape;263;p21"/>
          <p:cNvSpPr txBox="1">
            <a:spLocks noGrp="1"/>
          </p:cNvSpPr>
          <p:nvPr>
            <p:ph type="title"/>
          </p:nvPr>
        </p:nvSpPr>
        <p:spPr>
          <a:xfrm>
            <a:off x="261256" y="22227"/>
            <a:ext cx="86052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MHC I binding prediction</a:t>
            </a:r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grpSp>
        <p:nvGrpSpPr>
          <p:cNvPr id="266" name="Google Shape;266;p21"/>
          <p:cNvGrpSpPr/>
          <p:nvPr/>
        </p:nvGrpSpPr>
        <p:grpSpPr>
          <a:xfrm>
            <a:off x="4876944" y="5899651"/>
            <a:ext cx="4129515" cy="292100"/>
            <a:chOff x="6881086" y="2498500"/>
            <a:chExt cx="4129515" cy="292100"/>
          </a:xfrm>
        </p:grpSpPr>
        <p:sp>
          <p:nvSpPr>
            <p:cNvPr id="267" name="Google Shape;267;p21"/>
            <p:cNvSpPr/>
            <p:nvPr/>
          </p:nvSpPr>
          <p:spPr>
            <a:xfrm>
              <a:off x="9366586" y="2498500"/>
              <a:ext cx="1644015" cy="2921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Email ID</a:t>
              </a:r>
              <a:endParaRPr b="1"/>
            </a:p>
          </p:txBody>
        </p:sp>
        <p:cxnSp>
          <p:nvCxnSpPr>
            <p:cNvPr id="268" name="Google Shape;268;p21"/>
            <p:cNvCxnSpPr>
              <a:stCxn id="267" idx="1"/>
            </p:cNvCxnSpPr>
            <p:nvPr/>
          </p:nvCxnSpPr>
          <p:spPr>
            <a:xfrm rot="10800000">
              <a:off x="6881086" y="2644550"/>
              <a:ext cx="2485500" cy="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sp>
        <p:nvSpPr>
          <p:cNvPr id="269" name="Google Shape;269;p21"/>
          <p:cNvSpPr/>
          <p:nvPr/>
        </p:nvSpPr>
        <p:spPr>
          <a:xfrm>
            <a:off x="5880401" y="354847"/>
            <a:ext cx="223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tools.iedb.org/mhci/</a:t>
            </a:r>
            <a:endParaRPr/>
          </a:p>
        </p:txBody>
      </p:sp>
      <p:sp>
        <p:nvSpPr>
          <p:cNvPr id="270" name="Google Shape;270;p21"/>
          <p:cNvSpPr txBox="1"/>
          <p:nvPr/>
        </p:nvSpPr>
        <p:spPr>
          <a:xfrm>
            <a:off x="3382175" y="1864975"/>
            <a:ext cx="3519600" cy="1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9125" rIns="9125" bIns="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&gt;LCMV Armstrong, Protein GP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MGQIVTMFEALPHIIDEVINIVIIVLIVITGIKAVYNFATCGIFALISFLLLAGRSCGM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YGLKGPDIYKGVYQFKSVEFDMSHLNLTMPNACSANNSHHYISMGTSGLELTFTNDSII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SHNFCNLTSAFNKKTFDHTLMSIVSSLHLSIRGNSNYKAVSCDFNNGITIQYNLTFSDA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QSAQSQCRTFRGRVLDMFRTAFGGKYMRSGWGWTGSDGKTTWCSQTSYQYLIIQNRTWE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NHCTYAGPFGMSRILLSQEKTKFFTRRLAGTFTWTLSDSSGVENPGGYCLTKWMILAAE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LKCFGNTAVAKCNVNHDAEFCDMLRLIDYNKAALSKFKEDVESALHLFKTTVNSLISDQ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LLMRNHLRDLMGVPYCNYSKFWYLEHAKTGETSVPKCWLVTNGSYLNETHFSDQIEQEA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DNMITEMLRKDYIKRQGSTPLALMDLLMFSTSAYLVSIFLHLVKIPTHRHIKGGSCPKP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HRLTNKGICSCGAFKVPGVKTVWKRR</a:t>
            </a:r>
            <a:endParaRPr/>
          </a:p>
        </p:txBody>
      </p:sp>
      <p:grpSp>
        <p:nvGrpSpPr>
          <p:cNvPr id="271" name="Google Shape;271;p21"/>
          <p:cNvGrpSpPr/>
          <p:nvPr/>
        </p:nvGrpSpPr>
        <p:grpSpPr>
          <a:xfrm>
            <a:off x="5425344" y="4342722"/>
            <a:ext cx="3581100" cy="292200"/>
            <a:chOff x="7429486" y="2269900"/>
            <a:chExt cx="3581100" cy="292200"/>
          </a:xfrm>
        </p:grpSpPr>
        <p:sp>
          <p:nvSpPr>
            <p:cNvPr id="272" name="Google Shape;272;p21"/>
            <p:cNvSpPr/>
            <p:nvPr/>
          </p:nvSpPr>
          <p:spPr>
            <a:xfrm>
              <a:off x="9366586" y="2269900"/>
              <a:ext cx="1644000" cy="2922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Allele &amp; length</a:t>
              </a:r>
              <a:endParaRPr b="1"/>
            </a:p>
          </p:txBody>
        </p:sp>
        <p:cxnSp>
          <p:nvCxnSpPr>
            <p:cNvPr id="273" name="Google Shape;273;p21"/>
            <p:cNvCxnSpPr>
              <a:stCxn id="272" idx="1"/>
            </p:cNvCxnSpPr>
            <p:nvPr/>
          </p:nvCxnSpPr>
          <p:spPr>
            <a:xfrm rot="10800000">
              <a:off x="7429486" y="2416000"/>
              <a:ext cx="1937100" cy="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sp>
        <p:nvSpPr>
          <p:cNvPr id="274" name="Google Shape;274;p21"/>
          <p:cNvSpPr/>
          <p:nvPr/>
        </p:nvSpPr>
        <p:spPr>
          <a:xfrm>
            <a:off x="7362444" y="3553930"/>
            <a:ext cx="1644000" cy="6807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Prediction method</a:t>
            </a:r>
            <a:endParaRPr b="1"/>
          </a:p>
        </p:txBody>
      </p:sp>
      <p:cxnSp>
        <p:nvCxnSpPr>
          <p:cNvPr id="275" name="Google Shape;275;p21"/>
          <p:cNvCxnSpPr>
            <a:stCxn id="274" idx="1"/>
          </p:cNvCxnSpPr>
          <p:nvPr/>
        </p:nvCxnSpPr>
        <p:spPr>
          <a:xfrm flipH="1">
            <a:off x="5851644" y="3894280"/>
            <a:ext cx="1510800" cy="3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975</Words>
  <Application>Microsoft Office PowerPoint</Application>
  <PresentationFormat>On-screen Show (4:3)</PresentationFormat>
  <Paragraphs>269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Analysis Resource Overview</vt:lpstr>
      <vt:lpstr>IEDB Analysis Resource tools.iedb.org</vt:lpstr>
      <vt:lpstr>Development of prediction tools</vt:lpstr>
      <vt:lpstr>Accessing the Analysis Resource</vt:lpstr>
      <vt:lpstr>Available Resources</vt:lpstr>
      <vt:lpstr>T Cell Tools</vt:lpstr>
      <vt:lpstr>MHC I binding prediction</vt:lpstr>
      <vt:lpstr>MHC I binding prediction methods - benchmarking</vt:lpstr>
      <vt:lpstr>MHC I binding prediction</vt:lpstr>
      <vt:lpstr>MHC I binding prediction - result</vt:lpstr>
      <vt:lpstr>MHC II binding prediction</vt:lpstr>
      <vt:lpstr>TepiTool – MHC I and II binding prediction</vt:lpstr>
      <vt:lpstr>TepiTool – MHC I and II binding prediction</vt:lpstr>
      <vt:lpstr>TepiTool – MHC I and II binding prediction</vt:lpstr>
      <vt:lpstr>B Cell Tools</vt:lpstr>
      <vt:lpstr>B Cell epitope prediction – sequence based</vt:lpstr>
      <vt:lpstr>B Cell epitope prediction – sequence based</vt:lpstr>
      <vt:lpstr>PowerPoint Presentation</vt:lpstr>
      <vt:lpstr>B cell epitope prediction – structure based</vt:lpstr>
      <vt:lpstr>B cell epitope prediction – structure based</vt:lpstr>
      <vt:lpstr>B cell epitope prediction – structure based</vt:lpstr>
      <vt:lpstr>Standalone (local) version</vt:lpstr>
      <vt:lpstr>Standalone (local) version - example</vt:lpstr>
      <vt:lpstr>API version (RESTful interface)</vt:lpstr>
      <vt:lpstr>API version (RESTful interface) - example</vt:lpstr>
      <vt:lpstr>Versions of IEDB Analysis Resource tools</vt:lpstr>
      <vt:lpstr>Points to remember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Resource Overview</dc:title>
  <dc:creator>LJI User</dc:creator>
  <cp:lastModifiedBy>Nina Blazeska</cp:lastModifiedBy>
  <cp:revision>2</cp:revision>
  <dcterms:modified xsi:type="dcterms:W3CDTF">2020-11-13T07:01:17Z</dcterms:modified>
</cp:coreProperties>
</file>