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93B48B-8042-4576-A365-3975E293F64C}">
  <a:tblStyle styleId="{7C93B48B-8042-4576-A365-3975E293F64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00E811-480E-4543-BA7D-4DACFC478A2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50" name="Google Shape;45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  <a:defRPr sz="45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 rot="5400000">
            <a:off x="2165234" y="-524215"/>
            <a:ext cx="4797199" cy="860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61256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612819" y="1355271"/>
            <a:ext cx="4253594" cy="482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" name="Google Shape;44;p6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0" y="6519677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7"/>
          <p:cNvCxnSpPr/>
          <p:nvPr/>
        </p:nvCxnSpPr>
        <p:spPr>
          <a:xfrm>
            <a:off x="0" y="6519677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 i="1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086600" y="6580415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0" y="6576825"/>
            <a:ext cx="2163536" cy="0"/>
          </a:xfrm>
          <a:prstGeom prst="straightConnector1">
            <a:avLst/>
          </a:prstGeom>
          <a:noFill/>
          <a:ln w="12700" cap="flat" cmpd="sng">
            <a:solidFill>
              <a:srgbClr val="0070C0">
                <a:alpha val="49803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685800" y="808127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500"/>
              <a:buFont typeface="Calibri"/>
              <a:buNone/>
            </a:pPr>
            <a:r>
              <a:rPr lang="en-US" dirty="0"/>
              <a:t>Analysis Tools</a:t>
            </a:r>
            <a:endParaRPr dirty="0">
              <a:solidFill>
                <a:srgbClr val="7F7F7F"/>
              </a:solidFill>
            </a:endParaRP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1143000" y="345648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tools.iedb.org</a:t>
            </a:r>
            <a:endParaRPr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7053944" y="6572251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0" y="4144086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Presented by: Alessandro </a:t>
            </a:r>
            <a:r>
              <a:rPr lang="en-US" sz="1800" dirty="0">
                <a:solidFill>
                  <a:srgbClr val="7F7F7F"/>
                </a:solidFill>
                <a:latin typeface="Calibri"/>
                <a:cs typeface="Calibri"/>
                <a:sym typeface="Calibri"/>
              </a:rPr>
              <a:t>Sette, </a:t>
            </a:r>
            <a:r>
              <a:rPr lang="en-US" sz="1800" dirty="0">
                <a:solidFill>
                  <a:srgbClr val="7F7F7F"/>
                </a:solidFill>
                <a:latin typeface="Calibri"/>
                <a:cs typeface="Calibri"/>
              </a:rPr>
              <a:t>IEDB Principal Investigator</a:t>
            </a:r>
            <a:endParaRPr sz="18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pic>
        <p:nvPicPr>
          <p:cNvPr id="84" name="Google Shape;84;p13" descr="Screen-Res-IED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4089" y="624305"/>
            <a:ext cx="4275823" cy="788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Epitope Cluster Analysis Tool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Analyzes how many epitopes in a set have significant sequence homology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Groups epitopes into clusters based on having sequence identity greater than a specified threshold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Three different clustering approaches are implemented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Enables diverse applications such as generating epitope pools, and understanding cross-reactivity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Clustering approaches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261255" y="1214740"/>
            <a:ext cx="8605157" cy="504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1. All connected peptides in a cluster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All peptides homologous to specified threshold are clustered together (for example, 70%)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Drawback: members of the cluster might be related by levels of homology lower than threshold (for example, 70%)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2. Fully interconnected clusters (cliques)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All peptides in a cluster share homology higher than the given threshold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Drawback: One peptide can be a part of multiple cliques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3. Cluster-break method (recommended method)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An extension of first approach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A cluster is broken down into </a:t>
            </a:r>
            <a:r>
              <a:rPr lang="en-US" dirty="0" err="1"/>
              <a:t>subclusters</a:t>
            </a:r>
            <a:r>
              <a:rPr lang="en-US" dirty="0"/>
              <a:t> based on consensus sequence computations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Here is a set of sequences...as an example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TRAPPER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CLAPPER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SNAPPER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RAPPERTIME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DAYTIME</a:t>
            </a:r>
            <a:endParaRPr sz="11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ANYTIME</a:t>
            </a:r>
            <a:endParaRPr sz="11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PERTIME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TIMELESS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TIMER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TWICE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NICEDAY</a:t>
            </a:r>
            <a:endParaRPr sz="11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ICE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CEDAR</a:t>
            </a:r>
            <a:endParaRPr sz="11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HAPPYDAYS</a:t>
            </a:r>
            <a:endParaRPr sz="11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HIPPY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PAYDAY</a:t>
            </a:r>
            <a:endParaRPr sz="11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CALAMARI</a:t>
            </a:r>
            <a:endParaRPr sz="11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AMA</a:t>
            </a:r>
            <a:endParaRPr sz="112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</a:pPr>
            <a:r>
              <a:rPr lang="en-US" sz="1120"/>
              <a:t>ISQAVHAAHAEINEAGR</a:t>
            </a:r>
            <a:endParaRPr sz="1120"/>
          </a:p>
        </p:txBody>
      </p:sp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261255" y="1352522"/>
            <a:ext cx="8621489" cy="2142831"/>
          </a:xfrm>
          <a:prstGeom prst="roundRect">
            <a:avLst>
              <a:gd name="adj" fmla="val 16667"/>
            </a:avLst>
          </a:prstGeom>
          <a:solidFill>
            <a:srgbClr val="F2F2F2">
              <a:alpha val="6980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l="544" t="1148" r="376" b="696"/>
          <a:stretch/>
        </p:blipFill>
        <p:spPr>
          <a:xfrm>
            <a:off x="3038025" y="1432325"/>
            <a:ext cx="5566824" cy="191020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8" name="Google Shape;198;p25"/>
          <p:cNvSpPr/>
          <p:nvPr/>
        </p:nvSpPr>
        <p:spPr>
          <a:xfrm>
            <a:off x="4503535" y="3571092"/>
            <a:ext cx="4379209" cy="285788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77587" y="3571092"/>
            <a:ext cx="4017576" cy="285787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Epitope Clustering – example</a:t>
            </a:r>
            <a:endParaRPr dirty="0"/>
          </a:p>
        </p:txBody>
      </p:sp>
      <p:sp>
        <p:nvSpPr>
          <p:cNvPr id="201" name="Google Shape;201;p2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277587" y="933165"/>
            <a:ext cx="33396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http://tools.iedb.org/cluster/</a:t>
            </a:r>
            <a:endParaRPr/>
          </a:p>
        </p:txBody>
      </p:sp>
      <p:sp>
        <p:nvSpPr>
          <p:cNvPr id="204" name="Google Shape;204;p25"/>
          <p:cNvSpPr txBox="1"/>
          <p:nvPr/>
        </p:nvSpPr>
        <p:spPr>
          <a:xfrm>
            <a:off x="337456" y="1469774"/>
            <a:ext cx="2505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epitope sequences</a:t>
            </a:r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4">
            <a:alphaModFix/>
          </a:blip>
          <a:srcRect l="1097" t="48779" r="513" b="423"/>
          <a:stretch/>
        </p:blipFill>
        <p:spPr>
          <a:xfrm>
            <a:off x="444657" y="4357734"/>
            <a:ext cx="3674377" cy="180149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6" name="Google Shape;206;p25"/>
          <p:cNvSpPr txBox="1"/>
          <p:nvPr/>
        </p:nvSpPr>
        <p:spPr>
          <a:xfrm>
            <a:off x="382609" y="3711403"/>
            <a:ext cx="1980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parameters</a:t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4571999" y="3711402"/>
            <a:ext cx="1710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algorithm</a:t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 rot="-5400000">
            <a:off x="3252419" y="6261834"/>
            <a:ext cx="742391" cy="3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5"/>
          <p:cNvSpPr/>
          <p:nvPr/>
        </p:nvSpPr>
        <p:spPr>
          <a:xfrm rot="-5400000">
            <a:off x="7548202" y="3573638"/>
            <a:ext cx="742391" cy="3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0585" y="4357733"/>
            <a:ext cx="4085063" cy="1003624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1" name="Google Shape;211;p25"/>
          <p:cNvSpPr/>
          <p:nvPr/>
        </p:nvSpPr>
        <p:spPr>
          <a:xfrm rot="-5400000">
            <a:off x="7744105" y="5512707"/>
            <a:ext cx="742391" cy="3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5206" y="4854433"/>
            <a:ext cx="2184394" cy="13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5052" y="4838594"/>
            <a:ext cx="2639524" cy="62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/>
          <p:nvPr/>
        </p:nvSpPr>
        <p:spPr>
          <a:xfrm>
            <a:off x="6025052" y="4994426"/>
            <a:ext cx="2639524" cy="14982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821" y="1034770"/>
            <a:ext cx="5565000" cy="5346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0" name="Google Shape;220;p26"/>
          <p:cNvSpPr txBox="1"/>
          <p:nvPr/>
        </p:nvSpPr>
        <p:spPr>
          <a:xfrm>
            <a:off x="184981" y="15077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rgbClr val="0070C0"/>
              </a:buClr>
              <a:buSzPts val="3600"/>
            </a:pPr>
            <a:r>
              <a:rPr lang="en-US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Epitope 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Clustering 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</a:rPr>
              <a:t>–</a:t>
            </a:r>
            <a:r>
              <a:rPr lang="en-US" sz="3600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 example</a:t>
            </a:r>
            <a:endParaRPr sz="3600" b="1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5790746" y="1034773"/>
            <a:ext cx="33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http://tools.iedb.org/cluster/</a:t>
            </a: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6054761" y="1785769"/>
            <a:ext cx="26592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TRAPPER and TIMELESS do not have 80% homology but are in the same cluster because each have 80% homology to other members of the cluster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26"/>
          <p:cNvCxnSpPr/>
          <p:nvPr/>
        </p:nvCxnSpPr>
        <p:spPr>
          <a:xfrm rot="10800000">
            <a:off x="5401574" y="1988389"/>
            <a:ext cx="645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26"/>
          <p:cNvCxnSpPr/>
          <p:nvPr/>
        </p:nvCxnSpPr>
        <p:spPr>
          <a:xfrm rot="10800000">
            <a:off x="5401574" y="3009277"/>
            <a:ext cx="645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/>
          <p:nvPr/>
        </p:nvSpPr>
        <p:spPr>
          <a:xfrm>
            <a:off x="4503535" y="3571092"/>
            <a:ext cx="4379209" cy="285787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 rotWithShape="1">
          <a:blip r:embed="rId3">
            <a:alphaModFix/>
          </a:blip>
          <a:srcRect l="1633" t="66326" r="826" b="688"/>
          <a:stretch/>
        </p:blipFill>
        <p:spPr>
          <a:xfrm>
            <a:off x="4648237" y="4357733"/>
            <a:ext cx="4089803" cy="84344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3938" y="4683119"/>
            <a:ext cx="2655405" cy="6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/>
          <p:nvPr/>
        </p:nvSpPr>
        <p:spPr>
          <a:xfrm>
            <a:off x="6050465" y="5137627"/>
            <a:ext cx="2655405" cy="16089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277587" y="3571092"/>
            <a:ext cx="4017576" cy="285787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261255" y="1352522"/>
            <a:ext cx="8621489" cy="2142831"/>
          </a:xfrm>
          <a:prstGeom prst="roundRect">
            <a:avLst>
              <a:gd name="adj" fmla="val 16667"/>
            </a:avLst>
          </a:prstGeom>
          <a:solidFill>
            <a:srgbClr val="F2F2F2">
              <a:alpha val="6980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261256" y="1746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Epitope Clustering – example</a:t>
            </a:r>
            <a:endParaRPr dirty="0"/>
          </a:p>
        </p:txBody>
      </p:sp>
      <p:sp>
        <p:nvSpPr>
          <p:cNvPr id="238" name="Google Shape;238;p2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277587" y="856965"/>
            <a:ext cx="33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http://tools.iedb.org/cluster/</a:t>
            </a: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261256" y="1469774"/>
            <a:ext cx="2505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epitope sequences</a:t>
            </a:r>
            <a:endParaRPr/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5">
            <a:alphaModFix/>
          </a:blip>
          <a:srcRect l="1097" t="48779" r="513" b="423"/>
          <a:stretch/>
        </p:blipFill>
        <p:spPr>
          <a:xfrm>
            <a:off x="444657" y="4357734"/>
            <a:ext cx="3674377" cy="180149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3" name="Google Shape;243;p27"/>
          <p:cNvSpPr txBox="1"/>
          <p:nvPr/>
        </p:nvSpPr>
        <p:spPr>
          <a:xfrm>
            <a:off x="306409" y="3711403"/>
            <a:ext cx="19799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parameters</a:t>
            </a:r>
            <a:endParaRPr/>
          </a:p>
        </p:txBody>
      </p:sp>
      <p:sp>
        <p:nvSpPr>
          <p:cNvPr id="244" name="Google Shape;244;p27"/>
          <p:cNvSpPr txBox="1"/>
          <p:nvPr/>
        </p:nvSpPr>
        <p:spPr>
          <a:xfrm>
            <a:off x="4571999" y="3711402"/>
            <a:ext cx="1710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algorithm</a:t>
            </a:r>
            <a:endParaRPr/>
          </a:p>
        </p:txBody>
      </p:sp>
      <p:pic>
        <p:nvPicPr>
          <p:cNvPr id="245" name="Google Shape;245;p27"/>
          <p:cNvPicPr preferRelativeResize="0"/>
          <p:nvPr/>
        </p:nvPicPr>
        <p:blipFill rotWithShape="1">
          <a:blip r:embed="rId6">
            <a:alphaModFix/>
          </a:blip>
          <a:srcRect l="544" t="1148" r="376" b="696"/>
          <a:stretch/>
        </p:blipFill>
        <p:spPr>
          <a:xfrm>
            <a:off x="3038025" y="1432325"/>
            <a:ext cx="5566824" cy="1910207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50" y="1014300"/>
            <a:ext cx="5047347" cy="550393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261256" y="984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Epitope Clustering – example</a:t>
            </a:r>
            <a:endParaRPr dirty="0"/>
          </a:p>
        </p:txBody>
      </p: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54" name="Google Shape;254;p28"/>
          <p:cNvSpPr txBox="1"/>
          <p:nvPr/>
        </p:nvSpPr>
        <p:spPr>
          <a:xfrm>
            <a:off x="5830646" y="2506532"/>
            <a:ext cx="291532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TIMER (and several others) appear in multiple clusters because they have the specified level of homology to the other members of the clique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5618471" y="1009273"/>
            <a:ext cx="33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http://tools.iedb.org/cluster/</a:t>
            </a:r>
            <a:endParaRPr/>
          </a:p>
        </p:txBody>
      </p:sp>
      <p:grpSp>
        <p:nvGrpSpPr>
          <p:cNvPr id="256" name="Google Shape;256;p28"/>
          <p:cNvGrpSpPr/>
          <p:nvPr/>
        </p:nvGrpSpPr>
        <p:grpSpPr>
          <a:xfrm>
            <a:off x="4971291" y="2039799"/>
            <a:ext cx="647014" cy="2923493"/>
            <a:chOff x="4835799" y="1855585"/>
            <a:chExt cx="647014" cy="1973466"/>
          </a:xfrm>
        </p:grpSpPr>
        <p:cxnSp>
          <p:nvCxnSpPr>
            <p:cNvPr id="257" name="Google Shape;257;p28"/>
            <p:cNvCxnSpPr/>
            <p:nvPr/>
          </p:nvCxnSpPr>
          <p:spPr>
            <a:xfrm flipH="1">
              <a:off x="4835799" y="1865012"/>
              <a:ext cx="645432" cy="1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8" name="Google Shape;258;p28"/>
            <p:cNvCxnSpPr/>
            <p:nvPr/>
          </p:nvCxnSpPr>
          <p:spPr>
            <a:xfrm flipH="1">
              <a:off x="4837381" y="3829050"/>
              <a:ext cx="645432" cy="1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59" name="Google Shape;259;p28"/>
            <p:cNvCxnSpPr/>
            <p:nvPr/>
          </p:nvCxnSpPr>
          <p:spPr>
            <a:xfrm>
              <a:off x="5481231" y="1855585"/>
              <a:ext cx="0" cy="1973465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4503535" y="3571092"/>
            <a:ext cx="4379209" cy="251728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9"/>
          <p:cNvPicPr preferRelativeResize="0"/>
          <p:nvPr/>
        </p:nvPicPr>
        <p:blipFill rotWithShape="1">
          <a:blip r:embed="rId3">
            <a:alphaModFix/>
          </a:blip>
          <a:srcRect l="1633" t="66326" r="826" b="688"/>
          <a:stretch/>
        </p:blipFill>
        <p:spPr>
          <a:xfrm>
            <a:off x="4648237" y="4357733"/>
            <a:ext cx="4089803" cy="84344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7" name="Google Shape;26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3938" y="4683119"/>
            <a:ext cx="2655405" cy="6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/>
          <p:nvPr/>
        </p:nvSpPr>
        <p:spPr>
          <a:xfrm>
            <a:off x="6043938" y="4983480"/>
            <a:ext cx="2655405" cy="16089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9"/>
          <p:cNvSpPr/>
          <p:nvPr/>
        </p:nvSpPr>
        <p:spPr>
          <a:xfrm>
            <a:off x="277587" y="3571092"/>
            <a:ext cx="4017576" cy="285787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261255" y="1352522"/>
            <a:ext cx="8621489" cy="2142831"/>
          </a:xfrm>
          <a:prstGeom prst="roundRect">
            <a:avLst>
              <a:gd name="adj" fmla="val 16667"/>
            </a:avLst>
          </a:prstGeom>
          <a:solidFill>
            <a:srgbClr val="F2F2F2">
              <a:alpha val="6980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142874" y="107950"/>
            <a:ext cx="93258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40"/>
              <a:buFont typeface="Calibri"/>
              <a:buNone/>
            </a:pPr>
            <a:r>
              <a:rPr lang="en-US" sz="3240"/>
              <a:t>Cluster-break method is the recommended method</a:t>
            </a:r>
            <a:endParaRPr sz="3240"/>
          </a:p>
        </p:txBody>
      </p:sp>
      <p:sp>
        <p:nvSpPr>
          <p:cNvPr id="272" name="Google Shape;272;p2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74" name="Google Shape;274;p29"/>
          <p:cNvSpPr/>
          <p:nvPr/>
        </p:nvSpPr>
        <p:spPr>
          <a:xfrm>
            <a:off x="185062" y="812565"/>
            <a:ext cx="33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http://tools.iedb.org/cluster/</a:t>
            </a: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261256" y="1469774"/>
            <a:ext cx="2505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epitope sequences</a:t>
            </a:r>
            <a:endParaRPr/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5">
            <a:alphaModFix/>
          </a:blip>
          <a:srcRect l="1097" t="48779" r="513" b="423"/>
          <a:stretch/>
        </p:blipFill>
        <p:spPr>
          <a:xfrm>
            <a:off x="444657" y="4357734"/>
            <a:ext cx="3674377" cy="180149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7" name="Google Shape;277;p29"/>
          <p:cNvSpPr txBox="1"/>
          <p:nvPr/>
        </p:nvSpPr>
        <p:spPr>
          <a:xfrm>
            <a:off x="306409" y="3711403"/>
            <a:ext cx="19799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Specify parameters</a:t>
            </a:r>
            <a:endParaRPr/>
          </a:p>
        </p:txBody>
      </p:sp>
      <p:sp>
        <p:nvSpPr>
          <p:cNvPr id="278" name="Google Shape;278;p29"/>
          <p:cNvSpPr txBox="1"/>
          <p:nvPr/>
        </p:nvSpPr>
        <p:spPr>
          <a:xfrm>
            <a:off x="4571999" y="3711402"/>
            <a:ext cx="1710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algorithm</a:t>
            </a:r>
            <a:endParaRPr/>
          </a:p>
        </p:txBody>
      </p:sp>
      <p:pic>
        <p:nvPicPr>
          <p:cNvPr id="279" name="Google Shape;279;p29"/>
          <p:cNvPicPr preferRelativeResize="0"/>
          <p:nvPr/>
        </p:nvPicPr>
        <p:blipFill rotWithShape="1">
          <a:blip r:embed="rId6">
            <a:alphaModFix/>
          </a:blip>
          <a:srcRect t="8976"/>
          <a:stretch/>
        </p:blipFill>
        <p:spPr>
          <a:xfrm>
            <a:off x="3038015" y="1460223"/>
            <a:ext cx="5566828" cy="196206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50" y="1287225"/>
            <a:ext cx="5487874" cy="45544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6" name="Google Shape;286;p30"/>
          <p:cNvSpPr txBox="1">
            <a:spLocks noGrp="1"/>
          </p:cNvSpPr>
          <p:nvPr>
            <p:ph type="title"/>
          </p:nvPr>
        </p:nvSpPr>
        <p:spPr>
          <a:xfrm>
            <a:off x="185056" y="255602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Epitope Clustering – example</a:t>
            </a:r>
            <a:endParaRPr dirty="0"/>
          </a:p>
        </p:txBody>
      </p:sp>
      <p:sp>
        <p:nvSpPr>
          <p:cNvPr id="287" name="Google Shape;287;p3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5812459" y="1287223"/>
            <a:ext cx="333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http://tools.iedb.org/cluster/</a:t>
            </a:r>
            <a:endParaRPr/>
          </a:p>
        </p:txBody>
      </p:sp>
      <p:grpSp>
        <p:nvGrpSpPr>
          <p:cNvPr id="290" name="Google Shape;290;p30"/>
          <p:cNvGrpSpPr/>
          <p:nvPr/>
        </p:nvGrpSpPr>
        <p:grpSpPr>
          <a:xfrm>
            <a:off x="5917512" y="2184429"/>
            <a:ext cx="2872746" cy="3657188"/>
            <a:chOff x="9501188" y="553901"/>
            <a:chExt cx="3476638" cy="4365749"/>
          </a:xfrm>
        </p:grpSpPr>
        <p:pic>
          <p:nvPicPr>
            <p:cNvPr id="291" name="Google Shape;291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501188" y="1585900"/>
              <a:ext cx="3476625" cy="333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0"/>
            <p:cNvPicPr preferRelativeResize="0"/>
            <p:nvPr/>
          </p:nvPicPr>
          <p:blipFill rotWithShape="1">
            <a:blip r:embed="rId5">
              <a:alphaModFix/>
            </a:blip>
            <a:srcRect t="6112"/>
            <a:stretch/>
          </p:blipFill>
          <p:spPr>
            <a:xfrm>
              <a:off x="9501200" y="553901"/>
              <a:ext cx="3476625" cy="103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3" name="Google Shape;293;p30"/>
          <p:cNvSpPr/>
          <p:nvPr/>
        </p:nvSpPr>
        <p:spPr>
          <a:xfrm>
            <a:off x="5900850" y="2131400"/>
            <a:ext cx="2960400" cy="37104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 u="sng"/>
              <a:t>R</a:t>
            </a:r>
            <a:r>
              <a:rPr lang="en-US"/>
              <a:t>estrictor </a:t>
            </a:r>
            <a:r>
              <a:rPr lang="en-US" u="sng"/>
              <a:t>A</a:t>
            </a:r>
            <a:r>
              <a:rPr lang="en-US"/>
              <a:t>nalysis </a:t>
            </a:r>
            <a:r>
              <a:rPr lang="en-US" u="sng"/>
              <a:t>T</a:t>
            </a:r>
            <a:r>
              <a:rPr lang="en-US"/>
              <a:t>ool for </a:t>
            </a:r>
            <a:r>
              <a:rPr lang="en-US" u="sng"/>
              <a:t>E</a:t>
            </a:r>
            <a:r>
              <a:rPr lang="en-US"/>
              <a:t>pitopes (RATE)</a:t>
            </a:r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Automated method to infer HLA restriction of a given epitope set, from immune response data of HLA typed subjects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method is based on computing the frequency of all alleles expressed in the population studied in donors who had an immune response to each given epitope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Compare those frequencies in donors that did not have a response to the same epitope</a:t>
            </a:r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Analysis tools with broad applications</a:t>
            </a:r>
            <a:endParaRPr/>
          </a:p>
        </p:txBody>
      </p:sp>
      <p:pic>
        <p:nvPicPr>
          <p:cNvPr id="91" name="Google Shape;9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" r="54"/>
          <a:stretch/>
        </p:blipFill>
        <p:spPr>
          <a:xfrm>
            <a:off x="1392558" y="1571734"/>
            <a:ext cx="6468896" cy="482193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731301" y="3106685"/>
            <a:ext cx="742391" cy="3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221396" y="1019242"/>
            <a:ext cx="42503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http://tools.iedb.org/main/analysis-tools/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RATE</a:t>
            </a:r>
            <a:endParaRPr/>
          </a:p>
        </p:txBody>
      </p:sp>
      <p:pic>
        <p:nvPicPr>
          <p:cNvPr id="307" name="Google Shape;307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0036" y="1498918"/>
            <a:ext cx="6619800" cy="46197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8" name="Google Shape;308;p3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6343542" y="1503430"/>
            <a:ext cx="633900" cy="88401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2"/>
          <p:cNvSpPr/>
          <p:nvPr/>
        </p:nvSpPr>
        <p:spPr>
          <a:xfrm>
            <a:off x="277587" y="933165"/>
            <a:ext cx="30571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http://tools.iedb.org/rate/</a:t>
            </a:r>
            <a:endParaRPr/>
          </a:p>
        </p:txBody>
      </p:sp>
      <p:sp>
        <p:nvSpPr>
          <p:cNvPr id="312" name="Google Shape;312;p32"/>
          <p:cNvSpPr txBox="1"/>
          <p:nvPr/>
        </p:nvSpPr>
        <p:spPr>
          <a:xfrm>
            <a:off x="7326275" y="1600200"/>
            <a:ext cx="1540138" cy="688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Labs designation</a:t>
            </a:r>
            <a:endParaRPr b="1"/>
          </a:p>
        </p:txBody>
      </p:sp>
      <p:cxnSp>
        <p:nvCxnSpPr>
          <p:cNvPr id="313" name="Google Shape;313;p32"/>
          <p:cNvCxnSpPr>
            <a:cxnSpLocks/>
            <a:stCxn id="312" idx="1"/>
            <a:endCxn id="310" idx="3"/>
          </p:cNvCxnSpPr>
          <p:nvPr/>
        </p:nvCxnSpPr>
        <p:spPr>
          <a:xfrm flipH="1">
            <a:off x="6977442" y="1944450"/>
            <a:ext cx="348833" cy="98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4" name="Google Shape;314;p32"/>
          <p:cNvSpPr txBox="1"/>
          <p:nvPr/>
        </p:nvSpPr>
        <p:spPr>
          <a:xfrm>
            <a:off x="7326275" y="3726920"/>
            <a:ext cx="1540126" cy="122294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data input files need to be provided</a:t>
            </a:r>
            <a:endParaRPr b="1" dirty="0"/>
          </a:p>
        </p:txBody>
      </p:sp>
      <p:sp>
        <p:nvSpPr>
          <p:cNvPr id="315" name="Google Shape;315;p32"/>
          <p:cNvSpPr/>
          <p:nvPr/>
        </p:nvSpPr>
        <p:spPr>
          <a:xfrm>
            <a:off x="6977442" y="4053282"/>
            <a:ext cx="278890" cy="688500"/>
          </a:xfrm>
          <a:prstGeom prst="rightBrace">
            <a:avLst>
              <a:gd name="adj1" fmla="val 15644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RATE – Input: Allele data</a:t>
            </a:r>
            <a:endParaRPr/>
          </a:p>
        </p:txBody>
      </p:sp>
      <p:sp>
        <p:nvSpPr>
          <p:cNvPr id="321" name="Google Shape;321;p33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140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 format = tab separated in plain text file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Sample data shown here – 12 class II alleles of 6 loci for each donor are listed in separate columns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22" name="Google Shape;322;p3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23" name="Google Shape;323;p3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24" name="Google Shape;324;p33"/>
          <p:cNvPicPr preferRelativeResize="0"/>
          <p:nvPr/>
        </p:nvPicPr>
        <p:blipFill rotWithShape="1">
          <a:blip r:embed="rId3">
            <a:alphaModFix/>
          </a:blip>
          <a:srcRect r="24507"/>
          <a:stretch/>
        </p:blipFill>
        <p:spPr>
          <a:xfrm>
            <a:off x="261255" y="3030072"/>
            <a:ext cx="8605157" cy="231371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RATE – Input: Response data</a:t>
            </a:r>
            <a:endParaRPr/>
          </a:p>
        </p:txBody>
      </p:sp>
      <p:sp>
        <p:nvSpPr>
          <p:cNvPr id="330" name="Google Shape;330;p34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 format = tab separated in plain text file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response data (here SFC values) for each epitope in each of the donors are provided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31" name="Google Shape;331;p3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32" name="Google Shape;332;p3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33" name="Google Shape;333;p34"/>
          <p:cNvPicPr preferRelativeResize="0"/>
          <p:nvPr/>
        </p:nvPicPr>
        <p:blipFill rotWithShape="1">
          <a:blip r:embed="rId3">
            <a:alphaModFix/>
          </a:blip>
          <a:srcRect r="38680"/>
          <a:stretch/>
        </p:blipFill>
        <p:spPr>
          <a:xfrm>
            <a:off x="261515" y="3058299"/>
            <a:ext cx="8621230" cy="159506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 dirty="0"/>
              <a:t>RATE – how it works</a:t>
            </a:r>
            <a:endParaRPr dirty="0"/>
          </a:p>
        </p:txBody>
      </p:sp>
      <p:sp>
        <p:nvSpPr>
          <p:cNvPr id="339" name="Google Shape;339;p35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Restrictions are determined based on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“Odds Ratio” and significance estimated using Fisher's exact test.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“Relative Frequency”, a parameter estimated by the tool based on the frequency of alleles and donors responded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42" name="Google Shape;342;p35" descr="http://iedb-rate.liai.org/img/or_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387772"/>
            <a:ext cx="4114799" cy="124326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lgDash"/>
            <a:round/>
            <a:headEnd type="none" w="sm" len="sm"/>
            <a:tailEnd type="none" w="sm" len="sm"/>
          </a:ln>
        </p:spPr>
      </p:pic>
      <p:pic>
        <p:nvPicPr>
          <p:cNvPr id="343" name="Google Shape;343;p35" descr="http://iedb-rate.liai.org/img/rf_2.png"/>
          <p:cNvPicPr preferRelativeResize="0"/>
          <p:nvPr/>
        </p:nvPicPr>
        <p:blipFill rotWithShape="1">
          <a:blip r:embed="rId4">
            <a:alphaModFix/>
          </a:blip>
          <a:srcRect t="12599" b="9144"/>
          <a:stretch/>
        </p:blipFill>
        <p:spPr>
          <a:xfrm>
            <a:off x="1447799" y="4856604"/>
            <a:ext cx="6248399" cy="124326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lg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RATE – example</a:t>
            </a:r>
            <a:endParaRPr dirty="0"/>
          </a:p>
        </p:txBody>
      </p:sp>
      <p:pic>
        <p:nvPicPr>
          <p:cNvPr id="349" name="Google Shape;349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2532"/>
          <a:stretch/>
        </p:blipFill>
        <p:spPr>
          <a:xfrm>
            <a:off x="1185869" y="1604395"/>
            <a:ext cx="6772200" cy="31554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0" name="Google Shape;350;p3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352" name="Google Shape;352;p36"/>
          <p:cNvSpPr/>
          <p:nvPr/>
        </p:nvSpPr>
        <p:spPr>
          <a:xfrm rot="-5400000">
            <a:off x="6571366" y="4803821"/>
            <a:ext cx="7425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RATE – example</a:t>
            </a:r>
            <a:endParaRPr dirty="0"/>
          </a:p>
        </p:txBody>
      </p:sp>
      <p:sp>
        <p:nvSpPr>
          <p:cNvPr id="358" name="Google Shape;358;p3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59" name="Google Shape;359;p3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60" name="Google Shape;360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91" t="20666"/>
          <a:stretch/>
        </p:blipFill>
        <p:spPr>
          <a:xfrm>
            <a:off x="929640" y="1134837"/>
            <a:ext cx="5660608" cy="524079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1" name="Google Shape;361;p37"/>
          <p:cNvSpPr txBox="1"/>
          <p:nvPr/>
        </p:nvSpPr>
        <p:spPr>
          <a:xfrm>
            <a:off x="7491369" y="2831905"/>
            <a:ext cx="1466605" cy="92333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buttons download as .csv files</a:t>
            </a:r>
            <a:endParaRPr b="1" dirty="0"/>
          </a:p>
        </p:txBody>
      </p:sp>
      <p:sp>
        <p:nvSpPr>
          <p:cNvPr id="362" name="Google Shape;362;p37"/>
          <p:cNvSpPr/>
          <p:nvPr/>
        </p:nvSpPr>
        <p:spPr>
          <a:xfrm>
            <a:off x="4277127" y="3984771"/>
            <a:ext cx="1468073" cy="22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4277126" y="4295164"/>
            <a:ext cx="1468073" cy="22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7"/>
          <p:cNvSpPr/>
          <p:nvPr/>
        </p:nvSpPr>
        <p:spPr>
          <a:xfrm>
            <a:off x="4277125" y="5463105"/>
            <a:ext cx="1468073" cy="22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7"/>
          <p:cNvSpPr/>
          <p:nvPr/>
        </p:nvSpPr>
        <p:spPr>
          <a:xfrm>
            <a:off x="4277124" y="5762713"/>
            <a:ext cx="1468073" cy="22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37"/>
          <p:cNvCxnSpPr>
            <a:stCxn id="361" idx="1"/>
            <a:endCxn id="362" idx="3"/>
          </p:cNvCxnSpPr>
          <p:nvPr/>
        </p:nvCxnSpPr>
        <p:spPr>
          <a:xfrm flipH="1">
            <a:off x="5745069" y="3293570"/>
            <a:ext cx="1746300" cy="804600"/>
          </a:xfrm>
          <a:prstGeom prst="bentConnector3">
            <a:avLst>
              <a:gd name="adj1" fmla="val 3996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7" name="Google Shape;367;p37"/>
          <p:cNvCxnSpPr>
            <a:stCxn id="361" idx="1"/>
            <a:endCxn id="363" idx="3"/>
          </p:cNvCxnSpPr>
          <p:nvPr/>
        </p:nvCxnSpPr>
        <p:spPr>
          <a:xfrm flipH="1">
            <a:off x="5745069" y="3293570"/>
            <a:ext cx="1746300" cy="1114800"/>
          </a:xfrm>
          <a:prstGeom prst="bentConnector3">
            <a:avLst>
              <a:gd name="adj1" fmla="val 3990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8" name="Google Shape;368;p37"/>
          <p:cNvCxnSpPr>
            <a:stCxn id="361" idx="1"/>
            <a:endCxn id="364" idx="3"/>
          </p:cNvCxnSpPr>
          <p:nvPr/>
        </p:nvCxnSpPr>
        <p:spPr>
          <a:xfrm flipH="1">
            <a:off x="5745069" y="3293570"/>
            <a:ext cx="1746300" cy="2282700"/>
          </a:xfrm>
          <a:prstGeom prst="bentConnector3">
            <a:avLst>
              <a:gd name="adj1" fmla="val 3990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9" name="Google Shape;369;p37"/>
          <p:cNvCxnSpPr>
            <a:stCxn id="361" idx="1"/>
            <a:endCxn id="365" idx="3"/>
          </p:cNvCxnSpPr>
          <p:nvPr/>
        </p:nvCxnSpPr>
        <p:spPr>
          <a:xfrm flipH="1">
            <a:off x="5745069" y="3293570"/>
            <a:ext cx="1746300" cy="2582400"/>
          </a:xfrm>
          <a:prstGeom prst="bentConnector3">
            <a:avLst>
              <a:gd name="adj1" fmla="val 3990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0" name="Google Shape;370;p37"/>
          <p:cNvSpPr/>
          <p:nvPr/>
        </p:nvSpPr>
        <p:spPr>
          <a:xfrm>
            <a:off x="187248" y="5341627"/>
            <a:ext cx="742391" cy="3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7"/>
          <p:cNvSpPr/>
          <p:nvPr/>
        </p:nvSpPr>
        <p:spPr>
          <a:xfrm>
            <a:off x="187248" y="5639073"/>
            <a:ext cx="742391" cy="3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5832" y="1617992"/>
            <a:ext cx="8604250" cy="4726371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7" name="Google Shape;377;p38"/>
          <p:cNvSpPr/>
          <p:nvPr/>
        </p:nvSpPr>
        <p:spPr>
          <a:xfrm>
            <a:off x="245832" y="1066875"/>
            <a:ext cx="85965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epitopes</a:t>
            </a:r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RATE – results (complete report)</a:t>
            </a:r>
            <a:endParaRPr dirty="0"/>
          </a:p>
        </p:txBody>
      </p:sp>
      <p:sp>
        <p:nvSpPr>
          <p:cNvPr id="379" name="Google Shape;379;p3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80" name="Google Shape;380;p3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"/>
          <p:cNvSpPr/>
          <p:nvPr/>
        </p:nvSpPr>
        <p:spPr>
          <a:xfrm>
            <a:off x="261256" y="1241244"/>
            <a:ext cx="8596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Epitope-allele combinations with RF ≥ 1.3 and p-value &lt; 0.01 are reported (not Bonferroni corrected)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RATE – results (selected HLA restrictions)</a:t>
            </a:r>
            <a:endParaRPr dirty="0"/>
          </a:p>
        </p:txBody>
      </p:sp>
      <p:pic>
        <p:nvPicPr>
          <p:cNvPr id="387" name="Google Shape;387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9875" y="3100524"/>
            <a:ext cx="8604250" cy="119797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8" name="Google Shape;388;p3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89" name="Google Shape;389;p3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>
            <a:spLocks noGrp="1"/>
          </p:cNvSpPr>
          <p:nvPr>
            <p:ph type="title"/>
          </p:nvPr>
        </p:nvSpPr>
        <p:spPr>
          <a:xfrm>
            <a:off x="413656" y="2508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Deimmunization</a:t>
            </a:r>
            <a:endParaRPr/>
          </a:p>
        </p:txBody>
      </p:sp>
      <p:pic>
        <p:nvPicPr>
          <p:cNvPr id="395" name="Google Shape;395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7653" r="2281"/>
          <a:stretch/>
        </p:blipFill>
        <p:spPr>
          <a:xfrm>
            <a:off x="538553" y="1439637"/>
            <a:ext cx="8407800" cy="3425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6" name="Google Shape;396;p4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97" name="Google Shape;397;p4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398" name="Google Shape;3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825254" y="1893016"/>
            <a:ext cx="79248" cy="297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0"/>
          <p:cNvSpPr/>
          <p:nvPr/>
        </p:nvSpPr>
        <p:spPr>
          <a:xfrm>
            <a:off x="1179911" y="1439638"/>
            <a:ext cx="724500" cy="316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0"/>
          <p:cNvSpPr/>
          <p:nvPr/>
        </p:nvSpPr>
        <p:spPr>
          <a:xfrm>
            <a:off x="86416" y="2758526"/>
            <a:ext cx="624449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Deimmunization – background</a:t>
            </a:r>
            <a:endParaRPr dirty="0"/>
          </a:p>
        </p:txBody>
      </p:sp>
      <p:sp>
        <p:nvSpPr>
          <p:cNvPr id="406" name="Google Shape;406;p41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Wild type and engineered proteins are widely used as drugs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Immunogenicity of protein drugs is associated with serious potency and safety issues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potential approach to reducing immunogenicity is based on removal of T cell epitopes (de-immunization)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07" name="Google Shape;407;p4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08" name="Google Shape;408;p4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Population Coverage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261255" y="1571625"/>
            <a:ext cx="8605157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Calculates the fraction of individuals projected to bind and/or respond to a given set of epitopes with defined reactivity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Based on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Epitope known HLA binding/restrictions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HLA genotypic frequencies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HLA genotypic frequencies vary in different ethnicities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http://allelefrequencies.net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261255" y="971584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sng" strike="noStrike" cap="none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http://tools.iedb.org/population/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2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Deimmunization – approach</a:t>
            </a:r>
            <a:endParaRPr dirty="0"/>
          </a:p>
        </p:txBody>
      </p:sp>
      <p:sp>
        <p:nvSpPr>
          <p:cNvPr id="414" name="Google Shape;414;p42"/>
          <p:cNvSpPr txBox="1">
            <a:spLocks noGrp="1"/>
          </p:cNvSpPr>
          <p:nvPr>
            <p:ph type="body" idx="1"/>
          </p:nvPr>
        </p:nvSpPr>
        <p:spPr>
          <a:xfrm>
            <a:off x="261255" y="1134837"/>
            <a:ext cx="8605157" cy="102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Generate overlapping peptides from protein sequence</a:t>
            </a:r>
            <a:endParaRPr/>
          </a:p>
          <a:p>
            <a:pPr marL="2286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Predict HLA class II binding binding regions </a:t>
            </a:r>
            <a:endParaRPr sz="2800"/>
          </a:p>
        </p:txBody>
      </p:sp>
      <p:sp>
        <p:nvSpPr>
          <p:cNvPr id="415" name="Google Shape;415;p42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aphicFrame>
        <p:nvGraphicFramePr>
          <p:cNvPr id="417" name="Google Shape;417;p42"/>
          <p:cNvGraphicFramePr/>
          <p:nvPr/>
        </p:nvGraphicFramePr>
        <p:xfrm>
          <a:off x="1043575" y="2176448"/>
          <a:ext cx="7104750" cy="2472850"/>
        </p:xfrm>
        <a:graphic>
          <a:graphicData uri="http://schemas.openxmlformats.org/drawingml/2006/table">
            <a:tbl>
              <a:tblPr firstRow="1" bandRow="1">
                <a:noFill/>
                <a:tableStyleId>{7C93B48B-8042-4576-A365-3975E293F64C}</a:tableStyleId>
              </a:tblPr>
              <a:tblGrid>
                <a:gridCol w="412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APPRLICDSRVLERY</a:t>
                      </a:r>
                      <a:endParaRPr sz="1800" b="0"/>
                    </a:p>
                  </a:txBody>
                  <a:tcPr marL="91450" marR="91450" marT="45725" marB="457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1-15</a:t>
                      </a: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38.89</a:t>
                      </a: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           ICDSRVLERYLLEAK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6-20</a:t>
                      </a: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60.39</a:t>
                      </a: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                     VLERYLLEAKEAENI</a:t>
                      </a:r>
                      <a:endParaRPr sz="1800" b="0"/>
                    </a:p>
                  </a:txBody>
                  <a:tcPr marL="91450" marR="91450" marT="45725" marB="457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11-25</a:t>
                      </a: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23.46</a:t>
                      </a: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                                LLEAKEAENITTGCA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16-30</a:t>
                      </a: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21.76</a:t>
                      </a: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/>
                        <a:t>                                           . . 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                                DTFRKLFRVYSNFLR</a:t>
                      </a:r>
                      <a:endParaRPr sz="1800" b="1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136-150</a:t>
                      </a:r>
                      <a:endParaRPr sz="1800" b="1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</a:rPr>
                        <a:t>6.08</a:t>
                      </a:r>
                      <a:endParaRPr sz="1800" b="1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8" name="Google Shape;418;p42"/>
          <p:cNvSpPr txBox="1"/>
          <p:nvPr/>
        </p:nvSpPr>
        <p:spPr>
          <a:xfrm>
            <a:off x="261255" y="4842790"/>
            <a:ext cx="86051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 amino acid substitutions that are predicted to decrease binding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consider the effect of substitutions on neighboring peptides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Deimmunization – example</a:t>
            </a:r>
            <a:endParaRPr dirty="0"/>
          </a:p>
        </p:txBody>
      </p:sp>
      <p:pic>
        <p:nvPicPr>
          <p:cNvPr id="424" name="Google Shape;424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249" y="1502780"/>
            <a:ext cx="7064526" cy="479742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5" name="Google Shape;425;p43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26" name="Google Shape;426;p43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27" name="Google Shape;427;p43"/>
          <p:cNvSpPr/>
          <p:nvPr/>
        </p:nvSpPr>
        <p:spPr>
          <a:xfrm>
            <a:off x="277587" y="933165"/>
            <a:ext cx="4491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http://tools.iedb.org/deimmunization/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3"/>
          <p:cNvSpPr/>
          <p:nvPr/>
        </p:nvSpPr>
        <p:spPr>
          <a:xfrm>
            <a:off x="3062417" y="3716459"/>
            <a:ext cx="4254843" cy="1223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&gt;sp|P01588|EPO_HUMAN Erythropoietin OS=Homo sapiens GN=EPO PE=1 SV=1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APPRLICDSRVLERYLLEAKEAENITTGCAEHC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SLNENITVPDTKVNFYAWKRMEVGQQAVEVWQGLALLSEAVLRGQALLVNSSQPWEPLQLHVDKAVSGLRSLTTLLRALGAQKEAISPPDAASAAPLRTITADTFRKLFRVYSNFLRGKL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KLYTGEACRTGDR</a:t>
            </a:r>
            <a:endParaRPr/>
          </a:p>
        </p:txBody>
      </p:sp>
      <p:sp>
        <p:nvSpPr>
          <p:cNvPr id="429" name="Google Shape;429;p43"/>
          <p:cNvSpPr txBox="1"/>
          <p:nvPr/>
        </p:nvSpPr>
        <p:spPr>
          <a:xfrm>
            <a:off x="7767766" y="3872812"/>
            <a:ext cx="1083951" cy="6463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Epitope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endParaRPr b="1"/>
          </a:p>
        </p:txBody>
      </p:sp>
      <p:cxnSp>
        <p:nvCxnSpPr>
          <p:cNvPr id="430" name="Google Shape;430;p43"/>
          <p:cNvCxnSpPr>
            <a:stCxn id="429" idx="1"/>
          </p:cNvCxnSpPr>
          <p:nvPr/>
        </p:nvCxnSpPr>
        <p:spPr>
          <a:xfrm flipH="1">
            <a:off x="7113466" y="4195978"/>
            <a:ext cx="654300" cy="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1" name="Google Shape;431;p43"/>
          <p:cNvSpPr txBox="1"/>
          <p:nvPr/>
        </p:nvSpPr>
        <p:spPr>
          <a:xfrm>
            <a:off x="7685904" y="5667072"/>
            <a:ext cx="1165814" cy="36933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0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Threshold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2" name="Google Shape;432;p43"/>
          <p:cNvCxnSpPr>
            <a:stCxn id="431" idx="1"/>
          </p:cNvCxnSpPr>
          <p:nvPr/>
        </p:nvCxnSpPr>
        <p:spPr>
          <a:xfrm rot="10800000">
            <a:off x="3542304" y="5851738"/>
            <a:ext cx="4143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44"/>
          <p:cNvPicPr preferRelativeResize="0"/>
          <p:nvPr/>
        </p:nvPicPr>
        <p:blipFill rotWithShape="1">
          <a:blip r:embed="rId3">
            <a:alphaModFix/>
          </a:blip>
          <a:srcRect l="384" t="17512"/>
          <a:stretch/>
        </p:blipFill>
        <p:spPr>
          <a:xfrm>
            <a:off x="354227" y="1463678"/>
            <a:ext cx="7958023" cy="492553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8" name="Google Shape;438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391" t="17512"/>
          <a:stretch/>
        </p:blipFill>
        <p:spPr>
          <a:xfrm>
            <a:off x="354227" y="1463677"/>
            <a:ext cx="7958023" cy="492590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9" name="Google Shape;439;p44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Deimmunization – example</a:t>
            </a:r>
            <a:endParaRPr dirty="0"/>
          </a:p>
        </p:txBody>
      </p:sp>
      <p:sp>
        <p:nvSpPr>
          <p:cNvPr id="440" name="Google Shape;440;p44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41" name="Google Shape;441;p44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42" name="Google Shape;442;p44"/>
          <p:cNvSpPr/>
          <p:nvPr/>
        </p:nvSpPr>
        <p:spPr>
          <a:xfrm>
            <a:off x="277587" y="933165"/>
            <a:ext cx="449103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http://tools.iedb.org/deimmunization/</a:t>
            </a:r>
            <a:endParaRPr sz="2000" b="1" u="sng">
              <a:solidFill>
                <a:srgbClr val="00CC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409395" y="2240693"/>
            <a:ext cx="7268272" cy="19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4"/>
          <p:cNvSpPr/>
          <p:nvPr/>
        </p:nvSpPr>
        <p:spPr>
          <a:xfrm>
            <a:off x="409395" y="5737654"/>
            <a:ext cx="7268272" cy="19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5" name="Google Shape;445;p44"/>
          <p:cNvCxnSpPr>
            <a:stCxn id="443" idx="3"/>
            <a:endCxn id="444" idx="3"/>
          </p:cNvCxnSpPr>
          <p:nvPr/>
        </p:nvCxnSpPr>
        <p:spPr>
          <a:xfrm>
            <a:off x="7677667" y="2339547"/>
            <a:ext cx="600" cy="3497100"/>
          </a:xfrm>
          <a:prstGeom prst="bentConnector3">
            <a:avLst>
              <a:gd name="adj1" fmla="val 156175668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446" name="Google Shape;446;p44"/>
          <p:cNvSpPr/>
          <p:nvPr/>
        </p:nvSpPr>
        <p:spPr>
          <a:xfrm>
            <a:off x="6097901" y="3311921"/>
            <a:ext cx="187570" cy="18916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4"/>
          <p:cNvSpPr/>
          <p:nvPr/>
        </p:nvSpPr>
        <p:spPr>
          <a:xfrm>
            <a:off x="6064948" y="5728765"/>
            <a:ext cx="1777473" cy="2414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"/>
          <p:cNvSpPr txBox="1">
            <a:spLocks noGrp="1"/>
          </p:cNvSpPr>
          <p:nvPr>
            <p:ph type="title"/>
          </p:nvPr>
        </p:nvSpPr>
        <p:spPr>
          <a:xfrm>
            <a:off x="435006" y="250827"/>
            <a:ext cx="843140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 dirty="0"/>
              <a:t>Deimmunization Score</a:t>
            </a:r>
            <a:endParaRPr dirty="0"/>
          </a:p>
        </p:txBody>
      </p:sp>
      <p:sp>
        <p:nvSpPr>
          <p:cNvPr id="453" name="Google Shape;453;p45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54" name="Google Shape;454;p45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graphicFrame>
        <p:nvGraphicFramePr>
          <p:cNvPr id="455" name="Google Shape;455;p45"/>
          <p:cNvGraphicFramePr/>
          <p:nvPr>
            <p:extLst>
              <p:ext uri="{D42A27DB-BD31-4B8C-83A1-F6EECF244321}">
                <p14:modId xmlns:p14="http://schemas.microsoft.com/office/powerpoint/2010/main" val="50120617"/>
              </p:ext>
            </p:extLst>
          </p:nvPr>
        </p:nvGraphicFramePr>
        <p:xfrm>
          <a:off x="549034" y="1138326"/>
          <a:ext cx="8029600" cy="5111200"/>
        </p:xfrm>
        <a:graphic>
          <a:graphicData uri="http://schemas.openxmlformats.org/drawingml/2006/table">
            <a:tbl>
              <a:tblPr firstRow="1" bandRow="1">
                <a:noFill/>
                <a:tableStyleId>{DA00E811-480E-4543-BA7D-4DACFC478A25}</a:tableStyleId>
              </a:tblPr>
              <a:tblGrid>
                <a:gridCol w="335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8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Immunogenicity for Neighboring peptide (1)</a:t>
                      </a:r>
                      <a:endParaRPr sz="1800"/>
                    </a:p>
                  </a:txBody>
                  <a:tcPr marL="9150" marR="9150" marT="9150" marB="9150" anchor="ctr"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Immunogenicity for Neighboring peptide (2)</a:t>
                      </a:r>
                      <a:endParaRPr sz="1800"/>
                    </a:p>
                  </a:txBody>
                  <a:tcPr marL="9150" marR="9150" marT="9150" marB="9150" anchor="ctr"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/>
                        <a:t>Score</a:t>
                      </a:r>
                      <a:endParaRPr sz="1800"/>
                    </a:p>
                  </a:txBody>
                  <a:tcPr marL="9150" marR="9150" marT="9150" marB="9150" anchor="ctr"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Absent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Absent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1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Reduced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Absent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2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Reduced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Reduced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3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Neutral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Absent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4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222222"/>
                          </a:solidFill>
                        </a:rPr>
                        <a:t>Reduced</a:t>
                      </a:r>
                      <a:endParaRPr sz="1800" dirty="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Neutral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5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Neutral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Neutral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6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Increased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Absent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7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Reduced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Increased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8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Increased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Neutral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9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Increased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</a:rPr>
                        <a:t>Increased</a:t>
                      </a:r>
                      <a:endParaRPr sz="180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222222"/>
                          </a:solidFill>
                        </a:rPr>
                        <a:t>10</a:t>
                      </a:r>
                      <a:endParaRPr sz="1800" dirty="0">
                        <a:solidFill>
                          <a:srgbClr val="222222"/>
                        </a:solidFill>
                      </a:endParaRPr>
                    </a:p>
                  </a:txBody>
                  <a:tcPr marL="47625" marR="47625" marT="47625" marB="476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6"/>
          <p:cNvSpPr txBox="1">
            <a:spLocks noGrp="1"/>
          </p:cNvSpPr>
          <p:nvPr>
            <p:ph type="title"/>
          </p:nvPr>
        </p:nvSpPr>
        <p:spPr>
          <a:xfrm>
            <a:off x="261256" y="327027"/>
            <a:ext cx="86052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Deimmunization – example</a:t>
            </a:r>
            <a:endParaRPr dirty="0"/>
          </a:p>
        </p:txBody>
      </p:sp>
      <p:pic>
        <p:nvPicPr>
          <p:cNvPr id="461" name="Google Shape;461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34546"/>
          <a:stretch/>
        </p:blipFill>
        <p:spPr>
          <a:xfrm>
            <a:off x="268177" y="1804993"/>
            <a:ext cx="8619000" cy="3585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2" name="Google Shape;462;p4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463" name="Google Shape;463;p4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64" name="Google Shape;464;p46"/>
          <p:cNvSpPr/>
          <p:nvPr/>
        </p:nvSpPr>
        <p:spPr>
          <a:xfrm>
            <a:off x="7980650" y="2000250"/>
            <a:ext cx="949200" cy="3443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7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Analysis tools recap</a:t>
            </a:r>
            <a:endParaRPr/>
          </a:p>
        </p:txBody>
      </p:sp>
      <p:sp>
        <p:nvSpPr>
          <p:cNvPr id="470" name="Google Shape;470;p47"/>
          <p:cNvSpPr txBox="1">
            <a:spLocks noGrp="1"/>
          </p:cNvSpPr>
          <p:nvPr>
            <p:ph type="body" idx="1"/>
          </p:nvPr>
        </p:nvSpPr>
        <p:spPr>
          <a:xfrm>
            <a:off x="261255" y="1184023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Help to examine existing sets of epitopes and gain new knowledge across a broad array of applications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71" name="Google Shape;471;p4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72" name="Google Shape;472;p4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473" name="Google Shape;473;p47"/>
          <p:cNvSpPr/>
          <p:nvPr/>
        </p:nvSpPr>
        <p:spPr>
          <a:xfrm>
            <a:off x="337751" y="2213382"/>
            <a:ext cx="2031525" cy="579120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Population Coverage</a:t>
            </a:r>
            <a:endParaRPr/>
          </a:p>
        </p:txBody>
      </p:sp>
      <p:sp>
        <p:nvSpPr>
          <p:cNvPr id="474" name="Google Shape;474;p47"/>
          <p:cNvSpPr/>
          <p:nvPr/>
        </p:nvSpPr>
        <p:spPr>
          <a:xfrm>
            <a:off x="337751" y="3103326"/>
            <a:ext cx="2031525" cy="5791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Conservancy</a:t>
            </a:r>
            <a:endParaRPr/>
          </a:p>
        </p:txBody>
      </p:sp>
      <p:sp>
        <p:nvSpPr>
          <p:cNvPr id="475" name="Google Shape;475;p47"/>
          <p:cNvSpPr/>
          <p:nvPr/>
        </p:nvSpPr>
        <p:spPr>
          <a:xfrm>
            <a:off x="337751" y="3993270"/>
            <a:ext cx="2031525" cy="57912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Cluster</a:t>
            </a:r>
            <a:endParaRPr/>
          </a:p>
        </p:txBody>
      </p:sp>
      <p:sp>
        <p:nvSpPr>
          <p:cNvPr id="476" name="Google Shape;476;p47"/>
          <p:cNvSpPr/>
          <p:nvPr/>
        </p:nvSpPr>
        <p:spPr>
          <a:xfrm>
            <a:off x="337751" y="4883214"/>
            <a:ext cx="2031525" cy="5791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(Restrictor Analysis)</a:t>
            </a:r>
            <a:endParaRPr/>
          </a:p>
        </p:txBody>
      </p:sp>
      <p:sp>
        <p:nvSpPr>
          <p:cNvPr id="477" name="Google Shape;477;p47"/>
          <p:cNvSpPr/>
          <p:nvPr/>
        </p:nvSpPr>
        <p:spPr>
          <a:xfrm>
            <a:off x="2491740" y="2157237"/>
            <a:ext cx="61498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Analyze T cell epitopes with known HLA restriction that are recognized in a population based on HLA frequencies</a:t>
            </a:r>
            <a:endParaRPr/>
          </a:p>
        </p:txBody>
      </p:sp>
      <p:sp>
        <p:nvSpPr>
          <p:cNvPr id="478" name="Google Shape;478;p47"/>
          <p:cNvSpPr/>
          <p:nvPr/>
        </p:nvSpPr>
        <p:spPr>
          <a:xfrm>
            <a:off x="2491740" y="3036001"/>
            <a:ext cx="61498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Investigate epitope conservancy across different protein sequences.</a:t>
            </a:r>
            <a:endParaRPr/>
          </a:p>
        </p:txBody>
      </p:sp>
      <p:sp>
        <p:nvSpPr>
          <p:cNvPr id="479" name="Google Shape;479;p47"/>
          <p:cNvSpPr/>
          <p:nvPr/>
        </p:nvSpPr>
        <p:spPr>
          <a:xfrm>
            <a:off x="2491740" y="3923003"/>
            <a:ext cx="61498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Cluster epitopes on the basis of homology</a:t>
            </a:r>
            <a:endParaRPr/>
          </a:p>
        </p:txBody>
      </p:sp>
      <p:sp>
        <p:nvSpPr>
          <p:cNvPr id="480" name="Google Shape;480;p47"/>
          <p:cNvSpPr/>
          <p:nvPr/>
        </p:nvSpPr>
        <p:spPr>
          <a:xfrm>
            <a:off x="2527121" y="4818890"/>
            <a:ext cx="61498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Infer HLA restrictions for epitopes of T cell response frequency in HLA typed subjects</a:t>
            </a:r>
            <a:endParaRPr/>
          </a:p>
        </p:txBody>
      </p:sp>
      <p:sp>
        <p:nvSpPr>
          <p:cNvPr id="481" name="Google Shape;481;p47"/>
          <p:cNvSpPr/>
          <p:nvPr/>
        </p:nvSpPr>
        <p:spPr>
          <a:xfrm>
            <a:off x="337751" y="5773158"/>
            <a:ext cx="2031525" cy="57912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Deimmunization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47"/>
          <p:cNvSpPr/>
          <p:nvPr/>
        </p:nvSpPr>
        <p:spPr>
          <a:xfrm>
            <a:off x="2491740" y="5717013"/>
            <a:ext cx="614988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Identify immunodominant regions in a given protein, and suggest amino-acid substitutions that create non-immunogenic versions of the protein.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Population Coverage – example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283030" y="1662143"/>
            <a:ext cx="4294413" cy="210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For a set of 11 MHC class II restricted epitopes with promiscuous HLA binding, what is the population coverage in different North African populations?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t="8889"/>
          <a:stretch/>
        </p:blipFill>
        <p:spPr>
          <a:xfrm>
            <a:off x="4396887" y="1010982"/>
            <a:ext cx="4379468" cy="568316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6"/>
          <p:cNvSpPr/>
          <p:nvPr/>
        </p:nvSpPr>
        <p:spPr>
          <a:xfrm>
            <a:off x="277587" y="1010982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http://tools.iedb.org/population/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261257" y="250826"/>
            <a:ext cx="4158344" cy="108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Population Coverage – example</a:t>
            </a:r>
            <a:endParaRPr dirty="0"/>
          </a:p>
        </p:txBody>
      </p:sp>
      <p:pic>
        <p:nvPicPr>
          <p:cNvPr id="120" name="Google Shape;120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571"/>
          <a:stretch/>
        </p:blipFill>
        <p:spPr>
          <a:xfrm>
            <a:off x="4572000" y="364217"/>
            <a:ext cx="4242600" cy="6282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277587" y="1333499"/>
            <a:ext cx="37968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http://tools.iedb.org/population/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261258" y="1985993"/>
            <a:ext cx="4158344" cy="210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Summarized in table format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Plotted per population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Calibri"/>
              <a:buNone/>
            </a:pPr>
            <a:r>
              <a:rPr lang="en-US"/>
              <a:t>Epitope Conservancy Analysis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261255" y="1379764"/>
            <a:ext cx="8605157" cy="47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Calculates the degrees of conservancy of one or more epitopes, within a given set of protein sequences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Adjustable sequence identity threshold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“Degree of conservation” = the fraction of protein sequences containing the epitope at a given identity level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Epitope Conservancy – example</a:t>
            </a:r>
            <a:endParaRPr dirty="0"/>
          </a:p>
        </p:txBody>
      </p:sp>
      <p:pic>
        <p:nvPicPr>
          <p:cNvPr id="138" name="Google Shape;138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953"/>
          <a:stretch/>
        </p:blipFill>
        <p:spPr>
          <a:xfrm>
            <a:off x="388154" y="1415740"/>
            <a:ext cx="6103459" cy="510778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277587" y="945513"/>
            <a:ext cx="39456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http://tools.iedb.org/conservancy/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6915150" y="2628900"/>
            <a:ext cx="2057400" cy="369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Known epitopes</a:t>
            </a:r>
            <a:endParaRPr b="1"/>
          </a:p>
        </p:txBody>
      </p:sp>
      <p:sp>
        <p:nvSpPr>
          <p:cNvPr id="143" name="Google Shape;143;p19"/>
          <p:cNvSpPr txBox="1"/>
          <p:nvPr/>
        </p:nvSpPr>
        <p:spPr>
          <a:xfrm>
            <a:off x="6915150" y="4206750"/>
            <a:ext cx="2057400" cy="369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sequences</a:t>
            </a:r>
            <a:endParaRPr b="1"/>
          </a:p>
        </p:txBody>
      </p:sp>
      <p:cxnSp>
        <p:nvCxnSpPr>
          <p:cNvPr id="144" name="Google Shape;144;p19"/>
          <p:cNvCxnSpPr>
            <a:stCxn id="142" idx="1"/>
          </p:cNvCxnSpPr>
          <p:nvPr/>
        </p:nvCxnSpPr>
        <p:spPr>
          <a:xfrm rot="10800000">
            <a:off x="4638750" y="2813550"/>
            <a:ext cx="2276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5" name="Google Shape;145;p19"/>
          <p:cNvCxnSpPr>
            <a:stCxn id="143" idx="1"/>
          </p:cNvCxnSpPr>
          <p:nvPr/>
        </p:nvCxnSpPr>
        <p:spPr>
          <a:xfrm rot="10800000">
            <a:off x="6324750" y="4391400"/>
            <a:ext cx="590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825" b="24504"/>
          <a:stretch/>
        </p:blipFill>
        <p:spPr>
          <a:xfrm>
            <a:off x="408692" y="1366149"/>
            <a:ext cx="7716300" cy="50214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6587219" cy="68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Epitope Conservancy – example</a:t>
            </a:r>
            <a:endParaRPr dirty="0"/>
          </a:p>
        </p:txBody>
      </p:sp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261256" y="800032"/>
            <a:ext cx="39456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http://tools.iedb.org/conservancy/</a:t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3631065" y="2248390"/>
            <a:ext cx="2023800" cy="4229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 rot="10800000">
            <a:off x="7893538" y="3283283"/>
            <a:ext cx="742500" cy="39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557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61256" y="250827"/>
            <a:ext cx="8605157" cy="884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Epitope Conservancy – example</a:t>
            </a:r>
            <a:endParaRPr dirty="0"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7086600" y="6523267"/>
            <a:ext cx="2057400" cy="25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ftr" idx="11"/>
          </p:nvPr>
        </p:nvSpPr>
        <p:spPr>
          <a:xfrm>
            <a:off x="0" y="6576825"/>
            <a:ext cx="2163536" cy="25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2020 IEDB User Workshop</a:t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277587" y="933165"/>
            <a:ext cx="39456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http://tools.iedb.org/conservancy/</a:t>
            </a:r>
            <a:endParaRPr/>
          </a:p>
        </p:txBody>
      </p:sp>
      <p:pic>
        <p:nvPicPr>
          <p:cNvPr id="166" name="Google Shape;16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5059"/>
          <a:stretch/>
        </p:blipFill>
        <p:spPr>
          <a:xfrm>
            <a:off x="2421012" y="1520784"/>
            <a:ext cx="4302000" cy="48294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1337</Words>
  <Application>Microsoft Office PowerPoint</Application>
  <PresentationFormat>On-screen Show (4:3)</PresentationFormat>
  <Paragraphs>291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Analysis Tools</vt:lpstr>
      <vt:lpstr>Analysis tools with broad applications</vt:lpstr>
      <vt:lpstr>Population Coverage</vt:lpstr>
      <vt:lpstr>Population Coverage – example</vt:lpstr>
      <vt:lpstr>Population Coverage – example</vt:lpstr>
      <vt:lpstr>Epitope Conservancy Analysis</vt:lpstr>
      <vt:lpstr>Epitope Conservancy – example</vt:lpstr>
      <vt:lpstr>Epitope Conservancy – example</vt:lpstr>
      <vt:lpstr>Epitope Conservancy – example</vt:lpstr>
      <vt:lpstr>Epitope Cluster Analysis Tool</vt:lpstr>
      <vt:lpstr>Clustering approaches</vt:lpstr>
      <vt:lpstr>Here is a set of sequences...as an example</vt:lpstr>
      <vt:lpstr>Epitope Clustering – example</vt:lpstr>
      <vt:lpstr>PowerPoint Presentation</vt:lpstr>
      <vt:lpstr>Epitope Clustering – example</vt:lpstr>
      <vt:lpstr>Epitope Clustering – example</vt:lpstr>
      <vt:lpstr>Cluster-break method is the recommended method</vt:lpstr>
      <vt:lpstr>Epitope Clustering – example</vt:lpstr>
      <vt:lpstr>Restrictor Analysis Tool for Epitopes (RATE)</vt:lpstr>
      <vt:lpstr>RATE</vt:lpstr>
      <vt:lpstr>RATE – Input: Allele data</vt:lpstr>
      <vt:lpstr>RATE – Input: Response data</vt:lpstr>
      <vt:lpstr>RATE – how it works</vt:lpstr>
      <vt:lpstr>RATE – example</vt:lpstr>
      <vt:lpstr>RATE – example</vt:lpstr>
      <vt:lpstr>RATE – results (complete report)</vt:lpstr>
      <vt:lpstr>RATE – results (selected HLA restrictions)</vt:lpstr>
      <vt:lpstr>Deimmunization</vt:lpstr>
      <vt:lpstr>Deimmunization – background</vt:lpstr>
      <vt:lpstr>Deimmunization – approach</vt:lpstr>
      <vt:lpstr>Deimmunization – example</vt:lpstr>
      <vt:lpstr>Deimmunization – example</vt:lpstr>
      <vt:lpstr>Deimmunization Score</vt:lpstr>
      <vt:lpstr>Deimmunization – example</vt:lpstr>
      <vt:lpstr>Analysis tools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Tools</dc:title>
  <dc:creator>LJI User</dc:creator>
  <cp:lastModifiedBy>Nina Blazeska</cp:lastModifiedBy>
  <cp:revision>6</cp:revision>
  <dcterms:modified xsi:type="dcterms:W3CDTF">2020-11-13T07:02:55Z</dcterms:modified>
</cp:coreProperties>
</file>