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2"/>
  </p:notesMasterIdLst>
  <p:sldIdLst>
    <p:sldId id="258" r:id="rId2"/>
    <p:sldId id="262" r:id="rId3"/>
    <p:sldId id="290" r:id="rId4"/>
    <p:sldId id="291" r:id="rId5"/>
    <p:sldId id="298" r:id="rId6"/>
    <p:sldId id="299" r:id="rId7"/>
    <p:sldId id="261" r:id="rId8"/>
    <p:sldId id="275" r:id="rId9"/>
    <p:sldId id="293" r:id="rId10"/>
    <p:sldId id="265" r:id="rId11"/>
    <p:sldId id="287" r:id="rId12"/>
    <p:sldId id="307" r:id="rId13"/>
    <p:sldId id="308" r:id="rId14"/>
    <p:sldId id="309" r:id="rId15"/>
    <p:sldId id="310" r:id="rId16"/>
    <p:sldId id="281" r:id="rId17"/>
    <p:sldId id="303" r:id="rId18"/>
    <p:sldId id="294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85035" autoAdjust="0"/>
  </p:normalViewPr>
  <p:slideViewPr>
    <p:cSldViewPr snapToGrid="0">
      <p:cViewPr varScale="1">
        <p:scale>
          <a:sx n="97" d="100"/>
          <a:sy n="97" d="100"/>
        </p:scale>
        <p:origin x="1128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06C2B-F784-3443-B9CD-BA9D4D6BDF3B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6A8D4-D4C9-B041-B4DC-84EBF9F16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4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6A8D4-D4C9-B041-B4DC-84EBF9F160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78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6A8D4-D4C9-B041-B4DC-84EBF9F160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11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59534-E0DD-4973-A584-6130E98136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59534-E0DD-4973-A584-6130E98136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82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6A8D4-D4C9-B041-B4DC-84EBF9F160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74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6A8D4-D4C9-B041-B4DC-84EBF9F160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69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6A8D4-D4C9-B041-B4DC-84EBF9F160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1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6A8D4-D4C9-B041-B4DC-84EBF9F160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66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6A8D4-D4C9-B041-B4DC-84EBF9F160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62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6A8D4-D4C9-B041-B4DC-84EBF9F160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52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6A8D4-D4C9-B041-B4DC-84EBF9F160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00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6A8D4-D4C9-B041-B4DC-84EBF9F160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06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6A8D4-D4C9-B041-B4DC-84EBF9F160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45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6A8D4-D4C9-B041-B4DC-84EBF9F160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57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6A8D4-D4C9-B041-B4DC-84EBF9F160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32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678D74-9E65-4525-88CB-4D45C9400E0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B3A32A-C10F-44DF-B912-7C258F4E5DD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8D74-9E65-4525-88CB-4D45C9400E0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32A-C10F-44DF-B912-7C258F4E5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67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8D74-9E65-4525-88CB-4D45C9400E0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32A-C10F-44DF-B912-7C258F4E5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42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8D74-9E65-4525-88CB-4D45C9400E0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32A-C10F-44DF-B912-7C258F4E5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8D74-9E65-4525-88CB-4D45C9400E0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32A-C10F-44DF-B912-7C258F4E5DD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994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8D74-9E65-4525-88CB-4D45C9400E0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32A-C10F-44DF-B912-7C258F4E5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26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8D74-9E65-4525-88CB-4D45C9400E0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32A-C10F-44DF-B912-7C258F4E5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4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8D74-9E65-4525-88CB-4D45C9400E0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32A-C10F-44DF-B912-7C258F4E5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3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8D74-9E65-4525-88CB-4D45C9400E0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32A-C10F-44DF-B912-7C258F4E5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01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8D74-9E65-4525-88CB-4D45C9400E0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32A-C10F-44DF-B912-7C258F4E5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68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8D74-9E65-4525-88CB-4D45C9400E0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A32A-C10F-44DF-B912-7C258F4E5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10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9678D74-9E65-4525-88CB-4D45C9400E0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6B3A32A-C10F-44DF-B912-7C258F4E5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2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92672" y="5137670"/>
            <a:ext cx="3710481" cy="12179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8188" y="436532"/>
            <a:ext cx="10069157" cy="2926080"/>
          </a:xfrm>
        </p:spPr>
        <p:txBody>
          <a:bodyPr>
            <a:noAutofit/>
          </a:bodyPr>
          <a:lstStyle/>
          <a:p>
            <a:r>
              <a:rPr lang="en-US" sz="3600" b="0" dirty="0"/>
              <a:t>Using the IEDB and Analysis  Resource for</a:t>
            </a:r>
            <a:br>
              <a:rPr lang="en-US" sz="3600" b="0" dirty="0"/>
            </a:br>
            <a:r>
              <a:rPr lang="en-US" sz="3600" b="0" dirty="0"/>
              <a:t>Identifying Candidates in SARS-CoV-2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>
              <a:lnSpc>
                <a:spcPts val="1600"/>
              </a:lnSpc>
            </a:pPr>
            <a:r>
              <a:rPr lang="en-US" sz="2400" b="1" dirty="0"/>
              <a:t>Alba Grifoni, PhD</a:t>
            </a:r>
          </a:p>
          <a:p>
            <a:pPr>
              <a:lnSpc>
                <a:spcPts val="1600"/>
              </a:lnSpc>
            </a:pPr>
            <a:r>
              <a:rPr lang="en-US" sz="2400" b="1" dirty="0"/>
              <a:t>Instructor in Sette lab</a:t>
            </a:r>
          </a:p>
          <a:p>
            <a:pPr>
              <a:lnSpc>
                <a:spcPts val="1600"/>
              </a:lnSpc>
            </a:pPr>
            <a:r>
              <a:rPr lang="en-US" sz="2400" b="1" dirty="0"/>
              <a:t>La Jolla Institute for Immunology</a:t>
            </a:r>
          </a:p>
          <a:p>
            <a:pPr>
              <a:lnSpc>
                <a:spcPts val="1600"/>
              </a:lnSpc>
            </a:pPr>
            <a:r>
              <a:rPr lang="en-US" sz="2400" b="1" dirty="0"/>
              <a:t> </a:t>
            </a:r>
          </a:p>
        </p:txBody>
      </p:sp>
      <p:pic>
        <p:nvPicPr>
          <p:cNvPr id="4" name="Picture 3" descr="Image result for la jolla institute for immun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928" y="5137670"/>
            <a:ext cx="3295041" cy="121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iedb tool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460" y="5257799"/>
            <a:ext cx="4135389" cy="9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62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3745"/>
            <a:ext cx="11755315" cy="135636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Defining B cell immunodominant regions within the SARS-</a:t>
            </a:r>
            <a:r>
              <a:rPr lang="en-US" sz="3200" dirty="0" err="1"/>
              <a:t>CoV</a:t>
            </a:r>
            <a:endParaRPr lang="en-US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271217"/>
              </p:ext>
            </p:extLst>
          </p:nvPr>
        </p:nvGraphicFramePr>
        <p:xfrm>
          <a:off x="406497" y="1580105"/>
          <a:ext cx="11399520" cy="3882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0480">
                  <a:extLst>
                    <a:ext uri="{9D8B030D-6E8A-4147-A177-3AD203B41FA5}">
                      <a16:colId xmlns:a16="http://schemas.microsoft.com/office/drawing/2014/main" val="3020587714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525142939"/>
                    </a:ext>
                  </a:extLst>
                </a:gridCol>
                <a:gridCol w="3830320">
                  <a:extLst>
                    <a:ext uri="{9D8B030D-6E8A-4147-A177-3AD203B41FA5}">
                      <a16:colId xmlns:a16="http://schemas.microsoft.com/office/drawing/2014/main" val="3724418455"/>
                    </a:ext>
                  </a:extLst>
                </a:gridCol>
                <a:gridCol w="833120">
                  <a:extLst>
                    <a:ext uri="{9D8B030D-6E8A-4147-A177-3AD203B41FA5}">
                      <a16:colId xmlns:a16="http://schemas.microsoft.com/office/drawing/2014/main" val="2242907375"/>
                    </a:ext>
                  </a:extLst>
                </a:gridCol>
                <a:gridCol w="1042354">
                  <a:extLst>
                    <a:ext uri="{9D8B030D-6E8A-4147-A177-3AD203B41FA5}">
                      <a16:colId xmlns:a16="http://schemas.microsoft.com/office/drawing/2014/main" val="4182257540"/>
                    </a:ext>
                  </a:extLst>
                </a:gridCol>
                <a:gridCol w="989646">
                  <a:extLst>
                    <a:ext uri="{9D8B030D-6E8A-4147-A177-3AD203B41FA5}">
                      <a16:colId xmlns:a16="http://schemas.microsoft.com/office/drawing/2014/main" val="430458429"/>
                    </a:ext>
                  </a:extLst>
                </a:gridCol>
              </a:tblGrid>
              <a:tr h="29066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SARS-</a:t>
                      </a:r>
                      <a:r>
                        <a:rPr lang="en-US" sz="1400" b="1" dirty="0" err="1"/>
                        <a:t>CoV</a:t>
                      </a:r>
                      <a:endParaRPr lang="en-US" sz="1400" b="1" dirty="0"/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SARS-CoV-2</a:t>
                      </a: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690007"/>
                  </a:ext>
                </a:extLst>
              </a:tr>
              <a:tr h="4870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Sequence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Max RF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Sequence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Protein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Mapped Start-End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/>
                        <a:t>Identity (%)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3672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DAVDCSQNPLAELKCSVKSFEIDKGIYQTSNF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0.504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DAVDCALDPLSETKCTLKSFTVEKGIYQTSNF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287-319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69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9968342"/>
                  </a:ext>
                </a:extLst>
              </a:tr>
              <a:tr h="5514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VCGPKLSTDLIKNQCVNFNFNGLTGTGVLTPSSKRFQPFQQFGRDVSDFTDSVRDPKTSEILDISPCSFGGVSVIT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0.745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VCGPKKSTNLVKNKCVNFNFNGLTGTGVLTESNKKFLPFQQFGRDIADTTDAVRDPQTLEILDITPCSFGGVSVIT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524-600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80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970246"/>
                  </a:ext>
                </a:extLst>
              </a:tr>
              <a:tr h="876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GTNASSEVAVLYQDVNCTDVSTAIHADQLTPAWRIYSTGNN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0.709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GTNTSNQVAVLYQDVNCTEVPVAIHADQLTPTWRVYSTGSN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601-642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78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4650310"/>
                  </a:ext>
                </a:extLst>
              </a:tr>
              <a:tr h="876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FSQILPDPLKPTKRSFIED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0.365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FSQILPDPSKPSKRSFIED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802-821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89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01952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FGAGAALQIPFAMQMAYRFNGIG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0.367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FGAGAALQIPFAMQMAYRFNGIG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888-911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2886812"/>
                  </a:ext>
                </a:extLst>
              </a:tr>
              <a:tr h="2908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MADNGTITVEELKQLLEQWNLVIG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0.460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MADSNGTITVEELKKLLEQWNLVI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1-25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92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8216702"/>
                  </a:ext>
                </a:extLst>
              </a:tr>
              <a:tr h="609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PLMESELVIGAVIIRGHLRMA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0.457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PLLESELVIGAVILRGHLRIA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132-153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90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7778404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PQGLPNNTASWFTALTQHGKEE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0.537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PQGLPNNTASWFTALTQHGKED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42-64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95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812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NNAATVLQLPQGTTLPKGFYA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0.543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NNAAIVLQLPQGTTLPKGFYA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153-174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95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081330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KHIDAYKTFPPTEPKKDKKKKTDEAQPLPQRQKKQPTVTLLPAADMDD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0.82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KHIDAYKTFPPTEPKKDKKKKADETQALPQRQKKQQTVTLLPAADLDD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355-403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90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3398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042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351" y="361409"/>
            <a:ext cx="9875520" cy="1356360"/>
          </a:xfrm>
        </p:spPr>
        <p:txBody>
          <a:bodyPr/>
          <a:lstStyle/>
          <a:p>
            <a:pPr algn="ctr"/>
            <a:r>
              <a:rPr lang="en-US" dirty="0"/>
              <a:t>Conclusion (ii)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We identified ten B cell immunodominant regions within the SARS-</a:t>
            </a:r>
            <a:r>
              <a:rPr lang="en-US" dirty="0" err="1">
                <a:solidFill>
                  <a:schemeClr val="tx1"/>
                </a:solidFill>
              </a:rPr>
              <a:t>CoV</a:t>
            </a:r>
            <a:r>
              <a:rPr lang="en-US" dirty="0">
                <a:solidFill>
                  <a:schemeClr val="tx1"/>
                </a:solidFill>
              </a:rPr>
              <a:t>  S, M and N proteins that could be use to infer potential targets of  immune responses.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b="1" dirty="0"/>
              <a:t>Can we use T and B cell epitope prediction as alternative strategy?</a:t>
            </a:r>
          </a:p>
        </p:txBody>
      </p:sp>
    </p:spTree>
    <p:extLst>
      <p:ext uri="{BB962C8B-B14F-4D97-AF65-F5344CB8AC3E}">
        <p14:creationId xmlns:p14="http://schemas.microsoft.com/office/powerpoint/2010/main" val="2596495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79769" y="250827"/>
            <a:ext cx="10204316" cy="1091941"/>
          </a:xfrm>
        </p:spPr>
        <p:txBody>
          <a:bodyPr>
            <a:normAutofit fontScale="90000"/>
          </a:bodyPr>
          <a:lstStyle/>
          <a:p>
            <a:r>
              <a:rPr lang="en-US" dirty="0"/>
              <a:t>IEDB Analysis Resource for prediction analyses</a:t>
            </a:r>
            <a:br>
              <a:rPr lang="en-US" dirty="0"/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tools.iedb.org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27904" y="1341661"/>
            <a:ext cx="2769600" cy="5180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98383" y="1409388"/>
            <a:ext cx="2377581" cy="3768933"/>
            <a:chOff x="3917809" y="1424310"/>
            <a:chExt cx="3187423" cy="5052692"/>
          </a:xfrm>
        </p:grpSpPr>
        <p:grpSp>
          <p:nvGrpSpPr>
            <p:cNvPr id="38" name="Group 37"/>
            <p:cNvGrpSpPr/>
            <p:nvPr/>
          </p:nvGrpSpPr>
          <p:grpSpPr>
            <a:xfrm>
              <a:off x="4142248" y="2240068"/>
              <a:ext cx="2962984" cy="1036532"/>
              <a:chOff x="7489578" y="3206687"/>
              <a:chExt cx="2962984" cy="1036532"/>
            </a:xfrm>
          </p:grpSpPr>
          <p:sp>
            <p:nvSpPr>
              <p:cNvPr id="50" name="Rounded Rectangle 4"/>
              <p:cNvSpPr/>
              <p:nvPr/>
            </p:nvSpPr>
            <p:spPr>
              <a:xfrm>
                <a:off x="7489578" y="3348153"/>
                <a:ext cx="2931372" cy="8950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380985" indent="-186524" defTabSz="59264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endParaRPr lang="en-US" sz="1200" b="1" dirty="0">
                  <a:solidFill>
                    <a:srgbClr val="1D4779"/>
                  </a:solidFill>
                </a:endParaRPr>
              </a:p>
              <a:p>
                <a:pPr marL="344488" indent="-111125" defTabSz="59264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1200" b="1" dirty="0" err="1">
                    <a:solidFill>
                      <a:srgbClr val="1D4779"/>
                    </a:solidFill>
                  </a:rPr>
                  <a:t>BepiPred</a:t>
                </a:r>
                <a:endParaRPr lang="en-US" sz="1200" b="1" dirty="0">
                  <a:solidFill>
                    <a:srgbClr val="1D4779"/>
                  </a:solidFill>
                </a:endParaRPr>
              </a:p>
              <a:p>
                <a:pPr marL="344488" indent="-111125" defTabSz="59264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1200" b="1" dirty="0">
                    <a:solidFill>
                      <a:srgbClr val="1D4779"/>
                    </a:solidFill>
                  </a:rPr>
                  <a:t>Other methods</a:t>
                </a:r>
                <a:endParaRPr lang="en-US" sz="1200" dirty="0">
                  <a:solidFill>
                    <a:srgbClr val="1D4779"/>
                  </a:solidFill>
                </a:endParaRPr>
              </a:p>
            </p:txBody>
          </p:sp>
          <p:sp>
            <p:nvSpPr>
              <p:cNvPr id="51" name="Rounded Rectangle 4"/>
              <p:cNvSpPr/>
              <p:nvPr/>
            </p:nvSpPr>
            <p:spPr>
              <a:xfrm>
                <a:off x="7619118" y="3206687"/>
                <a:ext cx="2833444" cy="457200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3417" tIns="0" rIns="73417" bIns="0" numCol="1" spcCol="1270" anchor="ctr" anchorCtr="0">
                <a:noAutofit/>
              </a:bodyPr>
              <a:lstStyle/>
              <a:p>
                <a:pPr defTabSz="59264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1300" b="1" dirty="0">
                    <a:solidFill>
                      <a:prstClr val="white"/>
                    </a:solidFill>
                  </a:rPr>
                  <a:t>Linear epitope prediction</a:t>
                </a:r>
                <a:endParaRPr lang="en-US" sz="13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110638" y="3722067"/>
              <a:ext cx="2962982" cy="1174339"/>
              <a:chOff x="7431828" y="3388558"/>
              <a:chExt cx="2962982" cy="1174339"/>
            </a:xfrm>
          </p:grpSpPr>
          <p:sp>
            <p:nvSpPr>
              <p:cNvPr id="48" name="Rounded Rectangle 4"/>
              <p:cNvSpPr/>
              <p:nvPr/>
            </p:nvSpPr>
            <p:spPr>
              <a:xfrm>
                <a:off x="7431828" y="3721226"/>
                <a:ext cx="2962982" cy="8416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344488" indent="-111125" defTabSz="59264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1200" b="1" dirty="0" err="1">
                    <a:solidFill>
                      <a:srgbClr val="1D4779"/>
                    </a:solidFill>
                  </a:rPr>
                  <a:t>DiscoTope</a:t>
                </a:r>
                <a:endParaRPr lang="en-US" sz="1200" b="1" dirty="0">
                  <a:solidFill>
                    <a:srgbClr val="1D4779"/>
                  </a:solidFill>
                </a:endParaRPr>
              </a:p>
              <a:p>
                <a:pPr marL="344488" indent="-111125" defTabSz="59264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1200" b="1" dirty="0" err="1">
                    <a:solidFill>
                      <a:srgbClr val="1D4779"/>
                    </a:solidFill>
                  </a:rPr>
                  <a:t>ElliPro</a:t>
                </a:r>
                <a:endParaRPr lang="en-US" sz="1200" b="1" dirty="0">
                  <a:solidFill>
                    <a:srgbClr val="1D4779"/>
                  </a:solidFill>
                </a:endParaRPr>
              </a:p>
            </p:txBody>
          </p:sp>
          <p:sp>
            <p:nvSpPr>
              <p:cNvPr id="49" name="Rounded Rectangle 4"/>
              <p:cNvSpPr/>
              <p:nvPr/>
            </p:nvSpPr>
            <p:spPr>
              <a:xfrm>
                <a:off x="7561366" y="3388558"/>
                <a:ext cx="2649680" cy="526638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3417" tIns="0" rIns="73417" bIns="0" numCol="1" spcCol="1270" anchor="ctr" anchorCtr="0">
                <a:noAutofit/>
              </a:bodyPr>
              <a:lstStyle/>
              <a:p>
                <a:pPr defTabSz="59264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1300" b="1" dirty="0">
                    <a:solidFill>
                      <a:prstClr val="white"/>
                    </a:solidFill>
                  </a:rPr>
                  <a:t>Discontinuous epitope prediction</a:t>
                </a:r>
                <a:endParaRPr lang="en-US" sz="13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142248" y="5334000"/>
              <a:ext cx="2931372" cy="1143002"/>
              <a:chOff x="7431828" y="3282887"/>
              <a:chExt cx="2931372" cy="1143002"/>
            </a:xfrm>
          </p:grpSpPr>
          <p:sp>
            <p:nvSpPr>
              <p:cNvPr id="46" name="Rounded Rectangle 4"/>
              <p:cNvSpPr/>
              <p:nvPr/>
            </p:nvSpPr>
            <p:spPr>
              <a:xfrm>
                <a:off x="7431828" y="3584217"/>
                <a:ext cx="2931372" cy="84167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380985" indent="-186524" defTabSz="59264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endParaRPr lang="en-US" sz="1200" b="1" dirty="0">
                  <a:solidFill>
                    <a:srgbClr val="1D4779"/>
                  </a:solidFill>
                </a:endParaRPr>
              </a:p>
              <a:p>
                <a:pPr marL="344488" indent="-111125" defTabSz="59264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1200" b="1" dirty="0">
                    <a:solidFill>
                      <a:srgbClr val="1D4779"/>
                    </a:solidFill>
                  </a:rPr>
                  <a:t>LYRA</a:t>
                </a:r>
              </a:p>
            </p:txBody>
          </p:sp>
          <p:sp>
            <p:nvSpPr>
              <p:cNvPr id="47" name="Rounded Rectangle 4"/>
              <p:cNvSpPr/>
              <p:nvPr/>
            </p:nvSpPr>
            <p:spPr>
              <a:xfrm>
                <a:off x="7561368" y="3282887"/>
                <a:ext cx="2618070" cy="6096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3417" tIns="0" rIns="73417" bIns="0" numCol="1" spcCol="1270" anchor="ctr" anchorCtr="0">
                <a:noAutofit/>
              </a:bodyPr>
              <a:lstStyle/>
              <a:p>
                <a:pPr defTabSz="59264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1300" b="1" dirty="0">
                    <a:solidFill>
                      <a:prstClr val="white"/>
                    </a:solidFill>
                  </a:rPr>
                  <a:t>Antibody and TCR structure prediction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3917809" y="1706880"/>
              <a:ext cx="224439" cy="4349288"/>
              <a:chOff x="304799" y="1706880"/>
              <a:chExt cx="224439" cy="4349288"/>
            </a:xfrm>
          </p:grpSpPr>
          <p:cxnSp>
            <p:nvCxnSpPr>
              <p:cNvPr id="43" name="Elbow Connector 42"/>
              <p:cNvCxnSpPr>
                <a:stCxn id="42" idx="1"/>
                <a:endCxn id="46" idx="1"/>
              </p:cNvCxnSpPr>
              <p:nvPr/>
            </p:nvCxnSpPr>
            <p:spPr>
              <a:xfrm rot="10800000" flipH="1" flipV="1">
                <a:off x="304800" y="1706882"/>
                <a:ext cx="224438" cy="4349286"/>
              </a:xfrm>
              <a:prstGeom prst="bentConnector3">
                <a:avLst>
                  <a:gd name="adj1" fmla="val -79653"/>
                </a:avLst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Elbow Connector 43"/>
              <p:cNvCxnSpPr>
                <a:stCxn id="42" idx="1"/>
                <a:endCxn id="48" idx="1"/>
              </p:cNvCxnSpPr>
              <p:nvPr/>
            </p:nvCxnSpPr>
            <p:spPr>
              <a:xfrm rot="10800000" flipH="1" flipV="1">
                <a:off x="304799" y="1706880"/>
                <a:ext cx="192827" cy="2768690"/>
              </a:xfrm>
              <a:prstGeom prst="bentConnector3">
                <a:avLst>
                  <a:gd name="adj1" fmla="val -95359"/>
                </a:avLst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Elbow Connector 44"/>
              <p:cNvCxnSpPr>
                <a:stCxn id="42" idx="1"/>
                <a:endCxn id="50" idx="1"/>
              </p:cNvCxnSpPr>
              <p:nvPr/>
            </p:nvCxnSpPr>
            <p:spPr>
              <a:xfrm rot="10800000" flipH="1" flipV="1">
                <a:off x="304800" y="1706882"/>
                <a:ext cx="224438" cy="1122187"/>
              </a:xfrm>
              <a:prstGeom prst="bentConnector3">
                <a:avLst>
                  <a:gd name="adj1" fmla="val -79653"/>
                </a:avLst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/>
            <p:cNvSpPr txBox="1"/>
            <p:nvPr/>
          </p:nvSpPr>
          <p:spPr>
            <a:xfrm>
              <a:off x="3917810" y="1424310"/>
              <a:ext cx="3155810" cy="565141"/>
            </a:xfrm>
            <a:prstGeom prst="roundRect">
              <a:avLst>
                <a:gd name="adj" fmla="val 13871"/>
              </a:avLst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109728" tIns="54864" rIns="109728" bIns="54864" rtlCol="0" anchor="ctr">
              <a:spAutoFit/>
            </a:bodyPr>
            <a:lstStyle/>
            <a:p>
              <a:pPr algn="ctr" defTabSz="914363"/>
              <a:r>
                <a:rPr lang="en-US" b="1" dirty="0">
                  <a:solidFill>
                    <a:srgbClr val="C00000"/>
                  </a:solidFill>
                </a:rPr>
                <a:t>B cell tools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616567" y="1535787"/>
            <a:ext cx="7093205" cy="4567357"/>
            <a:chOff x="2763127" y="1484987"/>
            <a:chExt cx="7093205" cy="4567357"/>
          </a:xfrm>
        </p:grpSpPr>
        <p:pic>
          <p:nvPicPr>
            <p:cNvPr id="21" name="Picture 2" descr="Image result for iedb tools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0550" y="2352202"/>
              <a:ext cx="3066732" cy="703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763127" y="3207822"/>
              <a:ext cx="368158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SARS-CoV-2 proteins analyzed:</a:t>
              </a:r>
            </a:p>
            <a:p>
              <a:pPr algn="ctr"/>
              <a:endParaRPr lang="en-US" dirty="0"/>
            </a:p>
            <a:p>
              <a:r>
                <a:rPr lang="en-US" dirty="0"/>
                <a:t>-Surface glycoprotein (S) </a:t>
              </a:r>
            </a:p>
            <a:p>
              <a:r>
                <a:rPr lang="en-US" dirty="0"/>
                <a:t>-Membrane protein (M) </a:t>
              </a:r>
            </a:p>
            <a:p>
              <a:r>
                <a:rPr lang="en-US" dirty="0"/>
                <a:t>-Nucleoprotein (N)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6045395" y="1823086"/>
              <a:ext cx="968208" cy="102403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097197" y="3242287"/>
              <a:ext cx="741174" cy="82515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013603" y="1484987"/>
              <a:ext cx="18742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Linear prediction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52973" y="3815336"/>
              <a:ext cx="29033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Structure-based  prediction</a:t>
              </a:r>
            </a:p>
            <a:p>
              <a:endParaRPr lang="en-US" b="1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043418" y="1863660"/>
              <a:ext cx="184441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cs typeface="Times New Roman" panose="02020603050405020304" pitchFamily="18" charset="0"/>
                </a:rPr>
                <a:t>Bebipred</a:t>
              </a:r>
              <a:r>
                <a:rPr lang="en-US" dirty="0">
                  <a:cs typeface="Times New Roman" panose="02020603050405020304" pitchFamily="18" charset="0"/>
                </a:rPr>
                <a:t> 2.0</a:t>
              </a:r>
            </a:p>
            <a:p>
              <a:r>
                <a:rPr lang="en-US" dirty="0">
                  <a:cs typeface="Times New Roman" panose="02020603050405020304" pitchFamily="18" charset="0"/>
                </a:rPr>
                <a:t>(</a:t>
              </a:r>
              <a:r>
                <a:rPr lang="en-US" dirty="0" err="1">
                  <a:cs typeface="Times New Roman" panose="02020603050405020304" pitchFamily="18" charset="0"/>
                </a:rPr>
                <a:t>Jurtz</a:t>
              </a:r>
              <a:r>
                <a:rPr lang="en-US" dirty="0">
                  <a:cs typeface="Times New Roman" panose="02020603050405020304" pitchFamily="18" charset="0"/>
                </a:rPr>
                <a:t> et al., 2017)</a:t>
              </a:r>
            </a:p>
            <a:p>
              <a:r>
                <a:rPr lang="en-US" dirty="0">
                  <a:cs typeface="Times New Roman" panose="02020603050405020304" pitchFamily="18" charset="0"/>
                </a:rPr>
                <a:t>Cutoff 0.55</a:t>
              </a:r>
            </a:p>
            <a:p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775075" y="4218621"/>
              <a:ext cx="2381101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err="1">
                  <a:cs typeface="Times New Roman" panose="02020603050405020304" pitchFamily="18" charset="0"/>
                </a:rPr>
                <a:t>Discotope</a:t>
              </a:r>
              <a:r>
                <a:rPr lang="en-US" dirty="0">
                  <a:cs typeface="Times New Roman" panose="02020603050405020304" pitchFamily="18" charset="0"/>
                </a:rPr>
                <a:t> 2.0</a:t>
              </a:r>
            </a:p>
            <a:p>
              <a:pPr algn="ctr"/>
              <a:r>
                <a:rPr lang="en-US" dirty="0">
                  <a:cs typeface="Times New Roman" panose="02020603050405020304" pitchFamily="18" charset="0"/>
                </a:rPr>
                <a:t>(</a:t>
              </a:r>
              <a:r>
                <a:rPr lang="en-US" dirty="0" err="1">
                  <a:cs typeface="Times New Roman" panose="02020603050405020304" pitchFamily="18" charset="0"/>
                </a:rPr>
                <a:t>Kringelum</a:t>
              </a:r>
              <a:r>
                <a:rPr lang="en-US" dirty="0">
                  <a:cs typeface="Times New Roman" panose="02020603050405020304" pitchFamily="18" charset="0"/>
                </a:rPr>
                <a:t> et al., 2017)</a:t>
              </a:r>
            </a:p>
            <a:p>
              <a:pPr algn="ctr"/>
              <a:r>
                <a:rPr lang="en-US" dirty="0">
                  <a:cs typeface="Times New Roman" panose="02020603050405020304" pitchFamily="18" charset="0"/>
                </a:rPr>
                <a:t>Cutoff -2.5</a:t>
              </a:r>
            </a:p>
            <a:p>
              <a:endParaRPr lang="en-US" dirty="0"/>
            </a:p>
          </p:txBody>
        </p:sp>
        <p:pic>
          <p:nvPicPr>
            <p:cNvPr id="33" name="Picture 2" descr="https://viralzone.expasy.org/resources/SARS_virio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454" y="4685150"/>
              <a:ext cx="2180802" cy="1367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9503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0"/>
            <a:ext cx="11725835" cy="1356360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Linear B cell epitope prediction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6012" r="59744" b="11082"/>
          <a:stretch/>
        </p:blipFill>
        <p:spPr>
          <a:xfrm>
            <a:off x="374357" y="1910080"/>
            <a:ext cx="4422196" cy="3886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84" t="14148" r="45916" b="25704"/>
          <a:stretch/>
        </p:blipFill>
        <p:spPr>
          <a:xfrm>
            <a:off x="6102454" y="1541026"/>
            <a:ext cx="3094117" cy="19751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4357" y="1171694"/>
            <a:ext cx="301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Step1: insert FASTA sequence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73342" y="1201281"/>
            <a:ext cx="316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Step2: Results of the prediction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16666" r="54167" b="47037"/>
          <a:stretch/>
        </p:blipFill>
        <p:spPr>
          <a:xfrm>
            <a:off x="6102454" y="3700867"/>
            <a:ext cx="5180386" cy="23076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49040" y="4279392"/>
            <a:ext cx="932688" cy="8595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Bepipred</a:t>
            </a:r>
            <a:r>
              <a:rPr lang="en-US" sz="1100" dirty="0">
                <a:solidFill>
                  <a:schemeClr val="tx1"/>
                </a:solidFill>
              </a:rPr>
              <a:t> 2.0 </a:t>
            </a:r>
          </a:p>
          <a:p>
            <a:pPr algn="ctr"/>
            <a:r>
              <a:rPr lang="en-US" sz="1100" dirty="0" err="1">
                <a:solidFill>
                  <a:schemeClr val="tx1"/>
                </a:solidFill>
              </a:rPr>
              <a:t>Jurtz</a:t>
            </a:r>
            <a:r>
              <a:rPr lang="en-US" sz="1100" dirty="0">
                <a:solidFill>
                  <a:schemeClr val="tx1"/>
                </a:solidFill>
              </a:rPr>
              <a:t> et al., 2017 </a:t>
            </a:r>
          </a:p>
        </p:txBody>
      </p:sp>
      <p:sp>
        <p:nvSpPr>
          <p:cNvPr id="4" name="Rectangle 3"/>
          <p:cNvSpPr/>
          <p:nvPr/>
        </p:nvSpPr>
        <p:spPr>
          <a:xfrm>
            <a:off x="6786880" y="1541026"/>
            <a:ext cx="304800" cy="1658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269026" y="1385947"/>
            <a:ext cx="28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Threshold can be modified</a:t>
            </a:r>
          </a:p>
        </p:txBody>
      </p:sp>
    </p:spTree>
    <p:extLst>
      <p:ext uri="{BB962C8B-B14F-4D97-AF65-F5344CB8AC3E}">
        <p14:creationId xmlns:p14="http://schemas.microsoft.com/office/powerpoint/2010/main" val="40097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" y="-38675"/>
            <a:ext cx="11866880" cy="135636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Structure-based prediction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257" t="15983" r="42821" b="6296"/>
          <a:stretch/>
        </p:blipFill>
        <p:spPr>
          <a:xfrm>
            <a:off x="7519552" y="1633639"/>
            <a:ext cx="3001427" cy="2284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83480" y="2788920"/>
            <a:ext cx="279400" cy="127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6838986" flipV="1">
            <a:off x="7031678" y="3103229"/>
            <a:ext cx="240521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075567" y="4314421"/>
            <a:ext cx="4631599" cy="2362200"/>
            <a:chOff x="7165189" y="2518635"/>
            <a:chExt cx="4631599" cy="2362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-333" t="12814" r="8833" b="4223"/>
            <a:stretch/>
          </p:blipFill>
          <p:spPr>
            <a:xfrm>
              <a:off x="7165189" y="2518635"/>
              <a:ext cx="4631599" cy="2362200"/>
            </a:xfrm>
            <a:prstGeom prst="rect">
              <a:avLst/>
            </a:prstGeom>
          </p:spPr>
        </p:pic>
        <p:sp>
          <p:nvSpPr>
            <p:cNvPr id="7" name="Right Arrow 6"/>
            <p:cNvSpPr/>
            <p:nvPr/>
          </p:nvSpPr>
          <p:spPr>
            <a:xfrm rot="19959370" flipV="1">
              <a:off x="8148087" y="3102975"/>
              <a:ext cx="566377" cy="58779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610600" y="2849880"/>
              <a:ext cx="5565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FFF00"/>
                  </a:solidFill>
                </a:rPr>
                <a:t>Epitope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30888" r="59500" b="41260"/>
          <a:stretch/>
        </p:blipFill>
        <p:spPr>
          <a:xfrm>
            <a:off x="500036" y="1886625"/>
            <a:ext cx="5415927" cy="20950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710804" y="1875034"/>
            <a:ext cx="298704" cy="15849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8791" y="1106330"/>
            <a:ext cx="5349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Step1: insert PDB code or PDB file/ predicted structure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26222" y="1113416"/>
            <a:ext cx="316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Step2: Results of the prediction</a:t>
            </a:r>
          </a:p>
        </p:txBody>
      </p:sp>
    </p:spTree>
    <p:extLst>
      <p:ext uri="{BB962C8B-B14F-4D97-AF65-F5344CB8AC3E}">
        <p14:creationId xmlns:p14="http://schemas.microsoft.com/office/powerpoint/2010/main" val="177444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3745"/>
            <a:ext cx="11755315" cy="135636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B cell epitope predictions for surface glycoprotein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24050" y="1395439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Linear Prediction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95939" y="1432494"/>
            <a:ext cx="285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Structure-based prediction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44" y="1801826"/>
            <a:ext cx="5543345" cy="4537428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6106256" y="1795808"/>
          <a:ext cx="5619317" cy="4436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" name="Prism 8" r:id="rId4" imgW="9534593" imgH="7528660" progId="Prism8.Document">
                  <p:embed/>
                </p:oleObj>
              </mc:Choice>
              <mc:Fallback>
                <p:oleObj name="Prism 8" r:id="rId4" imgW="9534593" imgH="7528660" progId="Prism8.Document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06256" y="1795808"/>
                        <a:ext cx="5619317" cy="4436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3988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79769" y="250827"/>
            <a:ext cx="10204316" cy="1091941"/>
          </a:xfrm>
        </p:spPr>
        <p:txBody>
          <a:bodyPr>
            <a:normAutofit fontScale="90000"/>
          </a:bodyPr>
          <a:lstStyle/>
          <a:p>
            <a:r>
              <a:rPr lang="en-US" dirty="0"/>
              <a:t>IEDB Analysis Resource for prediction analyses</a:t>
            </a:r>
            <a:br>
              <a:rPr lang="en-US" dirty="0"/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tools.iedb.org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9C25A-F58D-4CDF-BD9D-7BDFCE923EBC}" type="slidenum">
              <a:rPr lang="en-US" smtClean="0"/>
              <a:t>16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48148" y="1301578"/>
            <a:ext cx="2770632" cy="5180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95134" y="1369304"/>
            <a:ext cx="2463768" cy="4735204"/>
            <a:chOff x="304799" y="1424310"/>
            <a:chExt cx="3302967" cy="6348090"/>
          </a:xfrm>
        </p:grpSpPr>
        <p:grpSp>
          <p:nvGrpSpPr>
            <p:cNvPr id="18" name="Group 17"/>
            <p:cNvGrpSpPr/>
            <p:nvPr/>
          </p:nvGrpSpPr>
          <p:grpSpPr>
            <a:xfrm>
              <a:off x="452773" y="2219893"/>
              <a:ext cx="3007837" cy="1346267"/>
              <a:chOff x="7413113" y="3205845"/>
              <a:chExt cx="3007837" cy="1346267"/>
            </a:xfrm>
          </p:grpSpPr>
          <p:sp>
            <p:nvSpPr>
              <p:cNvPr id="34" name="Rounded Rectangle 4"/>
              <p:cNvSpPr/>
              <p:nvPr/>
            </p:nvSpPr>
            <p:spPr>
              <a:xfrm>
                <a:off x="7413113" y="3347310"/>
                <a:ext cx="3007837" cy="12048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344488" indent="-111125" defTabSz="59264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endParaRPr lang="en-US" sz="1200" b="1" dirty="0">
                  <a:solidFill>
                    <a:srgbClr val="1D4779"/>
                  </a:solidFill>
                </a:endParaRPr>
              </a:p>
              <a:p>
                <a:pPr marL="344488" indent="-111125" defTabSz="59264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1200" b="1" dirty="0">
                    <a:solidFill>
                      <a:srgbClr val="1D4779"/>
                    </a:solidFill>
                  </a:rPr>
                  <a:t>MHC I binding prediction</a:t>
                </a:r>
              </a:p>
              <a:p>
                <a:pPr marL="344488" indent="-111125" defTabSz="59264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1200" b="1" dirty="0">
                    <a:solidFill>
                      <a:srgbClr val="1D4779"/>
                    </a:solidFill>
                  </a:rPr>
                  <a:t>MHC II binding prediction</a:t>
                </a:r>
              </a:p>
              <a:p>
                <a:pPr marL="344488" indent="-111125" defTabSz="59264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1200" b="1" dirty="0">
                    <a:solidFill>
                      <a:srgbClr val="1D4779"/>
                    </a:solidFill>
                  </a:rPr>
                  <a:t>TepiTool</a:t>
                </a:r>
                <a:endParaRPr lang="en-US" sz="1200" dirty="0">
                  <a:solidFill>
                    <a:srgbClr val="1D4779"/>
                  </a:solidFill>
                </a:endParaRPr>
              </a:p>
            </p:txBody>
          </p:sp>
          <p:sp>
            <p:nvSpPr>
              <p:cNvPr id="35" name="Rounded Rectangle 4"/>
              <p:cNvSpPr/>
              <p:nvPr/>
            </p:nvSpPr>
            <p:spPr>
              <a:xfrm>
                <a:off x="7542649" y="3205845"/>
                <a:ext cx="2730311" cy="457200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3417" tIns="0" rIns="73417" bIns="0" numCol="1" spcCol="1270" anchor="ctr" anchorCtr="0">
                <a:noAutofit/>
              </a:bodyPr>
              <a:lstStyle/>
              <a:p>
                <a:pPr defTabSz="59264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1300" b="1" dirty="0">
                    <a:solidFill>
                      <a:prstClr val="white"/>
                    </a:solidFill>
                  </a:rPr>
                  <a:t>MHC binding prediction</a:t>
                </a:r>
                <a:endParaRPr lang="en-US" sz="13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440002" y="3771900"/>
              <a:ext cx="3167764" cy="1155978"/>
              <a:chOff x="7374202" y="3438391"/>
              <a:chExt cx="3167764" cy="1155978"/>
            </a:xfrm>
          </p:grpSpPr>
          <p:sp>
            <p:nvSpPr>
              <p:cNvPr id="32" name="Rounded Rectangle 4"/>
              <p:cNvSpPr/>
              <p:nvPr/>
            </p:nvSpPr>
            <p:spPr>
              <a:xfrm>
                <a:off x="7374202" y="3752697"/>
                <a:ext cx="3167764" cy="84167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344488" indent="-111125" defTabSz="59264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1200" b="1" dirty="0" err="1">
                    <a:solidFill>
                      <a:srgbClr val="1D4779"/>
                    </a:solidFill>
                  </a:rPr>
                  <a:t>NetChop</a:t>
                </a:r>
                <a:r>
                  <a:rPr lang="en-US" sz="1200" b="1" dirty="0">
                    <a:solidFill>
                      <a:srgbClr val="1D4779"/>
                    </a:solidFill>
                  </a:rPr>
                  <a:t>/</a:t>
                </a:r>
                <a:r>
                  <a:rPr lang="en-US" sz="1200" b="1" dirty="0" err="1">
                    <a:solidFill>
                      <a:srgbClr val="1D4779"/>
                    </a:solidFill>
                  </a:rPr>
                  <a:t>NetCTL</a:t>
                </a:r>
                <a:r>
                  <a:rPr lang="en-US" sz="1200" b="1" dirty="0">
                    <a:solidFill>
                      <a:srgbClr val="1D4779"/>
                    </a:solidFill>
                  </a:rPr>
                  <a:t>/</a:t>
                </a:r>
                <a:r>
                  <a:rPr lang="en-US" sz="1200" b="1" dirty="0" err="1">
                    <a:solidFill>
                      <a:srgbClr val="1D4779"/>
                    </a:solidFill>
                  </a:rPr>
                  <a:t>NetCTLpan</a:t>
                </a:r>
                <a:endParaRPr lang="en-US" sz="1200" b="1" dirty="0">
                  <a:solidFill>
                    <a:srgbClr val="1D4779"/>
                  </a:solidFill>
                </a:endParaRPr>
              </a:p>
              <a:p>
                <a:pPr marL="344488" indent="-111125" defTabSz="59264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1200" b="1" dirty="0">
                    <a:solidFill>
                      <a:srgbClr val="1D4779"/>
                    </a:solidFill>
                  </a:rPr>
                  <a:t>MHCNP, MHCIINP</a:t>
                </a:r>
              </a:p>
            </p:txBody>
          </p:sp>
          <p:sp>
            <p:nvSpPr>
              <p:cNvPr id="33" name="Rounded Rectangle 4"/>
              <p:cNvSpPr/>
              <p:nvPr/>
            </p:nvSpPr>
            <p:spPr>
              <a:xfrm>
                <a:off x="7516511" y="3438391"/>
                <a:ext cx="2987148" cy="4572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3417" tIns="0" rIns="73417" bIns="0" numCol="1" spcCol="1270" anchor="ctr" anchorCtr="0">
                <a:noAutofit/>
              </a:bodyPr>
              <a:lstStyle/>
              <a:p>
                <a:pPr defTabSz="59264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1300" b="1" dirty="0">
                    <a:solidFill>
                      <a:prstClr val="white"/>
                    </a:solidFill>
                  </a:rPr>
                  <a:t>MHC processing prediction</a:t>
                </a:r>
                <a:endParaRPr lang="en-US" sz="13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52771" y="5120640"/>
              <a:ext cx="3007839" cy="1376445"/>
              <a:chOff x="7355361" y="3069527"/>
              <a:chExt cx="3007839" cy="1376445"/>
            </a:xfrm>
          </p:grpSpPr>
          <p:sp>
            <p:nvSpPr>
              <p:cNvPr id="30" name="Rounded Rectangle 4"/>
              <p:cNvSpPr/>
              <p:nvPr/>
            </p:nvSpPr>
            <p:spPr>
              <a:xfrm>
                <a:off x="7355361" y="3370856"/>
                <a:ext cx="3007839" cy="107511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344488" indent="-111125" defTabSz="59264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1200" b="1" dirty="0">
                    <a:solidFill>
                      <a:srgbClr val="1D4779"/>
                    </a:solidFill>
                  </a:rPr>
                  <a:t>CD4 &amp; CD8 T cell immunogenicity prediction tools</a:t>
                </a:r>
              </a:p>
            </p:txBody>
          </p:sp>
          <p:sp>
            <p:nvSpPr>
              <p:cNvPr id="31" name="Rounded Rectangle 4"/>
              <p:cNvSpPr/>
              <p:nvPr/>
            </p:nvSpPr>
            <p:spPr>
              <a:xfrm>
                <a:off x="7484901" y="3069527"/>
                <a:ext cx="2730309" cy="4572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3417" tIns="0" rIns="73417" bIns="0" numCol="1" spcCol="1270" anchor="ctr" anchorCtr="0">
                <a:noAutofit/>
              </a:bodyPr>
              <a:lstStyle/>
              <a:p>
                <a:pPr defTabSz="59264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1300" b="1" dirty="0">
                    <a:solidFill>
                      <a:prstClr val="white"/>
                    </a:solidFill>
                  </a:rPr>
                  <a:t>Immunogenicity prediction</a:t>
                </a:r>
                <a:endParaRPr lang="en-US" sz="13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452771" y="6708710"/>
              <a:ext cx="3007839" cy="1063690"/>
              <a:chOff x="7355361" y="3212907"/>
              <a:chExt cx="3007839" cy="1063690"/>
            </a:xfrm>
          </p:grpSpPr>
          <p:sp>
            <p:nvSpPr>
              <p:cNvPr id="28" name="Rounded Rectangle 4"/>
              <p:cNvSpPr/>
              <p:nvPr/>
            </p:nvSpPr>
            <p:spPr>
              <a:xfrm>
                <a:off x="7355361" y="3663525"/>
                <a:ext cx="3007839" cy="61307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344488" indent="-111125" defTabSz="59264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1200" b="1" dirty="0">
                    <a:solidFill>
                      <a:srgbClr val="1D4779"/>
                    </a:solidFill>
                  </a:rPr>
                  <a:t>Deimmunization tool</a:t>
                </a:r>
              </a:p>
            </p:txBody>
          </p:sp>
          <p:sp>
            <p:nvSpPr>
              <p:cNvPr id="29" name="Rounded Rectangle 4"/>
              <p:cNvSpPr/>
              <p:nvPr/>
            </p:nvSpPr>
            <p:spPr>
              <a:xfrm>
                <a:off x="7484901" y="3212907"/>
                <a:ext cx="2699457" cy="60649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3417" tIns="0" rIns="73417" bIns="0" numCol="1" spcCol="1270" anchor="ctr" anchorCtr="0">
                <a:noAutofit/>
              </a:bodyPr>
              <a:lstStyle/>
              <a:p>
                <a:pPr defTabSz="592643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1300" b="1" dirty="0">
                    <a:solidFill>
                      <a:prstClr val="white"/>
                    </a:solidFill>
                  </a:rPr>
                  <a:t>Remove epitopes from therapeutic proteins</a:t>
                </a:r>
                <a:endParaRPr lang="en-US" sz="13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04799" y="1706879"/>
              <a:ext cx="147973" cy="5758984"/>
              <a:chOff x="304799" y="1706879"/>
              <a:chExt cx="147973" cy="5758984"/>
            </a:xfrm>
          </p:grpSpPr>
          <p:cxnSp>
            <p:nvCxnSpPr>
              <p:cNvPr id="24" name="Elbow Connector 23"/>
              <p:cNvCxnSpPr>
                <a:stCxn id="23" idx="1"/>
                <a:endCxn id="30" idx="1"/>
              </p:cNvCxnSpPr>
              <p:nvPr/>
            </p:nvCxnSpPr>
            <p:spPr>
              <a:xfrm rot="10800000" flipH="1" flipV="1">
                <a:off x="304799" y="1706879"/>
                <a:ext cx="147971" cy="4252647"/>
              </a:xfrm>
              <a:prstGeom prst="bentConnector3">
                <a:avLst>
                  <a:gd name="adj1" fmla="val -138075"/>
                </a:avLst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lbow Connector 24"/>
              <p:cNvCxnSpPr>
                <a:stCxn id="23" idx="1"/>
                <a:endCxn id="32" idx="1"/>
              </p:cNvCxnSpPr>
              <p:nvPr/>
            </p:nvCxnSpPr>
            <p:spPr>
              <a:xfrm rot="10800000" flipH="1" flipV="1">
                <a:off x="304800" y="1706879"/>
                <a:ext cx="147972" cy="2749084"/>
              </a:xfrm>
              <a:prstGeom prst="bentConnector3">
                <a:avLst>
                  <a:gd name="adj1" fmla="val -138073"/>
                </a:avLst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/>
              <p:cNvCxnSpPr>
                <a:stCxn id="23" idx="1"/>
                <a:endCxn id="34" idx="1"/>
              </p:cNvCxnSpPr>
              <p:nvPr/>
            </p:nvCxnSpPr>
            <p:spPr>
              <a:xfrm rot="10800000" flipH="1" flipV="1">
                <a:off x="304800" y="1706880"/>
                <a:ext cx="147972" cy="1256878"/>
              </a:xfrm>
              <a:prstGeom prst="bentConnector3">
                <a:avLst>
                  <a:gd name="adj1" fmla="val -144977"/>
                </a:avLst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lbow Connector 26"/>
              <p:cNvCxnSpPr>
                <a:stCxn id="23" idx="1"/>
                <a:endCxn id="28" idx="1"/>
              </p:cNvCxnSpPr>
              <p:nvPr/>
            </p:nvCxnSpPr>
            <p:spPr>
              <a:xfrm rot="10800000" flipH="1" flipV="1">
                <a:off x="304799" y="1706880"/>
                <a:ext cx="147970" cy="5758983"/>
              </a:xfrm>
              <a:prstGeom prst="bentConnector3">
                <a:avLst>
                  <a:gd name="adj1" fmla="val -144978"/>
                </a:avLst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>
              <a:off x="304800" y="1424310"/>
              <a:ext cx="3155810" cy="565141"/>
            </a:xfrm>
            <a:prstGeom prst="roundRect">
              <a:avLst>
                <a:gd name="adj" fmla="val 13871"/>
              </a:avLst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109728" tIns="54864" rIns="109728" bIns="54864" rtlCol="0" anchor="ctr">
              <a:spAutoFit/>
            </a:bodyPr>
            <a:lstStyle/>
            <a:p>
              <a:pPr algn="ctr" defTabSz="914363"/>
              <a:r>
                <a:rPr lang="en-US" b="1" dirty="0">
                  <a:solidFill>
                    <a:srgbClr val="C00000"/>
                  </a:solidFill>
                </a:rPr>
                <a:t>T cell tools</a:t>
              </a:r>
            </a:p>
          </p:txBody>
        </p:sp>
      </p:grpSp>
      <p:pic>
        <p:nvPicPr>
          <p:cNvPr id="36" name="Picture 2" descr="Image result for iedb tool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948" y="2182030"/>
            <a:ext cx="3066732" cy="70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Figure thumbnail gr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7" b="81107"/>
          <a:stretch/>
        </p:blipFill>
        <p:spPr bwMode="auto">
          <a:xfrm>
            <a:off x="4076691" y="3540266"/>
            <a:ext cx="3320563" cy="30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4076691" y="3170934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SARS-CoV-2 protein sequences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7098993" y="1607992"/>
            <a:ext cx="968208" cy="10240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7256155" y="3368673"/>
            <a:ext cx="741174" cy="8251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283079" y="1344080"/>
            <a:ext cx="220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CD4 T cell prediction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276667" y="4017760"/>
            <a:ext cx="221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CD8 T cell prediction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88230" y="4396433"/>
            <a:ext cx="48224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Top common HLA alleles with frequency ≥6 </a:t>
            </a:r>
          </a:p>
          <a:p>
            <a:pPr algn="ctr"/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NetMHCpan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4.0 EL algorithm</a:t>
            </a:r>
          </a:p>
          <a:p>
            <a:pPr algn="ctr"/>
            <a:r>
              <a:rPr lang="en-US" dirty="0">
                <a:cs typeface="Times New Roman" panose="02020603050405020304" pitchFamily="18" charset="0"/>
              </a:rPr>
              <a:t>(includes peptide size correction).</a:t>
            </a:r>
          </a:p>
          <a:p>
            <a:pPr algn="ctr"/>
            <a:r>
              <a:rPr lang="en-US" dirty="0">
                <a:cs typeface="Times New Roman" panose="02020603050405020304" pitchFamily="18" charset="0"/>
              </a:rPr>
              <a:t>Selected the top 1% </a:t>
            </a:r>
            <a:r>
              <a:rPr lang="en-US" dirty="0"/>
              <a:t>epitopes </a:t>
            </a:r>
          </a:p>
          <a:p>
            <a:pPr algn="ctr"/>
            <a:r>
              <a:rPr lang="en-US" dirty="0"/>
              <a:t>ranked based on prediction score and clustered </a:t>
            </a:r>
          </a:p>
          <a:p>
            <a:pPr algn="ctr"/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7786848" y="1884760"/>
            <a:ext cx="38895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overlapping 15-mers by 10 amino acids</a:t>
            </a:r>
          </a:p>
          <a:p>
            <a:r>
              <a:rPr lang="en-US" dirty="0">
                <a:cs typeface="Times New Roman" panose="02020603050405020304" pitchFamily="18" charset="0"/>
              </a:rPr>
              <a:t>7-allele method, Median percentile ≤20</a:t>
            </a:r>
          </a:p>
          <a:p>
            <a:pPr algn="ctr"/>
            <a:r>
              <a:rPr lang="en-US" dirty="0">
                <a:cs typeface="Times New Roman" panose="02020603050405020304" pitchFamily="18" charset="0"/>
              </a:rPr>
              <a:t>(Paul et al., 2015 JI)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39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500" t="39388" r="80592" b="32370"/>
          <a:stretch/>
        </p:blipFill>
        <p:spPr>
          <a:xfrm>
            <a:off x="2977522" y="4808615"/>
            <a:ext cx="1380067" cy="1224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2161" y="0"/>
            <a:ext cx="9875520" cy="1356360"/>
          </a:xfrm>
        </p:spPr>
        <p:txBody>
          <a:bodyPr/>
          <a:lstStyle/>
          <a:p>
            <a:r>
              <a:rPr lang="en-US" dirty="0" err="1"/>
              <a:t>Tepitool</a:t>
            </a:r>
            <a:r>
              <a:rPr lang="en-US" dirty="0"/>
              <a:t> to perform T cell prediction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9037" r="34667" b="16370"/>
          <a:stretch/>
        </p:blipFill>
        <p:spPr>
          <a:xfrm>
            <a:off x="239854" y="3068555"/>
            <a:ext cx="2779359" cy="1545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746" y="1336792"/>
            <a:ext cx="264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1: add the FASTA sequences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61924" y="1336792"/>
            <a:ext cx="262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2: Select CD4 or CD8 </a:t>
            </a:r>
            <a:r>
              <a:rPr lang="en-US" dirty="0" err="1"/>
              <a:t>predicition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334" t="37812" r="78997" b="33259"/>
          <a:stretch/>
        </p:blipFill>
        <p:spPr>
          <a:xfrm>
            <a:off x="2961924" y="2610996"/>
            <a:ext cx="1569436" cy="12984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208" y="2237558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CD8 prediction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3620" y="4371088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CD4 prediction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282" t="13704" r="57051" b="29316"/>
          <a:stretch/>
        </p:blipFill>
        <p:spPr>
          <a:xfrm>
            <a:off x="5588881" y="2509892"/>
            <a:ext cx="2213789" cy="1702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57670" y="1336792"/>
            <a:ext cx="262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3: Select type of prediction</a:t>
            </a:r>
          </a:p>
          <a:p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4845144" y="3124794"/>
            <a:ext cx="500151" cy="3047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t="37408" r="56833" b="26741"/>
          <a:stretch/>
        </p:blipFill>
        <p:spPr>
          <a:xfrm>
            <a:off x="8046256" y="2356960"/>
            <a:ext cx="3685170" cy="17216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178424" y="1336792"/>
            <a:ext cx="2626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Steps 4-5: Select  peptides and prediction method</a:t>
            </a:r>
          </a:p>
          <a:p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7802671" y="3143428"/>
            <a:ext cx="375754" cy="3047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1667" t="30592" r="56833" b="21704"/>
          <a:stretch/>
        </p:blipFill>
        <p:spPr>
          <a:xfrm>
            <a:off x="5557670" y="4722919"/>
            <a:ext cx="2266326" cy="1465375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4845144" y="5201035"/>
            <a:ext cx="500151" cy="3047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7802671" y="5219669"/>
            <a:ext cx="375754" cy="3047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793" t="49321" r="48333" b="28312"/>
          <a:stretch/>
        </p:blipFill>
        <p:spPr>
          <a:xfrm>
            <a:off x="8178424" y="4901975"/>
            <a:ext cx="3578834" cy="90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2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/>
      <p:bldP spid="16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781" y="-50096"/>
            <a:ext cx="11755315" cy="135636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Applications for T cell epitopes: the </a:t>
            </a:r>
            <a:r>
              <a:rPr lang="en-US" sz="3200" dirty="0" err="1"/>
              <a:t>Megapool</a:t>
            </a:r>
            <a:r>
              <a:rPr lang="en-US" sz="3200" dirty="0"/>
              <a:t> (MP) approach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1984" y="3898857"/>
            <a:ext cx="1770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Pathogens are composed by multiple proteins</a:t>
            </a:r>
          </a:p>
        </p:txBody>
      </p:sp>
      <p:pic>
        <p:nvPicPr>
          <p:cNvPr id="23554" name="Picture 2" descr="Image result for protein and peptid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3" t="28507" r="370" b="18424"/>
          <a:stretch/>
        </p:blipFill>
        <p:spPr bwMode="auto">
          <a:xfrm>
            <a:off x="3457096" y="1378816"/>
            <a:ext cx="1537746" cy="216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009" y="-521033"/>
            <a:ext cx="5277344" cy="558343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2459632" y="2372078"/>
            <a:ext cx="733425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4892168" y="2311400"/>
            <a:ext cx="733425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3SPV(3).jpg"/>
          <p:cNvPicPr>
            <a:picLocks noChangeAspect="1"/>
          </p:cNvPicPr>
          <p:nvPr/>
        </p:nvPicPr>
        <p:blipFill>
          <a:blip r:embed="rId5" cstate="print"/>
          <a:srcRect l="13624" t="606" r="20528"/>
          <a:stretch>
            <a:fillRect/>
          </a:stretch>
        </p:blipFill>
        <p:spPr>
          <a:xfrm>
            <a:off x="5767827" y="1832059"/>
            <a:ext cx="1382678" cy="12634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772406" y="3259610"/>
            <a:ext cx="1479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HLA alleles</a:t>
            </a:r>
          </a:p>
          <a:p>
            <a:r>
              <a:rPr lang="en-US" b="1" dirty="0"/>
              <a:t>Covering worldwide population</a:t>
            </a:r>
          </a:p>
        </p:txBody>
      </p:sp>
      <p:pic>
        <p:nvPicPr>
          <p:cNvPr id="30" name="Picture 2" descr="Image result for protein and peptid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2" t="53469" b="16697"/>
          <a:stretch/>
        </p:blipFill>
        <p:spPr bwMode="auto">
          <a:xfrm>
            <a:off x="10545050" y="3445131"/>
            <a:ext cx="852505" cy="5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ight Arrow 30"/>
          <p:cNvSpPr/>
          <p:nvPr/>
        </p:nvSpPr>
        <p:spPr>
          <a:xfrm>
            <a:off x="7277527" y="2372078"/>
            <a:ext cx="733425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812338" y="2954645"/>
            <a:ext cx="2983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predicted or </a:t>
            </a:r>
          </a:p>
          <a:p>
            <a:r>
              <a:rPr lang="en-US" b="1" dirty="0"/>
              <a:t>experimentally defined </a:t>
            </a:r>
          </a:p>
          <a:p>
            <a:r>
              <a:rPr lang="en-US" b="1" dirty="0"/>
              <a:t>epitopes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01257" y="3752834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possible peptides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9471063" y="2309873"/>
            <a:ext cx="733425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0212713" y="2095123"/>
            <a:ext cx="1771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Sequential </a:t>
            </a:r>
            <a:r>
              <a:rPr lang="en-US" b="1" dirty="0" err="1"/>
              <a:t>Lyophilization</a:t>
            </a:r>
            <a:endParaRPr lang="en-US" b="1" dirty="0"/>
          </a:p>
        </p:txBody>
      </p:sp>
      <p:pic>
        <p:nvPicPr>
          <p:cNvPr id="37" name="Picture 2" descr="Image result for protein and peptid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2" t="53469" b="16697"/>
          <a:stretch/>
        </p:blipFill>
        <p:spPr bwMode="auto">
          <a:xfrm>
            <a:off x="8019177" y="1799910"/>
            <a:ext cx="1359480" cy="9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Pentagon 35"/>
          <p:cNvSpPr/>
          <p:nvPr/>
        </p:nvSpPr>
        <p:spPr>
          <a:xfrm rot="5400000">
            <a:off x="10304824" y="3456119"/>
            <a:ext cx="1259589" cy="699359"/>
          </a:xfrm>
          <a:prstGeom prst="homePlate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381236" y="4475394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Megapool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4846844" y="5216114"/>
            <a:ext cx="4857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/>
              <a:t>Synergistic effect of the epitopes</a:t>
            </a:r>
          </a:p>
          <a:p>
            <a:pPr marL="342900" indent="-342900">
              <a:buAutoNum type="arabicPeriod"/>
            </a:pPr>
            <a:r>
              <a:rPr lang="en-US" b="1" dirty="0"/>
              <a:t>Good HLA and protein coverage</a:t>
            </a:r>
          </a:p>
          <a:p>
            <a:pPr marL="342900" indent="-342900">
              <a:buAutoNum type="arabicPeriod"/>
            </a:pPr>
            <a:r>
              <a:rPr lang="en-US" b="1" dirty="0"/>
              <a:t>Minimized DMSO toxicity </a:t>
            </a:r>
          </a:p>
          <a:p>
            <a:pPr marL="342900" indent="-342900">
              <a:buAutoNum type="arabicPeriod"/>
            </a:pPr>
            <a:r>
              <a:rPr lang="en-US" b="1" dirty="0"/>
              <a:t>Can be used with small biological samples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94842" y="4696807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Why use a </a:t>
            </a:r>
            <a:r>
              <a:rPr lang="en-US" sz="2400" b="1" dirty="0" err="1">
                <a:solidFill>
                  <a:schemeClr val="accent1"/>
                </a:solidFill>
              </a:rPr>
              <a:t>Megapool</a:t>
            </a:r>
            <a:r>
              <a:rPr lang="en-US" sz="24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28600" y="6269636"/>
            <a:ext cx="3788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757A"/>
                </a:solidFill>
                <a:latin typeface="Roboto"/>
              </a:rPr>
              <a:t>Carrasco Pro 2015 J. </a:t>
            </a:r>
            <a:r>
              <a:rPr lang="en-US" dirty="0" err="1">
                <a:solidFill>
                  <a:srgbClr val="70757A"/>
                </a:solidFill>
                <a:latin typeface="Roboto"/>
              </a:rPr>
              <a:t>Immunol</a:t>
            </a:r>
            <a:r>
              <a:rPr lang="en-US" dirty="0">
                <a:solidFill>
                  <a:srgbClr val="70757A"/>
                </a:solidFill>
                <a:latin typeface="Roboto"/>
              </a:rPr>
              <a:t> Res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017353" y="4933872"/>
            <a:ext cx="1869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200-300 peptides</a:t>
            </a:r>
          </a:p>
        </p:txBody>
      </p:sp>
    </p:spTree>
    <p:extLst>
      <p:ext uri="{BB962C8B-B14F-4D97-AF65-F5344CB8AC3E}">
        <p14:creationId xmlns:p14="http://schemas.microsoft.com/office/powerpoint/2010/main" val="1266989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840" y="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Experimental validation of T cell prediction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42" y="1397276"/>
            <a:ext cx="3510742" cy="360478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907020" y="1157247"/>
            <a:ext cx="3512820" cy="3844809"/>
            <a:chOff x="391886" y="1698067"/>
            <a:chExt cx="4717143" cy="48895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073" y="1698067"/>
              <a:ext cx="4559956" cy="488959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91886" y="1698067"/>
              <a:ext cx="783771" cy="577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>
            <a:off x="2387600" y="5002056"/>
            <a:ext cx="10160" cy="6570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64640" y="5659120"/>
            <a:ext cx="2384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CD4 </a:t>
            </a:r>
          </a:p>
          <a:p>
            <a:r>
              <a:rPr lang="en-US" dirty="0"/>
              <a:t>7-allele prediction</a:t>
            </a:r>
          </a:p>
          <a:p>
            <a:r>
              <a:rPr lang="en-US" dirty="0"/>
              <a:t>All proteome but spike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35533" y="5422146"/>
            <a:ext cx="2807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CD8 </a:t>
            </a:r>
          </a:p>
          <a:p>
            <a:r>
              <a:rPr lang="en-US" dirty="0"/>
              <a:t>Prediction with top 12 most</a:t>
            </a:r>
          </a:p>
          <a:p>
            <a:r>
              <a:rPr lang="en-US" dirty="0"/>
              <a:t>Frequent HLA class I alleles</a:t>
            </a:r>
          </a:p>
        </p:txBody>
      </p:sp>
      <p:sp>
        <p:nvSpPr>
          <p:cNvPr id="11" name="Right Brace 10"/>
          <p:cNvSpPr/>
          <p:nvPr/>
        </p:nvSpPr>
        <p:spPr>
          <a:xfrm rot="5400000">
            <a:off x="9315877" y="4253650"/>
            <a:ext cx="558759" cy="182880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971040" y="4704080"/>
            <a:ext cx="853440" cy="29797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1884" y="1356360"/>
            <a:ext cx="4010575" cy="28992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88444" y="4394799"/>
            <a:ext cx="38745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megapool</a:t>
            </a:r>
            <a:r>
              <a:rPr lang="en-US" dirty="0"/>
              <a:t> has been designed to capture 50% or more of the T cell responses.</a:t>
            </a:r>
          </a:p>
          <a:p>
            <a:endParaRPr lang="en-US" dirty="0"/>
          </a:p>
          <a:p>
            <a:r>
              <a:rPr lang="en-US" dirty="0"/>
              <a:t>The SARS-CoV-2 predicted </a:t>
            </a:r>
            <a:r>
              <a:rPr lang="en-US" dirty="0" err="1"/>
              <a:t>Megapool</a:t>
            </a:r>
            <a:r>
              <a:rPr lang="en-US" dirty="0"/>
              <a:t> </a:t>
            </a:r>
          </a:p>
          <a:p>
            <a:r>
              <a:rPr lang="en-US" dirty="0"/>
              <a:t>strongly correlates with the pool per protein responses.</a:t>
            </a:r>
          </a:p>
        </p:txBody>
      </p:sp>
    </p:spTree>
    <p:extLst>
      <p:ext uri="{BB962C8B-B14F-4D97-AF65-F5344CB8AC3E}">
        <p14:creationId xmlns:p14="http://schemas.microsoft.com/office/powerpoint/2010/main" val="374452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3745"/>
            <a:ext cx="11755315" cy="135636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2019-nCoV has high degree of similarity with SARS-</a:t>
            </a:r>
            <a:r>
              <a:rPr lang="en-US" sz="3200" dirty="0" err="1"/>
              <a:t>CoV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66" y="5951817"/>
            <a:ext cx="2435032" cy="671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80996" r="12798"/>
          <a:stretch/>
        </p:blipFill>
        <p:spPr>
          <a:xfrm>
            <a:off x="2143590" y="4490261"/>
            <a:ext cx="7925333" cy="1329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7055" b="20039"/>
          <a:stretch/>
        </p:blipFill>
        <p:spPr>
          <a:xfrm>
            <a:off x="780294" y="1406020"/>
            <a:ext cx="4724548" cy="3129733"/>
          </a:xfrm>
          <a:prstGeom prst="rect">
            <a:avLst/>
          </a:prstGeom>
        </p:spPr>
      </p:pic>
      <p:pic>
        <p:nvPicPr>
          <p:cNvPr id="25602" name="Picture 2" descr="https://viralzone.expasy.org/resources/SARS_viri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535" y="1385111"/>
            <a:ext cx="49530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07292" y="4709424"/>
            <a:ext cx="119650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Times" panose="02020603050405020304" pitchFamily="18" charset="0"/>
                <a:cs typeface="Times" panose="02020603050405020304" pitchFamily="18" charset="0"/>
              </a:rPr>
              <a:t>2019-nCoV</a:t>
            </a:r>
          </a:p>
          <a:p>
            <a:pPr algn="ctr"/>
            <a:r>
              <a:rPr lang="en-US" sz="1100" b="1" dirty="0">
                <a:latin typeface="Times" panose="02020603050405020304" pitchFamily="18" charset="0"/>
                <a:cs typeface="Times" panose="02020603050405020304" pitchFamily="18" charset="0"/>
              </a:rPr>
              <a:t>Bat-SL-</a:t>
            </a:r>
            <a:r>
              <a:rPr lang="en-US" sz="1100" b="1" dirty="0" err="1">
                <a:latin typeface="Times" panose="02020603050405020304" pitchFamily="18" charset="0"/>
                <a:cs typeface="Times" panose="02020603050405020304" pitchFamily="18" charset="0"/>
              </a:rPr>
              <a:t>CoV</a:t>
            </a:r>
            <a:endParaRPr lang="en-US" sz="1100" b="1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sz="1100" b="1" dirty="0">
                <a:latin typeface="Times" panose="02020603050405020304" pitchFamily="18" charset="0"/>
                <a:cs typeface="Times" panose="02020603050405020304" pitchFamily="18" charset="0"/>
              </a:rPr>
              <a:t>SARS-</a:t>
            </a:r>
            <a:r>
              <a:rPr lang="en-US" sz="1100" b="1" dirty="0" err="1">
                <a:latin typeface="Times" panose="02020603050405020304" pitchFamily="18" charset="0"/>
                <a:cs typeface="Times" panose="02020603050405020304" pitchFamily="18" charset="0"/>
              </a:rPr>
              <a:t>CoV</a:t>
            </a:r>
            <a:endParaRPr lang="en-US" sz="1100" b="1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sz="1100" b="1" dirty="0">
                <a:latin typeface="Times" panose="02020603050405020304" pitchFamily="18" charset="0"/>
                <a:cs typeface="Times" panose="02020603050405020304" pitchFamily="18" charset="0"/>
              </a:rPr>
              <a:t>MERS-</a:t>
            </a:r>
            <a:r>
              <a:rPr lang="en-US" sz="1100" b="1" dirty="0" err="1">
                <a:latin typeface="Times" panose="02020603050405020304" pitchFamily="18" charset="0"/>
                <a:cs typeface="Times" panose="02020603050405020304" pitchFamily="18" charset="0"/>
              </a:rPr>
              <a:t>CoV</a:t>
            </a:r>
            <a:endParaRPr lang="en-US" sz="11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111" y="1777569"/>
            <a:ext cx="119650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Times" panose="02020603050405020304" pitchFamily="18" charset="0"/>
                <a:cs typeface="Times" panose="02020603050405020304" pitchFamily="18" charset="0"/>
              </a:rPr>
              <a:t>2019-nCoV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3111" y="2482747"/>
            <a:ext cx="119650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Times" panose="02020603050405020304" pitchFamily="18" charset="0"/>
                <a:cs typeface="Times" panose="02020603050405020304" pitchFamily="18" charset="0"/>
              </a:rPr>
              <a:t>Bat-SL-</a:t>
            </a:r>
            <a:r>
              <a:rPr lang="en-US" sz="1100" b="1" dirty="0" err="1">
                <a:latin typeface="Times" panose="02020603050405020304" pitchFamily="18" charset="0"/>
                <a:cs typeface="Times" panose="02020603050405020304" pitchFamily="18" charset="0"/>
              </a:rPr>
              <a:t>CoV</a:t>
            </a:r>
            <a:endParaRPr lang="en-US" sz="11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111" y="3455243"/>
            <a:ext cx="119650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Times" panose="02020603050405020304" pitchFamily="18" charset="0"/>
                <a:cs typeface="Times" panose="02020603050405020304" pitchFamily="18" charset="0"/>
              </a:rPr>
              <a:t>SARS-</a:t>
            </a:r>
            <a:r>
              <a:rPr lang="en-US" sz="1100" b="1" dirty="0" err="1">
                <a:latin typeface="Times" panose="02020603050405020304" pitchFamily="18" charset="0"/>
                <a:cs typeface="Times" panose="02020603050405020304" pitchFamily="18" charset="0"/>
              </a:rPr>
              <a:t>CoV</a:t>
            </a:r>
            <a:endParaRPr lang="en-US" sz="11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3013" y="4274143"/>
            <a:ext cx="119650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Times" panose="02020603050405020304" pitchFamily="18" charset="0"/>
                <a:cs typeface="Times" panose="02020603050405020304" pitchFamily="18" charset="0"/>
              </a:rPr>
              <a:t>MERS-</a:t>
            </a:r>
            <a:r>
              <a:rPr lang="en-US" sz="1100" b="1" dirty="0" err="1">
                <a:latin typeface="Times" panose="02020603050405020304" pitchFamily="18" charset="0"/>
                <a:cs typeface="Times" panose="02020603050405020304" pitchFamily="18" charset="0"/>
              </a:rPr>
              <a:t>CoV</a:t>
            </a:r>
            <a:endParaRPr lang="en-US" sz="11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2568" y="5993876"/>
            <a:ext cx="848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Can we identified SARS-CoV-2 immunodominant regions based on SARS-</a:t>
            </a:r>
            <a:r>
              <a:rPr lang="en-US" b="1" dirty="0" err="1">
                <a:solidFill>
                  <a:schemeClr val="accent2"/>
                </a:solidFill>
              </a:rPr>
              <a:t>CoV</a:t>
            </a:r>
            <a:r>
              <a:rPr lang="en-US" b="1" dirty="0">
                <a:solidFill>
                  <a:schemeClr val="accent2"/>
                </a:solidFill>
              </a:rPr>
              <a:t> data?</a:t>
            </a:r>
          </a:p>
        </p:txBody>
      </p:sp>
    </p:spTree>
    <p:extLst>
      <p:ext uri="{BB962C8B-B14F-4D97-AF65-F5344CB8AC3E}">
        <p14:creationId xmlns:p14="http://schemas.microsoft.com/office/powerpoint/2010/main" val="127958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93077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Acknowledgements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778" t="11852" r="58055" b="77160"/>
          <a:stretch/>
        </p:blipFill>
        <p:spPr>
          <a:xfrm>
            <a:off x="484389" y="1534033"/>
            <a:ext cx="3241305" cy="828955"/>
          </a:xfrm>
          <a:prstGeom prst="rect">
            <a:avLst/>
          </a:prstGeom>
        </p:spPr>
      </p:pic>
      <p:pic>
        <p:nvPicPr>
          <p:cNvPr id="6" name="Picture 5" descr="Image result for la jolla institute for immun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590" y="1148664"/>
            <a:ext cx="3328410" cy="123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07640" y="2505024"/>
            <a:ext cx="18924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 Sidney</a:t>
            </a:r>
          </a:p>
          <a:p>
            <a:r>
              <a:rPr lang="en-US" dirty="0"/>
              <a:t>Jason </a:t>
            </a:r>
            <a:r>
              <a:rPr lang="en-US" dirty="0" err="1"/>
              <a:t>Greenbaum</a:t>
            </a:r>
            <a:endParaRPr lang="en-US" dirty="0"/>
          </a:p>
          <a:p>
            <a:r>
              <a:rPr lang="en-US" dirty="0" err="1"/>
              <a:t>Bjoern</a:t>
            </a:r>
            <a:r>
              <a:rPr lang="en-US" dirty="0"/>
              <a:t> Peters</a:t>
            </a:r>
          </a:p>
          <a:p>
            <a:r>
              <a:rPr lang="en-US" dirty="0"/>
              <a:t>Alessandro Sette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68007" y="2658207"/>
            <a:ext cx="2280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Yun Zhang</a:t>
            </a:r>
          </a:p>
          <a:p>
            <a:r>
              <a:rPr lang="en-US" dirty="0"/>
              <a:t>Richard </a:t>
            </a:r>
            <a:r>
              <a:rPr lang="en-US" dirty="0" err="1"/>
              <a:t>Scheuermann</a:t>
            </a:r>
            <a:endParaRPr lang="en-US" dirty="0"/>
          </a:p>
        </p:txBody>
      </p:sp>
      <p:pic>
        <p:nvPicPr>
          <p:cNvPr id="11" name="Picture 2" descr="Image result for iedb tool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04" y="1618921"/>
            <a:ext cx="2872712" cy="65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18946" r="25897" b="32051"/>
          <a:stretch/>
        </p:blipFill>
        <p:spPr>
          <a:xfrm>
            <a:off x="251907" y="4593075"/>
            <a:ext cx="5524866" cy="20550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t="59735" r="27153" b="11482"/>
          <a:stretch/>
        </p:blipFill>
        <p:spPr>
          <a:xfrm>
            <a:off x="7457768" y="4593075"/>
            <a:ext cx="4604213" cy="2046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34148" y="4627477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Prediction analyses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53861" y="4618065"/>
            <a:ext cx="2448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validation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07640" y="3934249"/>
            <a:ext cx="1828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Daniela Weiskopf</a:t>
            </a:r>
          </a:p>
          <a:p>
            <a:r>
              <a:rPr lang="en-US" dirty="0"/>
              <a:t>Shane Crotty</a:t>
            </a:r>
          </a:p>
        </p:txBody>
      </p:sp>
    </p:spTree>
    <p:extLst>
      <p:ext uri="{BB962C8B-B14F-4D97-AF65-F5344CB8AC3E}">
        <p14:creationId xmlns:p14="http://schemas.microsoft.com/office/powerpoint/2010/main" val="1209708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94" y="-75064"/>
            <a:ext cx="11755315" cy="135636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Searching T and B cell epitopes for SARS-</a:t>
            </a:r>
            <a:r>
              <a:rPr lang="en-US" sz="3200" dirty="0" err="1"/>
              <a:t>CoV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554422" y="971597"/>
            <a:ext cx="17679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CD8 T cell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epitopes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954" t="19071" r="39194" b="9282"/>
          <a:stretch/>
        </p:blipFill>
        <p:spPr>
          <a:xfrm>
            <a:off x="429715" y="1925704"/>
            <a:ext cx="1947743" cy="28361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38218" y="971597"/>
            <a:ext cx="17583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CD4 T cell 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epitopes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60838" t="20680" r="11250" b="9715"/>
          <a:stretch/>
        </p:blipFill>
        <p:spPr>
          <a:xfrm>
            <a:off x="7406899" y="1925705"/>
            <a:ext cx="1875039" cy="27152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438218" y="3941383"/>
            <a:ext cx="966328" cy="17200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40033" t="13284" r="41795" b="39035"/>
          <a:stretch/>
        </p:blipFill>
        <p:spPr>
          <a:xfrm>
            <a:off x="10040047" y="1911778"/>
            <a:ext cx="1800885" cy="26580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22436" t="60569" r="41795" b="11311"/>
          <a:stretch/>
        </p:blipFill>
        <p:spPr>
          <a:xfrm>
            <a:off x="6202950" y="4891610"/>
            <a:ext cx="4036614" cy="178505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148071" y="971598"/>
            <a:ext cx="15247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B cell </a:t>
            </a:r>
          </a:p>
          <a:p>
            <a:r>
              <a:rPr lang="en-US" sz="2800" b="1" dirty="0">
                <a:solidFill>
                  <a:schemeClr val="accent5"/>
                </a:solidFill>
              </a:rPr>
              <a:t>epitopes</a:t>
            </a:r>
          </a:p>
        </p:txBody>
      </p:sp>
      <p:sp>
        <p:nvSpPr>
          <p:cNvPr id="19" name="Left Brace 18"/>
          <p:cNvSpPr/>
          <p:nvPr/>
        </p:nvSpPr>
        <p:spPr>
          <a:xfrm rot="16200000">
            <a:off x="7844106" y="848194"/>
            <a:ext cx="763929" cy="7716925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61383" t="18836" r="11982" b="9282"/>
          <a:stretch/>
        </p:blipFill>
        <p:spPr>
          <a:xfrm>
            <a:off x="4585379" y="1831191"/>
            <a:ext cx="1862668" cy="284539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85379" y="3814933"/>
            <a:ext cx="992433" cy="172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367608" y="2153921"/>
            <a:ext cx="4914330" cy="4410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94837" y="1189595"/>
            <a:ext cx="2169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STEP 1</a:t>
            </a:r>
          </a:p>
          <a:p>
            <a:r>
              <a:rPr lang="en-US" b="1" dirty="0"/>
              <a:t>Select the organism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2464021" y="3036047"/>
            <a:ext cx="486101" cy="3012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951322" y="2616500"/>
            <a:ext cx="1588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STEP 2</a:t>
            </a:r>
          </a:p>
          <a:p>
            <a:r>
              <a:rPr lang="en-US" b="1" dirty="0"/>
              <a:t>Specify the </a:t>
            </a:r>
          </a:p>
          <a:p>
            <a:r>
              <a:rPr lang="en-US" b="1" dirty="0"/>
              <a:t>Type Epitopes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03071" y="5255159"/>
            <a:ext cx="1899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STEP 3</a:t>
            </a:r>
          </a:p>
          <a:p>
            <a:r>
              <a:rPr lang="en-US" b="1" dirty="0"/>
              <a:t>Specify the </a:t>
            </a:r>
          </a:p>
          <a:p>
            <a:r>
              <a:rPr lang="en-US" b="1" dirty="0"/>
              <a:t>Host and Disease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148071" y="2582001"/>
            <a:ext cx="946649" cy="144483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7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 animBg="1"/>
      <p:bldP spid="22" grpId="0"/>
      <p:bldP spid="19" grpId="0" animBg="1"/>
      <p:bldP spid="13" grpId="0" animBg="1"/>
      <p:bldP spid="23" grpId="0" animBg="1"/>
      <p:bldP spid="29" grpId="0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3745"/>
            <a:ext cx="11755315" cy="135636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Results of CD4T cell epitopes query for SARS-</a:t>
            </a:r>
            <a:r>
              <a:rPr lang="en-US" sz="3200" dirty="0" err="1"/>
              <a:t>Cov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083" t="14000" r="1750" b="4963"/>
          <a:stretch/>
        </p:blipFill>
        <p:spPr>
          <a:xfrm>
            <a:off x="452216" y="1255571"/>
            <a:ext cx="6700423" cy="44158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53760" y="2956560"/>
            <a:ext cx="1198879" cy="2438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7152735" y="3098800"/>
            <a:ext cx="447040" cy="10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9167" t="50741" r="8750" b="24814"/>
          <a:stretch/>
        </p:blipFill>
        <p:spPr>
          <a:xfrm>
            <a:off x="7670990" y="2938153"/>
            <a:ext cx="3215640" cy="1050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-44445" b="44445"/>
          <a:stretch/>
        </p:blipFill>
        <p:spPr>
          <a:xfrm>
            <a:off x="7502410" y="3388940"/>
            <a:ext cx="4131733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3745"/>
            <a:ext cx="11755315" cy="135636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Mapping epitopes to the different SARS-</a:t>
            </a:r>
            <a:r>
              <a:rPr lang="en-US" sz="3200" dirty="0" err="1"/>
              <a:t>CoV</a:t>
            </a:r>
            <a:r>
              <a:rPr lang="en-US" sz="3200" dirty="0"/>
              <a:t> proteins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500" t="18148" r="1666" b="11037"/>
          <a:stretch/>
        </p:blipFill>
        <p:spPr>
          <a:xfrm>
            <a:off x="344539" y="1946476"/>
            <a:ext cx="5975238" cy="3457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666" t="12815" r="6334" b="10444"/>
          <a:stretch/>
        </p:blipFill>
        <p:spPr>
          <a:xfrm>
            <a:off x="6461760" y="1946476"/>
            <a:ext cx="5212080" cy="247239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61160" y="4236720"/>
            <a:ext cx="213360" cy="243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20989019">
            <a:off x="1818895" y="3780352"/>
            <a:ext cx="4587240" cy="2348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538" t="15527" r="5000" b="15185"/>
          <a:stretch/>
        </p:blipFill>
        <p:spPr>
          <a:xfrm>
            <a:off x="6461760" y="4480560"/>
            <a:ext cx="5124226" cy="213685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069619" y="4480560"/>
            <a:ext cx="516367" cy="2097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7277" y="5919469"/>
            <a:ext cx="585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You can always export your queries and analyses in IEDB!</a:t>
            </a:r>
          </a:p>
        </p:txBody>
      </p:sp>
    </p:spTree>
    <p:extLst>
      <p:ext uri="{BB962C8B-B14F-4D97-AF65-F5344CB8AC3E}">
        <p14:creationId xmlns:p14="http://schemas.microsoft.com/office/powerpoint/2010/main" val="267943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3745"/>
            <a:ext cx="11755315" cy="135636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Additional informations that could be extracted from an IEDB query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975" t="20542" r="1795" b="11083"/>
          <a:stretch/>
        </p:blipFill>
        <p:spPr>
          <a:xfrm>
            <a:off x="228600" y="2281311"/>
            <a:ext cx="5520740" cy="2679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8199" y="1746042"/>
            <a:ext cx="47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Experimental Assay utilized for determination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9615" t="22137" r="1282" b="11311"/>
          <a:stretch/>
        </p:blipFill>
        <p:spPr>
          <a:xfrm>
            <a:off x="5894009" y="2348047"/>
            <a:ext cx="5521803" cy="26132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49340" y="1759090"/>
            <a:ext cx="581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Peer-reviewed papers referring to the identified epitopes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463501" y="2667896"/>
            <a:ext cx="1065007" cy="3227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350649" y="2667896"/>
            <a:ext cx="1065007" cy="3227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33549" y="3654665"/>
            <a:ext cx="442171" cy="208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45129" y="3389762"/>
            <a:ext cx="442171" cy="208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 rot="3867432" flipV="1">
            <a:off x="6151457" y="4515041"/>
            <a:ext cx="2173926" cy="1265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64183" y="5243328"/>
            <a:ext cx="2592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Links directly to </a:t>
            </a:r>
            <a:r>
              <a:rPr lang="en-US" dirty="0" err="1">
                <a:solidFill>
                  <a:srgbClr val="FF0000"/>
                </a:solidFill>
              </a:rPr>
              <a:t>Pubmed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" name="Right Arrow 13"/>
          <p:cNvSpPr/>
          <p:nvPr/>
        </p:nvSpPr>
        <p:spPr>
          <a:xfrm rot="3867432" flipV="1">
            <a:off x="5078357" y="4587719"/>
            <a:ext cx="1732624" cy="1209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421865" y="5113732"/>
            <a:ext cx="1806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Specify the assay used to identify the epitope </a:t>
            </a:r>
          </a:p>
        </p:txBody>
      </p:sp>
    </p:spTree>
    <p:extLst>
      <p:ext uri="{BB962C8B-B14F-4D97-AF65-F5344CB8AC3E}">
        <p14:creationId xmlns:p14="http://schemas.microsoft.com/office/powerpoint/2010/main" val="2108776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3745"/>
            <a:ext cx="11755315" cy="135636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The majority of epitopes available in the IEDB derive from SARS-</a:t>
            </a:r>
            <a:r>
              <a:rPr lang="en-US" sz="3200" dirty="0" err="1"/>
              <a:t>CoV</a:t>
            </a:r>
            <a:endParaRPr lang="en-US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922343"/>
              </p:ext>
            </p:extLst>
          </p:nvPr>
        </p:nvGraphicFramePr>
        <p:xfrm>
          <a:off x="662781" y="1751555"/>
          <a:ext cx="6375400" cy="1104900"/>
        </p:xfrm>
        <a:graphic>
          <a:graphicData uri="http://schemas.openxmlformats.org/drawingml/2006/table">
            <a:tbl>
              <a:tblPr/>
              <a:tblGrid>
                <a:gridCol w="941815">
                  <a:extLst>
                    <a:ext uri="{9D8B030D-6E8A-4147-A177-3AD203B41FA5}">
                      <a16:colId xmlns:a16="http://schemas.microsoft.com/office/drawing/2014/main" val="141909226"/>
                    </a:ext>
                  </a:extLst>
                </a:gridCol>
                <a:gridCol w="984739">
                  <a:extLst>
                    <a:ext uri="{9D8B030D-6E8A-4147-A177-3AD203B41FA5}">
                      <a16:colId xmlns:a16="http://schemas.microsoft.com/office/drawing/2014/main" val="3955844243"/>
                    </a:ext>
                  </a:extLst>
                </a:gridCol>
                <a:gridCol w="669532">
                  <a:extLst>
                    <a:ext uri="{9D8B030D-6E8A-4147-A177-3AD203B41FA5}">
                      <a16:colId xmlns:a16="http://schemas.microsoft.com/office/drawing/2014/main" val="2585067072"/>
                    </a:ext>
                  </a:extLst>
                </a:gridCol>
                <a:gridCol w="746295">
                  <a:extLst>
                    <a:ext uri="{9D8B030D-6E8A-4147-A177-3AD203B41FA5}">
                      <a16:colId xmlns:a16="http://schemas.microsoft.com/office/drawing/2014/main" val="3670201581"/>
                    </a:ext>
                  </a:extLst>
                </a:gridCol>
                <a:gridCol w="746295">
                  <a:extLst>
                    <a:ext uri="{9D8B030D-6E8A-4147-A177-3AD203B41FA5}">
                      <a16:colId xmlns:a16="http://schemas.microsoft.com/office/drawing/2014/main" val="1467408733"/>
                    </a:ext>
                  </a:extLst>
                </a:gridCol>
                <a:gridCol w="746295">
                  <a:extLst>
                    <a:ext uri="{9D8B030D-6E8A-4147-A177-3AD203B41FA5}">
                      <a16:colId xmlns:a16="http://schemas.microsoft.com/office/drawing/2014/main" val="1841634514"/>
                    </a:ext>
                  </a:extLst>
                </a:gridCol>
                <a:gridCol w="545369">
                  <a:extLst>
                    <a:ext uri="{9D8B030D-6E8A-4147-A177-3AD203B41FA5}">
                      <a16:colId xmlns:a16="http://schemas.microsoft.com/office/drawing/2014/main" val="3255845045"/>
                    </a:ext>
                  </a:extLst>
                </a:gridCol>
                <a:gridCol w="995060">
                  <a:extLst>
                    <a:ext uri="{9D8B030D-6E8A-4147-A177-3AD203B41FA5}">
                      <a16:colId xmlns:a16="http://schemas.microsoft.com/office/drawing/2014/main" val="3178146505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Coronavirus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4215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Alpha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Beta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Gamma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9064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Epitope set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Type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SARS-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CoV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MERS-CoV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Other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942774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B cell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conformational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8174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linear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405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581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42965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T cell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164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320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79589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97774"/>
              </p:ext>
            </p:extLst>
          </p:nvPr>
        </p:nvGraphicFramePr>
        <p:xfrm>
          <a:off x="662781" y="3656501"/>
          <a:ext cx="6375400" cy="2009775"/>
        </p:xfrm>
        <a:graphic>
          <a:graphicData uri="http://schemas.openxmlformats.org/drawingml/2006/table">
            <a:tbl>
              <a:tblPr/>
              <a:tblGrid>
                <a:gridCol w="1097117">
                  <a:extLst>
                    <a:ext uri="{9D8B030D-6E8A-4147-A177-3AD203B41FA5}">
                      <a16:colId xmlns:a16="http://schemas.microsoft.com/office/drawing/2014/main" val="1272743969"/>
                    </a:ext>
                  </a:extLst>
                </a:gridCol>
                <a:gridCol w="752674">
                  <a:extLst>
                    <a:ext uri="{9D8B030D-6E8A-4147-A177-3AD203B41FA5}">
                      <a16:colId xmlns:a16="http://schemas.microsoft.com/office/drawing/2014/main" val="3373926702"/>
                    </a:ext>
                  </a:extLst>
                </a:gridCol>
                <a:gridCol w="746295">
                  <a:extLst>
                    <a:ext uri="{9D8B030D-6E8A-4147-A177-3AD203B41FA5}">
                      <a16:colId xmlns:a16="http://schemas.microsoft.com/office/drawing/2014/main" val="941281175"/>
                    </a:ext>
                  </a:extLst>
                </a:gridCol>
                <a:gridCol w="746295">
                  <a:extLst>
                    <a:ext uri="{9D8B030D-6E8A-4147-A177-3AD203B41FA5}">
                      <a16:colId xmlns:a16="http://schemas.microsoft.com/office/drawing/2014/main" val="3979009704"/>
                    </a:ext>
                  </a:extLst>
                </a:gridCol>
                <a:gridCol w="746295">
                  <a:extLst>
                    <a:ext uri="{9D8B030D-6E8A-4147-A177-3AD203B41FA5}">
                      <a16:colId xmlns:a16="http://schemas.microsoft.com/office/drawing/2014/main" val="1657472609"/>
                    </a:ext>
                  </a:extLst>
                </a:gridCol>
                <a:gridCol w="746295">
                  <a:extLst>
                    <a:ext uri="{9D8B030D-6E8A-4147-A177-3AD203B41FA5}">
                      <a16:colId xmlns:a16="http://schemas.microsoft.com/office/drawing/2014/main" val="1016901352"/>
                    </a:ext>
                  </a:extLst>
                </a:gridCol>
                <a:gridCol w="545369">
                  <a:extLst>
                    <a:ext uri="{9D8B030D-6E8A-4147-A177-3AD203B41FA5}">
                      <a16:colId xmlns:a16="http://schemas.microsoft.com/office/drawing/2014/main" val="2769128666"/>
                    </a:ext>
                  </a:extLst>
                </a:gridCol>
                <a:gridCol w="995060">
                  <a:extLst>
                    <a:ext uri="{9D8B030D-6E8A-4147-A177-3AD203B41FA5}">
                      <a16:colId xmlns:a16="http://schemas.microsoft.com/office/drawing/2014/main" val="325631233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Coronavirus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92309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Alpha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Beta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Gamma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5276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Epitope set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Host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SARS-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CoV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MERS-CoV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Other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6571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B cell*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Humans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306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322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79880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Mice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154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303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01941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Other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142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218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35156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Tg mice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81716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T cell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Humans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22222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Mice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194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3423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Other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81322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Tg mice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Roman"/>
                        </a:rPr>
                        <a:t>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67394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301340"/>
              </p:ext>
            </p:extLst>
          </p:nvPr>
        </p:nvGraphicFramePr>
        <p:xfrm>
          <a:off x="7376772" y="1751555"/>
          <a:ext cx="4276748" cy="3491004"/>
        </p:xfrm>
        <a:graphic>
          <a:graphicData uri="http://schemas.openxmlformats.org/drawingml/2006/table">
            <a:tbl>
              <a:tblPr/>
              <a:tblGrid>
                <a:gridCol w="2526248">
                  <a:extLst>
                    <a:ext uri="{9D8B030D-6E8A-4147-A177-3AD203B41FA5}">
                      <a16:colId xmlns:a16="http://schemas.microsoft.com/office/drawing/2014/main" val="1685789230"/>
                    </a:ext>
                  </a:extLst>
                </a:gridCol>
                <a:gridCol w="781757">
                  <a:extLst>
                    <a:ext uri="{9D8B030D-6E8A-4147-A177-3AD203B41FA5}">
                      <a16:colId xmlns:a16="http://schemas.microsoft.com/office/drawing/2014/main" val="405805590"/>
                    </a:ext>
                  </a:extLst>
                </a:gridCol>
                <a:gridCol w="968743">
                  <a:extLst>
                    <a:ext uri="{9D8B030D-6E8A-4147-A177-3AD203B41FA5}">
                      <a16:colId xmlns:a16="http://schemas.microsoft.com/office/drawing/2014/main" val="516659543"/>
                    </a:ext>
                  </a:extLst>
                </a:gridCol>
              </a:tblGrid>
              <a:tr h="2909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</a:rPr>
                        <a:t>SARS-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</a:rPr>
                        <a:t>CoV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</a:rPr>
                        <a:t> protein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</a:rPr>
                        <a:t>B cell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</a:rPr>
                        <a:t>T cell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257141"/>
                  </a:ext>
                </a:extLst>
              </a:tr>
              <a:tr h="2909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Spike glycoprotein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279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205568"/>
                  </a:ext>
                </a:extLst>
              </a:tr>
              <a:tr h="2909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Nucleoprotein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113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657189"/>
                  </a:ext>
                </a:extLst>
              </a:tr>
              <a:tr h="2909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Membrane protein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001156"/>
                  </a:ext>
                </a:extLst>
              </a:tr>
              <a:tr h="2909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Replicase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 polyprotein 1ab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076759"/>
                  </a:ext>
                </a:extLst>
              </a:tr>
              <a:tr h="2909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Protein 3a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775595"/>
                  </a:ext>
                </a:extLst>
              </a:tr>
              <a:tr h="2909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Envelope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210095"/>
                  </a:ext>
                </a:extLst>
              </a:tr>
              <a:tr h="2909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Non-structural protein 3b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195307"/>
                  </a:ext>
                </a:extLst>
              </a:tr>
              <a:tr h="2909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Protein 7a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374097"/>
                  </a:ext>
                </a:extLst>
              </a:tr>
              <a:tr h="2909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Protein 9b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695016"/>
                  </a:ext>
                </a:extLst>
              </a:tr>
              <a:tr h="290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Non-structural protein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65772"/>
                  </a:ext>
                </a:extLst>
              </a:tr>
              <a:tr h="2909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Protein non-structural 8a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879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47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351" y="361409"/>
            <a:ext cx="9875520" cy="1356360"/>
          </a:xfrm>
        </p:spPr>
        <p:txBody>
          <a:bodyPr/>
          <a:lstStyle/>
          <a:p>
            <a:pPr algn="ctr"/>
            <a:r>
              <a:rPr lang="en-US" dirty="0"/>
              <a:t>Conclusion (</a:t>
            </a:r>
            <a:r>
              <a:rPr lang="en-US" dirty="0" err="1"/>
              <a:t>i</a:t>
            </a:r>
            <a:r>
              <a:rPr lang="en-US" dirty="0"/>
              <a:t>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 and T cell epitope data are available for SARS-</a:t>
            </a:r>
            <a:r>
              <a:rPr lang="en-US" dirty="0" err="1">
                <a:solidFill>
                  <a:schemeClr val="tx1"/>
                </a:solidFill>
              </a:rPr>
              <a:t>CoV</a:t>
            </a:r>
            <a:r>
              <a:rPr lang="en-US" dirty="0">
                <a:solidFill>
                  <a:schemeClr val="tx1"/>
                </a:solidFill>
              </a:rPr>
              <a:t> in IEDB:</a:t>
            </a:r>
          </a:p>
          <a:p>
            <a:pPr lvl="3"/>
            <a:r>
              <a:rPr lang="en-US" dirty="0">
                <a:solidFill>
                  <a:schemeClr val="tx1"/>
                </a:solidFill>
              </a:rPr>
              <a:t>The majority are B cells  epitopes targeting Spike glycoprotein, Nucleoprotein and Membrane protein</a:t>
            </a:r>
          </a:p>
          <a:p>
            <a:pPr lvl="3"/>
            <a:r>
              <a:rPr lang="en-US" dirty="0">
                <a:solidFill>
                  <a:schemeClr val="tx1"/>
                </a:solidFill>
              </a:rPr>
              <a:t>Less data are available for T cells </a:t>
            </a:r>
          </a:p>
          <a:p>
            <a:pPr marL="45720" indent="0">
              <a:buNone/>
            </a:pPr>
            <a:r>
              <a:rPr lang="en-US" b="1" dirty="0"/>
              <a:t>Hence, immunodominant regions within the SARS-</a:t>
            </a:r>
            <a:r>
              <a:rPr lang="en-US" b="1" dirty="0" err="1"/>
              <a:t>CoV</a:t>
            </a:r>
            <a:r>
              <a:rPr lang="en-US" b="1" dirty="0"/>
              <a:t> proteins can be used to infer potential targets of immune responses to the novel </a:t>
            </a:r>
            <a:r>
              <a:rPr lang="en-US" b="1" dirty="0" err="1"/>
              <a:t>CoV</a:t>
            </a:r>
            <a:endParaRPr lang="en-US" b="1" dirty="0"/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204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480" y="89585"/>
            <a:ext cx="10591800" cy="1356360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/>
              <a:t>Immunobrowser</a:t>
            </a:r>
            <a:r>
              <a:rPr lang="en-US" sz="3600" dirty="0"/>
              <a:t> analysis tool to map epitopes on SARS-CoV-2 sequence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44673" y="4937802"/>
            <a:ext cx="3447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SARS-CoV-2 </a:t>
            </a:r>
            <a:r>
              <a:rPr lang="en-US" b="1" dirty="0" err="1">
                <a:solidFill>
                  <a:schemeClr val="accent2"/>
                </a:solidFill>
              </a:rPr>
              <a:t>Fasta</a:t>
            </a:r>
            <a:r>
              <a:rPr lang="en-US" b="1" dirty="0">
                <a:solidFill>
                  <a:schemeClr val="accent2"/>
                </a:solidFill>
              </a:rPr>
              <a:t> sequence of the protein of interest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12964" r="40417" b="13589"/>
          <a:stretch/>
        </p:blipFill>
        <p:spPr>
          <a:xfrm>
            <a:off x="228600" y="1273102"/>
            <a:ext cx="7578969" cy="5255132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5210536" y="2626246"/>
            <a:ext cx="2939969" cy="2893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321940" y="2546281"/>
            <a:ext cx="3546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Epitopes derived from IEDB query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5728697" y="5116285"/>
            <a:ext cx="2939969" cy="2893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04221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2189</TotalTime>
  <Words>1005</Words>
  <Application>Microsoft Office PowerPoint</Application>
  <PresentationFormat>Widescreen</PresentationFormat>
  <Paragraphs>404</Paragraphs>
  <Slides>20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Corbel</vt:lpstr>
      <vt:lpstr>Roboto</vt:lpstr>
      <vt:lpstr>Times</vt:lpstr>
      <vt:lpstr>Times New Roman</vt:lpstr>
      <vt:lpstr>Times Roman</vt:lpstr>
      <vt:lpstr>Basis</vt:lpstr>
      <vt:lpstr>Prism 8</vt:lpstr>
      <vt:lpstr>Using the IEDB and Analysis  Resource for Identifying Candidates in SARS-CoV-2</vt:lpstr>
      <vt:lpstr>2019-nCoV has high degree of similarity with SARS-CoV</vt:lpstr>
      <vt:lpstr>Searching T and B cell epitopes for SARS-CoV</vt:lpstr>
      <vt:lpstr>Results of CD4T cell epitopes query for SARS-Cov</vt:lpstr>
      <vt:lpstr>Mapping epitopes to the different SARS-CoV proteins</vt:lpstr>
      <vt:lpstr>Additional informations that could be extracted from an IEDB query</vt:lpstr>
      <vt:lpstr>The majority of epitopes available in the IEDB derive from SARS-CoV</vt:lpstr>
      <vt:lpstr>Conclusion (i)</vt:lpstr>
      <vt:lpstr>Immunobrowser analysis tool to map epitopes on SARS-CoV-2 sequence</vt:lpstr>
      <vt:lpstr>Defining B cell immunodominant regions within the SARS-CoV</vt:lpstr>
      <vt:lpstr>Conclusion (ii)</vt:lpstr>
      <vt:lpstr>IEDB Analysis Resource for prediction analyses tools.iedb.org</vt:lpstr>
      <vt:lpstr>Linear B cell epitope prediction</vt:lpstr>
      <vt:lpstr>Structure-based prediction</vt:lpstr>
      <vt:lpstr>B cell epitope predictions for surface glycoprotein</vt:lpstr>
      <vt:lpstr>IEDB Analysis Resource for prediction analyses tools.iedb.org</vt:lpstr>
      <vt:lpstr>Tepitool to perform T cell prediction</vt:lpstr>
      <vt:lpstr>Applications for T cell epitopes: the Megapool (MP) approach</vt:lpstr>
      <vt:lpstr>Experimental validation of T cell prediction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Candidate targets for immune responses to 2019-Novel Coronavirus (nCoV): sequence homology- and bioinformatic-based predictions</dc:title>
  <dc:creator>Alba Grifoni</dc:creator>
  <cp:lastModifiedBy>Nina Blazeska</cp:lastModifiedBy>
  <cp:revision>144</cp:revision>
  <dcterms:created xsi:type="dcterms:W3CDTF">2020-02-13T02:43:28Z</dcterms:created>
  <dcterms:modified xsi:type="dcterms:W3CDTF">2020-11-13T07:05:43Z</dcterms:modified>
</cp:coreProperties>
</file>