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0" name="Google Shape;5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9" name="Google Shape;5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2" name="Google Shape;6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  <a:defRPr sz="45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 rot="5400000">
            <a:off x="2165234" y="-524215"/>
            <a:ext cx="4797199" cy="860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61256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12819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0" y="6519677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0" y="6519677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0" y="6519677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7"/>
          <p:cNvCxnSpPr/>
          <p:nvPr/>
        </p:nvCxnSpPr>
        <p:spPr>
          <a:xfrm>
            <a:off x="0" y="6519677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086600" y="6580415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0" y="6576825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685800" y="941294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</a:pPr>
            <a:br>
              <a:rPr lang="en-US"/>
            </a:br>
            <a:r>
              <a:rPr lang="en-US"/>
              <a:t>T Cell processing &amp; immunogenicity predictions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1143000" y="3420969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tools.iedb.org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2224768" y="4064184"/>
            <a:ext cx="46944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Presented by: </a:t>
            </a:r>
            <a:endParaRPr sz="1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Bjoern Peters, PI</a:t>
            </a:r>
            <a:endParaRPr sz="1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Austin Crinklaw, Research Tech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3" descr="Screen-Res-IED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4089" y="624305"/>
            <a:ext cx="4275823" cy="7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2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 ‘combined predictor’ - example</a:t>
            </a:r>
            <a:endParaRPr/>
          </a:p>
        </p:txBody>
      </p:sp>
      <p:pic>
        <p:nvPicPr>
          <p:cNvPr id="481" name="Google Shape;48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0005"/>
          <a:stretch/>
        </p:blipFill>
        <p:spPr>
          <a:xfrm>
            <a:off x="261256" y="1035777"/>
            <a:ext cx="8478884" cy="543851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2" name="Google Shape;482;p2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83" name="Google Shape;483;p2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84" name="Google Shape;484;p22"/>
          <p:cNvSpPr/>
          <p:nvPr/>
        </p:nvSpPr>
        <p:spPr>
          <a:xfrm>
            <a:off x="4943267" y="1035777"/>
            <a:ext cx="3796873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http://tools.iedb.org/processing/</a:t>
            </a:r>
            <a:endParaRPr/>
          </a:p>
        </p:txBody>
      </p:sp>
      <p:sp>
        <p:nvSpPr>
          <p:cNvPr id="485" name="Google Shape;485;p22"/>
          <p:cNvSpPr/>
          <p:nvPr/>
        </p:nvSpPr>
        <p:spPr>
          <a:xfrm>
            <a:off x="335280" y="4549140"/>
            <a:ext cx="8404860" cy="192515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 ‘combined predictor’ - example</a:t>
            </a:r>
            <a:endParaRPr/>
          </a:p>
        </p:txBody>
      </p:sp>
      <p:pic>
        <p:nvPicPr>
          <p:cNvPr id="491" name="Google Shape;491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92" t="71460" r="-179" b="-1"/>
          <a:stretch/>
        </p:blipFill>
        <p:spPr>
          <a:xfrm>
            <a:off x="346164" y="1458747"/>
            <a:ext cx="8435340" cy="194039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2" name="Google Shape;492;p2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93" name="Google Shape;493;p2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94" name="Google Shape;494;p23"/>
          <p:cNvSpPr/>
          <p:nvPr/>
        </p:nvSpPr>
        <p:spPr>
          <a:xfrm>
            <a:off x="4984631" y="970194"/>
            <a:ext cx="3796873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http://tools.iedb.org/processing/</a:t>
            </a:r>
            <a:endParaRPr/>
          </a:p>
        </p:txBody>
      </p:sp>
      <p:sp>
        <p:nvSpPr>
          <p:cNvPr id="495" name="Google Shape;495;p23"/>
          <p:cNvSpPr/>
          <p:nvPr/>
        </p:nvSpPr>
        <p:spPr>
          <a:xfrm>
            <a:off x="371266" y="3637947"/>
            <a:ext cx="8325329" cy="269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scores = higher efficiency for MHC-I presentation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MHC binding score = –log10(IC50) (sign change)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Combined scores are additive 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 = proteasome + TAP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= proteasome + TAP + MHC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variance in scores reflects different selectivity</a:t>
            </a:r>
            <a:endParaRPr/>
          </a:p>
        </p:txBody>
      </p:sp>
      <p:sp>
        <p:nvSpPr>
          <p:cNvPr id="496" name="Google Shape;496;p23"/>
          <p:cNvSpPr/>
          <p:nvPr/>
        </p:nvSpPr>
        <p:spPr>
          <a:xfrm>
            <a:off x="3672840" y="1416196"/>
            <a:ext cx="4206240" cy="20370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Caveats / performance of processing predictions</a:t>
            </a:r>
            <a:endParaRPr/>
          </a:p>
        </p:txBody>
      </p:sp>
      <p:sp>
        <p:nvSpPr>
          <p:cNvPr id="502" name="Google Shape;502;p24"/>
          <p:cNvSpPr txBox="1">
            <a:spLocks noGrp="1"/>
          </p:cNvSpPr>
          <p:nvPr>
            <p:ph type="body" idx="1"/>
          </p:nvPr>
        </p:nvSpPr>
        <p:spPr>
          <a:xfrm>
            <a:off x="261255" y="1280160"/>
            <a:ext cx="8605157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Processing predictions beat MHC binding predictions when predicting </a:t>
            </a:r>
            <a:r>
              <a:rPr lang="en-US" sz="2600" b="1"/>
              <a:t>eluted peptides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No clear evidence that processing predictions are better at predicting </a:t>
            </a:r>
            <a:r>
              <a:rPr lang="en-US" sz="2600" b="1"/>
              <a:t>epitopes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Eluted peptides may over represent ‘best possible’ ligands, and the difference in processing may not be relevant in practice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Co-evolution of MHC molecules to bind peptides with motifs that are generated by proteasome and TAP means that most high affinity MHC binders are also efficiently processed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u="sng"/>
              <a:t>Recommendation</a:t>
            </a:r>
            <a:r>
              <a:rPr lang="en-US" sz="2600"/>
              <a:t>: Use MHC binding predictions alone by default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If resources require limiting the number of peptides considered, use total score of processing predictions as additional filter</a:t>
            </a:r>
            <a:endParaRPr/>
          </a:p>
        </p:txBody>
      </p:sp>
      <p:sp>
        <p:nvSpPr>
          <p:cNvPr id="503" name="Google Shape;503;p2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04" name="Google Shape;504;p2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Calibri"/>
              <a:buNone/>
            </a:pPr>
            <a:r>
              <a:rPr lang="en-US" sz="3240"/>
              <a:t>Class I Processing + immunogenicity tools available in the IEDB</a:t>
            </a:r>
            <a:endParaRPr/>
          </a:p>
        </p:txBody>
      </p:sp>
      <p:pic>
        <p:nvPicPr>
          <p:cNvPr id="510" name="Google Shape;510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9012" y="1134837"/>
            <a:ext cx="7017637" cy="538843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1" name="Google Shape;511;p2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12" name="Google Shape;512;p2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513" name="Google Shape;51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3435" y="2019300"/>
            <a:ext cx="107690" cy="450396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4" name="Google Shape;514;p25"/>
          <p:cNvSpPr/>
          <p:nvPr/>
        </p:nvSpPr>
        <p:spPr>
          <a:xfrm>
            <a:off x="1143517" y="2400300"/>
            <a:ext cx="6652260" cy="1219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1143517" y="4396741"/>
            <a:ext cx="6652260" cy="4267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505435" y="2722350"/>
            <a:ext cx="638100" cy="36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757055" y="700494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http://tools.iedb.org/main/tcell/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Neural Network based predictors</a:t>
            </a:r>
            <a:endParaRPr/>
          </a:p>
        </p:txBody>
      </p:sp>
      <p:sp>
        <p:nvSpPr>
          <p:cNvPr id="523" name="Google Shape;523;p26"/>
          <p:cNvSpPr txBox="1">
            <a:spLocks noGrp="1"/>
          </p:cNvSpPr>
          <p:nvPr>
            <p:ph type="body" idx="1"/>
          </p:nvPr>
        </p:nvSpPr>
        <p:spPr>
          <a:xfrm>
            <a:off x="6016072" y="1422080"/>
            <a:ext cx="2850340" cy="392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NetChop</a:t>
            </a:r>
            <a:r>
              <a:rPr lang="en-US" sz="2400"/>
              <a:t>: proteasomal cleavage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NetCTL: </a:t>
            </a:r>
            <a:r>
              <a:rPr lang="en-US" sz="2400"/>
              <a:t>combines NetChop, TAP transport, NetMHC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NetCTLpan</a:t>
            </a:r>
            <a:r>
              <a:rPr lang="en-US" sz="2400"/>
              <a:t>: combines NetChop, TAP transport, NetMHCpan</a:t>
            </a:r>
            <a:endParaRPr sz="2400"/>
          </a:p>
        </p:txBody>
      </p:sp>
      <p:sp>
        <p:nvSpPr>
          <p:cNvPr id="524" name="Google Shape;524;p2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25" name="Google Shape;525;p2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526" name="Google Shape;52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422080"/>
            <a:ext cx="5754816" cy="431346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7" name="Google Shape;527;p26"/>
          <p:cNvSpPr/>
          <p:nvPr/>
        </p:nvSpPr>
        <p:spPr>
          <a:xfrm>
            <a:off x="1770505" y="5837206"/>
            <a:ext cx="5586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Key difference is the use of NetChop</a:t>
            </a:r>
            <a:endParaRPr sz="2800" b="1" u="sng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6"/>
          <p:cNvSpPr/>
          <p:nvPr/>
        </p:nvSpPr>
        <p:spPr>
          <a:xfrm>
            <a:off x="261256" y="951126"/>
            <a:ext cx="3503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http://tools.iedb.org/netchop/</a:t>
            </a:r>
            <a:endParaRPr/>
          </a:p>
        </p:txBody>
      </p:sp>
      <p:sp>
        <p:nvSpPr>
          <p:cNvPr id="529" name="Google Shape;529;p26"/>
          <p:cNvSpPr/>
          <p:nvPr/>
        </p:nvSpPr>
        <p:spPr>
          <a:xfrm>
            <a:off x="2005622" y="3048001"/>
            <a:ext cx="638518" cy="19811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9495" y="3048001"/>
            <a:ext cx="848678" cy="95571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31" name="Google Shape;531;p26"/>
          <p:cNvCxnSpPr/>
          <p:nvPr/>
        </p:nvCxnSpPr>
        <p:spPr>
          <a:xfrm>
            <a:off x="2644140" y="3147060"/>
            <a:ext cx="1447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NetChop -example</a:t>
            </a:r>
            <a:endParaRPr/>
          </a:p>
        </p:txBody>
      </p:sp>
      <p:sp>
        <p:nvSpPr>
          <p:cNvPr id="537" name="Google Shape;537;p2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38" name="Google Shape;538;p2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539" name="Google Shape;539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501164"/>
            <a:ext cx="5765529" cy="431216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0" name="Google Shape;540;p27"/>
          <p:cNvSpPr/>
          <p:nvPr/>
        </p:nvSpPr>
        <p:spPr>
          <a:xfrm>
            <a:off x="228670" y="987801"/>
            <a:ext cx="3503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http://tools.iedb.org/netchop/</a:t>
            </a:r>
            <a:endParaRPr/>
          </a:p>
        </p:txBody>
      </p:sp>
      <p:pic>
        <p:nvPicPr>
          <p:cNvPr id="541" name="Google Shape;54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8979" y="5025492"/>
            <a:ext cx="875490" cy="72426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2" name="Google Shape;542;p27"/>
          <p:cNvSpPr/>
          <p:nvPr/>
        </p:nvSpPr>
        <p:spPr>
          <a:xfrm>
            <a:off x="1980656" y="5039445"/>
            <a:ext cx="716824" cy="21501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3" name="Google Shape;543;p27"/>
          <p:cNvCxnSpPr/>
          <p:nvPr/>
        </p:nvCxnSpPr>
        <p:spPr>
          <a:xfrm rot="10800000" flipH="1">
            <a:off x="2697480" y="5140161"/>
            <a:ext cx="1036320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44" name="Google Shape;544;p27"/>
          <p:cNvSpPr txBox="1"/>
          <p:nvPr/>
        </p:nvSpPr>
        <p:spPr>
          <a:xfrm>
            <a:off x="6026785" y="1454518"/>
            <a:ext cx="2850340" cy="532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Predicts C-terminal cleavage based on two approaches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C-term 3.0</a:t>
            </a: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C-terminal residues found for MHC ligands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20S 3.0</a:t>
            </a: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Cleavage sites based on in vitro protein digests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C-term 3.0 is not truly a proteasome predictor but performs better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endParaRPr sz="194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NetCTL and NetCTLPan use C-term 3.0 by default</a:t>
            </a:r>
            <a:endParaRPr/>
          </a:p>
        </p:txBody>
      </p:sp>
      <p:sp>
        <p:nvSpPr>
          <p:cNvPr id="545" name="Google Shape;545;p27"/>
          <p:cNvSpPr/>
          <p:nvPr/>
        </p:nvSpPr>
        <p:spPr>
          <a:xfrm rot="5400000">
            <a:off x="5041598" y="5071716"/>
            <a:ext cx="638057" cy="365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8"/>
          <p:cNvSpPr txBox="1"/>
          <p:nvPr/>
        </p:nvSpPr>
        <p:spPr>
          <a:xfrm>
            <a:off x="449580" y="3749284"/>
            <a:ext cx="1234440" cy="1150376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NetChop -example</a:t>
            </a:r>
            <a:endParaRPr/>
          </a:p>
        </p:txBody>
      </p:sp>
      <p:pic>
        <p:nvPicPr>
          <p:cNvPr id="552" name="Google Shape;55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3536" y="1387911"/>
            <a:ext cx="4753932" cy="509857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3" name="Google Shape;553;p2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554" name="Google Shape;554;p2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555" name="Google Shape;555;p28"/>
          <p:cNvSpPr/>
          <p:nvPr/>
        </p:nvSpPr>
        <p:spPr>
          <a:xfrm>
            <a:off x="228670" y="987801"/>
            <a:ext cx="3503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http://tools.iedb.org/netchop/</a:t>
            </a:r>
            <a:endParaRPr/>
          </a:p>
        </p:txBody>
      </p:sp>
      <p:sp>
        <p:nvSpPr>
          <p:cNvPr id="556" name="Google Shape;556;p28"/>
          <p:cNvSpPr/>
          <p:nvPr/>
        </p:nvSpPr>
        <p:spPr>
          <a:xfrm>
            <a:off x="2201636" y="2819400"/>
            <a:ext cx="928691" cy="24384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8"/>
          <p:cNvSpPr txBox="1"/>
          <p:nvPr/>
        </p:nvSpPr>
        <p:spPr>
          <a:xfrm>
            <a:off x="366576" y="1956582"/>
            <a:ext cx="1430384" cy="64633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Adjustable threshold</a:t>
            </a:r>
            <a:endParaRPr/>
          </a:p>
        </p:txBody>
      </p:sp>
      <p:sp>
        <p:nvSpPr>
          <p:cNvPr id="558" name="Google Shape;558;p28"/>
          <p:cNvSpPr txBox="1"/>
          <p:nvPr/>
        </p:nvSpPr>
        <p:spPr>
          <a:xfrm>
            <a:off x="7172596" y="2602913"/>
            <a:ext cx="1430384" cy="64633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as CSV</a:t>
            </a:r>
            <a:endParaRPr/>
          </a:p>
        </p:txBody>
      </p:sp>
      <p:sp>
        <p:nvSpPr>
          <p:cNvPr id="559" name="Google Shape;559;p28"/>
          <p:cNvSpPr/>
          <p:nvPr/>
        </p:nvSpPr>
        <p:spPr>
          <a:xfrm>
            <a:off x="4304756" y="2804158"/>
            <a:ext cx="1623604" cy="24384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0" name="Google Shape;560;p28"/>
          <p:cNvCxnSpPr>
            <a:stCxn id="559" idx="3"/>
            <a:endCxn id="558" idx="1"/>
          </p:cNvCxnSpPr>
          <p:nvPr/>
        </p:nvCxnSpPr>
        <p:spPr>
          <a:xfrm>
            <a:off x="5928360" y="2926079"/>
            <a:ext cx="1244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1" name="Google Shape;561;p28"/>
          <p:cNvCxnSpPr>
            <a:stCxn id="556" idx="1"/>
            <a:endCxn id="557" idx="3"/>
          </p:cNvCxnSpPr>
          <p:nvPr/>
        </p:nvCxnSpPr>
        <p:spPr>
          <a:xfrm rot="10800000">
            <a:off x="1796936" y="2279820"/>
            <a:ext cx="404700" cy="661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62" name="Google Shape;562;p28"/>
          <p:cNvSpPr/>
          <p:nvPr/>
        </p:nvSpPr>
        <p:spPr>
          <a:xfrm>
            <a:off x="3130327" y="3095334"/>
            <a:ext cx="719473" cy="1767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8"/>
          <p:cNvSpPr txBox="1"/>
          <p:nvPr/>
        </p:nvSpPr>
        <p:spPr>
          <a:xfrm>
            <a:off x="366576" y="3095334"/>
            <a:ext cx="1430384" cy="64633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each sequence</a:t>
            </a:r>
            <a:endParaRPr/>
          </a:p>
        </p:txBody>
      </p:sp>
      <p:cxnSp>
        <p:nvCxnSpPr>
          <p:cNvPr id="564" name="Google Shape;564;p28"/>
          <p:cNvCxnSpPr>
            <a:stCxn id="562" idx="2"/>
            <a:endCxn id="563" idx="3"/>
          </p:cNvCxnSpPr>
          <p:nvPr/>
        </p:nvCxnSpPr>
        <p:spPr>
          <a:xfrm rot="5400000">
            <a:off x="2570263" y="2498704"/>
            <a:ext cx="146400" cy="16932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65" name="Google Shape;56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230" y="3810410"/>
            <a:ext cx="981075" cy="96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8"/>
          <p:cNvSpPr/>
          <p:nvPr/>
        </p:nvSpPr>
        <p:spPr>
          <a:xfrm rot="5400000">
            <a:off x="3675419" y="2317627"/>
            <a:ext cx="638057" cy="365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NetChop -example</a:t>
            </a:r>
            <a:endParaRPr/>
          </a:p>
        </p:txBody>
      </p:sp>
      <p:sp>
        <p:nvSpPr>
          <p:cNvPr id="572" name="Google Shape;572;p2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573" name="Google Shape;573;p2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574" name="Google Shape;574;p29"/>
          <p:cNvSpPr/>
          <p:nvPr/>
        </p:nvSpPr>
        <p:spPr>
          <a:xfrm>
            <a:off x="228670" y="987801"/>
            <a:ext cx="3503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http://tools.iedb.org/netchop/</a:t>
            </a:r>
            <a:endParaRPr/>
          </a:p>
        </p:txBody>
      </p:sp>
      <p:pic>
        <p:nvPicPr>
          <p:cNvPr id="575" name="Google Shape;575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3536" y="1387911"/>
            <a:ext cx="4728594" cy="513535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581" name="Google Shape;581;p30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Peters et al, JMB 2002 (proteasome)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Peters et al, J Immunol 2003 (TAP)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Tenzer et al, CMLS, 2005 (combined)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Nielsen, Immunogenetics, 2005 (NetChop)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Larsen, BMC Bioinformatics, 2007 (NetCTL)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Stranzl, Immunogenetics, 2010 (NetCTLPan)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82" name="Google Shape;582;p3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583" name="Google Shape;583;p3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Calibri"/>
              <a:buNone/>
            </a:pPr>
            <a:r>
              <a:rPr lang="en-US" sz="3240"/>
              <a:t>Class I Processing + immunogenicity tools available in the IEDB</a:t>
            </a:r>
            <a:endParaRPr/>
          </a:p>
        </p:txBody>
      </p:sp>
      <p:pic>
        <p:nvPicPr>
          <p:cNvPr id="589" name="Google Shape;589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9012" y="1134837"/>
            <a:ext cx="7017637" cy="538843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0" name="Google Shape;590;p3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91" name="Google Shape;591;p3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592" name="Google Shape;59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3435" y="2019300"/>
            <a:ext cx="107690" cy="450396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3" name="Google Shape;593;p31"/>
          <p:cNvSpPr/>
          <p:nvPr/>
        </p:nvSpPr>
        <p:spPr>
          <a:xfrm>
            <a:off x="1143517" y="2400300"/>
            <a:ext cx="6652260" cy="1219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1"/>
          <p:cNvSpPr/>
          <p:nvPr/>
        </p:nvSpPr>
        <p:spPr>
          <a:xfrm>
            <a:off x="1143517" y="4396741"/>
            <a:ext cx="6652260" cy="4267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1"/>
          <p:cNvSpPr/>
          <p:nvPr/>
        </p:nvSpPr>
        <p:spPr>
          <a:xfrm>
            <a:off x="505435" y="3142135"/>
            <a:ext cx="638100" cy="36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1"/>
          <p:cNvSpPr/>
          <p:nvPr/>
        </p:nvSpPr>
        <p:spPr>
          <a:xfrm>
            <a:off x="4757055" y="700494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http://tools.iedb.org/main/tcell/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4"/>
          <p:cNvGrpSpPr/>
          <p:nvPr/>
        </p:nvGrpSpPr>
        <p:grpSpPr>
          <a:xfrm>
            <a:off x="939800" y="1789323"/>
            <a:ext cx="8204200" cy="3429000"/>
            <a:chOff x="939800" y="1979823"/>
            <a:chExt cx="8204200" cy="3429000"/>
          </a:xfrm>
        </p:grpSpPr>
        <p:sp>
          <p:nvSpPr>
            <p:cNvPr id="90" name="Google Shape;90;p14"/>
            <p:cNvSpPr/>
            <p:nvPr/>
          </p:nvSpPr>
          <p:spPr>
            <a:xfrm>
              <a:off x="2080326" y="4799223"/>
              <a:ext cx="990600" cy="6096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2080326" y="1979823"/>
              <a:ext cx="990600" cy="6096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4"/>
            <p:cNvGrpSpPr/>
            <p:nvPr/>
          </p:nvGrpSpPr>
          <p:grpSpPr>
            <a:xfrm>
              <a:off x="939800" y="2156421"/>
              <a:ext cx="8204200" cy="3067050"/>
              <a:chOff x="591" y="1698"/>
              <a:chExt cx="5168" cy="1334"/>
            </a:xfrm>
          </p:grpSpPr>
          <p:sp>
            <p:nvSpPr>
              <p:cNvPr id="93" name="Google Shape;93;p14"/>
              <p:cNvSpPr/>
              <p:nvPr/>
            </p:nvSpPr>
            <p:spPr>
              <a:xfrm>
                <a:off x="591" y="1698"/>
                <a:ext cx="3797" cy="1334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4"/>
              <p:cNvSpPr/>
              <p:nvPr/>
            </p:nvSpPr>
            <p:spPr>
              <a:xfrm>
                <a:off x="4396" y="2288"/>
                <a:ext cx="1363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486" extrusionOk="0">
                    <a:moveTo>
                      <a:pt x="0" y="69"/>
                    </a:moveTo>
                    <a:cubicBezTo>
                      <a:pt x="485" y="34"/>
                      <a:pt x="971" y="0"/>
                      <a:pt x="1167" y="69"/>
                    </a:cubicBezTo>
                    <a:cubicBezTo>
                      <a:pt x="1363" y="138"/>
                      <a:pt x="1174" y="417"/>
                      <a:pt x="1175" y="48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5" name="Google Shape;95;p14"/>
          <p:cNvSpPr/>
          <p:nvPr/>
        </p:nvSpPr>
        <p:spPr>
          <a:xfrm>
            <a:off x="3192183" y="3628749"/>
            <a:ext cx="982663" cy="923924"/>
          </a:xfrm>
          <a:prstGeom prst="ellipse">
            <a:avLst/>
          </a:prstGeom>
          <a:solidFill>
            <a:srgbClr val="FC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APC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CD8+ T cell epitopes in viral infection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3483676" y="1548023"/>
            <a:ext cx="15287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25227" y="1859805"/>
            <a:ext cx="92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421875" y="2327985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384958" y="3735903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3898165" y="4142810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674114" y="4306931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3393350" y="4211684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5362569" y="4488149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5676851" y="4417256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5490842" y="4253873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10800000">
            <a:off x="5731415" y="4173874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10800000">
            <a:off x="5228519" y="4242796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10800000">
            <a:off x="5444229" y="4019596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14"/>
          <p:cNvCxnSpPr/>
          <p:nvPr/>
        </p:nvCxnSpPr>
        <p:spPr>
          <a:xfrm>
            <a:off x="1755025" y="3833268"/>
            <a:ext cx="1284136" cy="1758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3" name="Google Shape;113;p14"/>
          <p:cNvCxnSpPr/>
          <p:nvPr/>
        </p:nvCxnSpPr>
        <p:spPr>
          <a:xfrm>
            <a:off x="4295780" y="4165925"/>
            <a:ext cx="817767" cy="9288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4" name="Google Shape;114;p14"/>
          <p:cNvCxnSpPr/>
          <p:nvPr/>
        </p:nvCxnSpPr>
        <p:spPr>
          <a:xfrm>
            <a:off x="3433771" y="3901605"/>
            <a:ext cx="13335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4"/>
          <p:cNvCxnSpPr/>
          <p:nvPr/>
        </p:nvCxnSpPr>
        <p:spPr>
          <a:xfrm>
            <a:off x="3509971" y="3812705"/>
            <a:ext cx="13335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14"/>
          <p:cNvCxnSpPr/>
          <p:nvPr/>
        </p:nvCxnSpPr>
        <p:spPr>
          <a:xfrm>
            <a:off x="3548071" y="3736505"/>
            <a:ext cx="13335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14"/>
          <p:cNvCxnSpPr/>
          <p:nvPr/>
        </p:nvCxnSpPr>
        <p:spPr>
          <a:xfrm>
            <a:off x="3700472" y="3888905"/>
            <a:ext cx="13335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8" name="Google Shape;118;p14"/>
          <p:cNvGrpSpPr/>
          <p:nvPr/>
        </p:nvGrpSpPr>
        <p:grpSpPr>
          <a:xfrm>
            <a:off x="2650332" y="3236346"/>
            <a:ext cx="1204912" cy="396875"/>
            <a:chOff x="1665" y="2167"/>
            <a:chExt cx="669" cy="250"/>
          </a:xfrm>
        </p:grpSpPr>
        <p:grpSp>
          <p:nvGrpSpPr>
            <p:cNvPr id="119" name="Google Shape;119;p14"/>
            <p:cNvGrpSpPr/>
            <p:nvPr/>
          </p:nvGrpSpPr>
          <p:grpSpPr>
            <a:xfrm>
              <a:off x="2122" y="2273"/>
              <a:ext cx="212" cy="144"/>
              <a:chOff x="2130" y="2169"/>
              <a:chExt cx="212" cy="144"/>
            </a:xfrm>
          </p:grpSpPr>
          <p:cxnSp>
            <p:nvCxnSpPr>
              <p:cNvPr id="120" name="Google Shape;120;p14"/>
              <p:cNvCxnSpPr/>
              <p:nvPr/>
            </p:nvCxnSpPr>
            <p:spPr>
              <a:xfrm>
                <a:off x="2243" y="2230"/>
                <a:ext cx="0" cy="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1" name="Google Shape;121;p14"/>
              <p:cNvSpPr/>
              <p:nvPr/>
            </p:nvSpPr>
            <p:spPr>
              <a:xfrm>
                <a:off x="2130" y="2169"/>
                <a:ext cx="212" cy="4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7" extrusionOk="0">
                    <a:moveTo>
                      <a:pt x="0" y="0"/>
                    </a:moveTo>
                    <a:cubicBezTo>
                      <a:pt x="39" y="22"/>
                      <a:pt x="78" y="45"/>
                      <a:pt x="113" y="46"/>
                    </a:cubicBezTo>
                    <a:cubicBezTo>
                      <a:pt x="148" y="47"/>
                      <a:pt x="196" y="14"/>
                      <a:pt x="212" y="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" name="Google Shape;122;p14"/>
            <p:cNvSpPr txBox="1"/>
            <p:nvPr/>
          </p:nvSpPr>
          <p:spPr>
            <a:xfrm>
              <a:off x="1665" y="2167"/>
              <a:ext cx="58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26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MHC-I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3" name="Google Shape;123;p14"/>
          <p:cNvCxnSpPr/>
          <p:nvPr/>
        </p:nvCxnSpPr>
        <p:spPr>
          <a:xfrm>
            <a:off x="3597656" y="3404621"/>
            <a:ext cx="13335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2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MHC-NP: Prediction of peptides naturally processed by the MHC</a:t>
            </a:r>
            <a:endParaRPr/>
          </a:p>
        </p:txBody>
      </p:sp>
      <p:pic>
        <p:nvPicPr>
          <p:cNvPr id="602" name="Google Shape;602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270481"/>
            <a:ext cx="5884110" cy="522761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3" name="Google Shape;603;p3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604" name="Google Shape;604;p3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605" name="Google Shape;60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9990" y="4467462"/>
            <a:ext cx="896990" cy="47839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6" name="Google Shape;606;p32"/>
          <p:cNvSpPr/>
          <p:nvPr/>
        </p:nvSpPr>
        <p:spPr>
          <a:xfrm>
            <a:off x="261256" y="2430780"/>
            <a:ext cx="5884110" cy="152400"/>
          </a:xfrm>
          <a:prstGeom prst="rect">
            <a:avLst/>
          </a:prstGeom>
          <a:solidFill>
            <a:srgbClr val="FFFF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2"/>
          <p:cNvSpPr/>
          <p:nvPr/>
        </p:nvSpPr>
        <p:spPr>
          <a:xfrm>
            <a:off x="6373777" y="3548861"/>
            <a:ext cx="2442752" cy="163121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Pan-predictions trained on both binding + eluted ligand data now available!</a:t>
            </a:r>
            <a:endParaRPr/>
          </a:p>
        </p:txBody>
      </p:sp>
      <p:pic>
        <p:nvPicPr>
          <p:cNvPr id="608" name="Google Shape;60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8820" y="5378279"/>
            <a:ext cx="3246120" cy="946785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609" name="Google Shape;609;p32"/>
          <p:cNvSpPr/>
          <p:nvPr/>
        </p:nvSpPr>
        <p:spPr>
          <a:xfrm>
            <a:off x="5405787" y="771270"/>
            <a:ext cx="33616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http://tools.iedb.org/mhcnp/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Calibri"/>
              <a:buNone/>
            </a:pPr>
            <a:r>
              <a:rPr lang="en-US" sz="3240"/>
              <a:t>Class I Processing + immunogenicity tools available in the IEDB</a:t>
            </a:r>
            <a:endParaRPr/>
          </a:p>
        </p:txBody>
      </p:sp>
      <p:pic>
        <p:nvPicPr>
          <p:cNvPr id="615" name="Google Shape;615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9012" y="1134837"/>
            <a:ext cx="7017637" cy="538843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6" name="Google Shape;616;p3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17" name="Google Shape;617;p3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618" name="Google Shape;61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3435" y="2019300"/>
            <a:ext cx="107690" cy="450396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9" name="Google Shape;619;p33"/>
          <p:cNvSpPr/>
          <p:nvPr/>
        </p:nvSpPr>
        <p:spPr>
          <a:xfrm>
            <a:off x="1143517" y="2400300"/>
            <a:ext cx="6652260" cy="1219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3"/>
          <p:cNvSpPr/>
          <p:nvPr/>
        </p:nvSpPr>
        <p:spPr>
          <a:xfrm>
            <a:off x="1143517" y="4396741"/>
            <a:ext cx="6652260" cy="4267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3"/>
          <p:cNvSpPr/>
          <p:nvPr/>
        </p:nvSpPr>
        <p:spPr>
          <a:xfrm>
            <a:off x="505460" y="4319971"/>
            <a:ext cx="638100" cy="36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3"/>
          <p:cNvSpPr/>
          <p:nvPr/>
        </p:nvSpPr>
        <p:spPr>
          <a:xfrm>
            <a:off x="4757055" y="700494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http://tools.iedb.org/main/tcell/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 immunogenicity prediction</a:t>
            </a:r>
            <a:endParaRPr/>
          </a:p>
        </p:txBody>
      </p:sp>
      <p:sp>
        <p:nvSpPr>
          <p:cNvPr id="628" name="Google Shape;628;p34"/>
          <p:cNvSpPr txBox="1">
            <a:spLocks noGrp="1"/>
          </p:cNvSpPr>
          <p:nvPr>
            <p:ph type="body" idx="1"/>
          </p:nvPr>
        </p:nvSpPr>
        <p:spPr>
          <a:xfrm>
            <a:off x="261255" y="1134837"/>
            <a:ext cx="3975465" cy="522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Approach: Assemble two datasets of peptides with similar MHC binding affinity, that are (i) recognized or </a:t>
            </a:r>
            <a:br>
              <a:rPr lang="en-US" sz="2400"/>
            </a:br>
            <a:r>
              <a:rPr lang="en-US" sz="2400"/>
              <a:t>(ii) not recognized by T cells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Enrichment of W,F,I and depletion of S,M,K in immunogenic peptides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Use enrichments to calculate propensity scores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629" name="Google Shape;629;p3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630" name="Google Shape;630;p3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631" name="Google Shape;63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6192" y="4358698"/>
            <a:ext cx="4080221" cy="1011154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632" name="Google Shape;632;p34"/>
          <p:cNvPicPr preferRelativeResize="0"/>
          <p:nvPr/>
        </p:nvPicPr>
        <p:blipFill rotWithShape="1">
          <a:blip r:embed="rId4">
            <a:alphaModFix/>
          </a:blip>
          <a:srcRect t="21442"/>
          <a:stretch/>
        </p:blipFill>
        <p:spPr>
          <a:xfrm>
            <a:off x="4317183" y="1429522"/>
            <a:ext cx="4549230" cy="275671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33" name="Google Shape;633;p34"/>
          <p:cNvGrpSpPr/>
          <p:nvPr/>
        </p:nvGrpSpPr>
        <p:grpSpPr>
          <a:xfrm>
            <a:off x="4951366" y="1643903"/>
            <a:ext cx="1600200" cy="487362"/>
            <a:chOff x="4800600" y="2303800"/>
            <a:chExt cx="1600200" cy="487362"/>
          </a:xfrm>
        </p:grpSpPr>
        <p:sp>
          <p:nvSpPr>
            <p:cNvPr id="634" name="Google Shape;634;p34"/>
            <p:cNvSpPr txBox="1"/>
            <p:nvPr/>
          </p:nvSpPr>
          <p:spPr>
            <a:xfrm>
              <a:off x="5105400" y="2332038"/>
              <a:ext cx="12954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immunogenic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non-immunogenic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4876800" y="2434094"/>
              <a:ext cx="228600" cy="762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4876800" y="2590800"/>
              <a:ext cx="228600" cy="76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4800600" y="2303800"/>
              <a:ext cx="1524000" cy="48736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 immunogenicity prediction -example</a:t>
            </a:r>
            <a:endParaRPr/>
          </a:p>
        </p:txBody>
      </p:sp>
      <p:sp>
        <p:nvSpPr>
          <p:cNvPr id="643" name="Google Shape;643;p3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644" name="Google Shape;644;p3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645" name="Google Shape;645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2399" y="1431328"/>
            <a:ext cx="6189000" cy="497973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6" name="Google Shape;646;p35"/>
          <p:cNvSpPr/>
          <p:nvPr/>
        </p:nvSpPr>
        <p:spPr>
          <a:xfrm>
            <a:off x="404235" y="6198610"/>
            <a:ext cx="5836545" cy="193927"/>
          </a:xfrm>
          <a:prstGeom prst="rect">
            <a:avLst/>
          </a:prstGeom>
          <a:solidFill>
            <a:srgbClr val="FFFF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5"/>
          <p:cNvSpPr/>
          <p:nvPr/>
        </p:nvSpPr>
        <p:spPr>
          <a:xfrm>
            <a:off x="261256" y="934255"/>
            <a:ext cx="4354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http://tools.iedb.org/immunogenicity/</a:t>
            </a:r>
            <a:endParaRPr/>
          </a:p>
        </p:txBody>
      </p:sp>
      <p:sp>
        <p:nvSpPr>
          <p:cNvPr id="648" name="Google Shape;648;p35"/>
          <p:cNvSpPr/>
          <p:nvPr/>
        </p:nvSpPr>
        <p:spPr>
          <a:xfrm>
            <a:off x="6667385" y="5145915"/>
            <a:ext cx="2278496" cy="658114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 positions that are MHC anchors</a:t>
            </a:r>
            <a:endParaRPr/>
          </a:p>
        </p:txBody>
      </p:sp>
      <p:sp>
        <p:nvSpPr>
          <p:cNvPr id="649" name="Google Shape;649;p35"/>
          <p:cNvSpPr/>
          <p:nvPr/>
        </p:nvSpPr>
        <p:spPr>
          <a:xfrm rot="5400000">
            <a:off x="5428019" y="5400346"/>
            <a:ext cx="638057" cy="365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 immunogenicity prediction -example</a:t>
            </a:r>
            <a:endParaRPr/>
          </a:p>
        </p:txBody>
      </p:sp>
      <p:sp>
        <p:nvSpPr>
          <p:cNvPr id="655" name="Google Shape;655;p3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656" name="Google Shape;656;p3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657" name="Google Shape;657;p36"/>
          <p:cNvSpPr/>
          <p:nvPr/>
        </p:nvSpPr>
        <p:spPr>
          <a:xfrm>
            <a:off x="261256" y="934255"/>
            <a:ext cx="4354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http://tools.iedb.org/immunogenicity/</a:t>
            </a:r>
            <a:endParaRPr/>
          </a:p>
        </p:txBody>
      </p:sp>
      <p:pic>
        <p:nvPicPr>
          <p:cNvPr id="658" name="Google Shape;658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7345" y="1431328"/>
            <a:ext cx="3950335" cy="344811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9" name="Google Shape;659;p36"/>
          <p:cNvSpPr/>
          <p:nvPr/>
        </p:nvSpPr>
        <p:spPr>
          <a:xfrm>
            <a:off x="4455002" y="1431328"/>
            <a:ext cx="457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Scores are sums of propensity scores at all unmasked positions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scores = peptide is more likely to be immunogenic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 immunogenicity prediction caveats / performance </a:t>
            </a:r>
            <a:endParaRPr/>
          </a:p>
        </p:txBody>
      </p:sp>
      <p:sp>
        <p:nvSpPr>
          <p:cNvPr id="665" name="Google Shape;665;p37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3678285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Experimentally, many MHC binding peptides can be immunogenic (~50%)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Cross validation gave AUC values ~ 0.65. Test on independent blind set gave AUC = 0.69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Recommendation: Use as filter (cutoff 0) if high specificity is desired. Suggested cutoff is 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666" name="Google Shape;666;p3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667" name="Google Shape;667;p3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668" name="Google Shape;66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779" y="1668780"/>
            <a:ext cx="4645008" cy="343662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69" name="Google Shape;669;p37"/>
          <p:cNvCxnSpPr/>
          <p:nvPr/>
        </p:nvCxnSpPr>
        <p:spPr>
          <a:xfrm>
            <a:off x="4533900" y="3326130"/>
            <a:ext cx="414528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 Summary</a:t>
            </a:r>
            <a:endParaRPr/>
          </a:p>
        </p:txBody>
      </p:sp>
      <p:sp>
        <p:nvSpPr>
          <p:cNvPr id="675" name="Google Shape;675;p38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Processing predictions are better at identifying naturally processed ligands, but have not been shown to be superior in identifying epitopes compared to MHC binding predictions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Specific processing and immunogenicity predictions are good additional filters if the only goal is to select high likelihood T cell epitopes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NetMHCPan 4.0 EL scores, which are trained on both MHC binding and ligand elution data are a straightforward replacement of MHC binding predictions, and show some enhanced performance</a:t>
            </a:r>
            <a:br>
              <a:rPr lang="en-US"/>
            </a:br>
            <a:r>
              <a:rPr lang="en-US"/>
              <a:t>🡪 Use these, and consider pairing with immunogenicity scores, when predicting epitope candidates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76" name="Google Shape;676;p3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677" name="Google Shape;677;p3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9"/>
          <p:cNvSpPr txBox="1">
            <a:spLocks noGrp="1"/>
          </p:cNvSpPr>
          <p:nvPr>
            <p:ph type="title"/>
          </p:nvPr>
        </p:nvSpPr>
        <p:spPr>
          <a:xfrm>
            <a:off x="261256" y="218170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CD4 T cell epitopes (MHC class II)</a:t>
            </a:r>
            <a:endParaRPr/>
          </a:p>
        </p:txBody>
      </p:sp>
      <p:sp>
        <p:nvSpPr>
          <p:cNvPr id="683" name="Google Shape;683;p3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684" name="Google Shape;684;p3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685" name="Google Shape;685;p39" descr="nri3084-f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3536" y="1134837"/>
            <a:ext cx="4512922" cy="538843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6" name="Google Shape;686;p39"/>
          <p:cNvSpPr/>
          <p:nvPr/>
        </p:nvSpPr>
        <p:spPr>
          <a:xfrm>
            <a:off x="4991100" y="1524000"/>
            <a:ext cx="1569720" cy="838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Calibri"/>
              <a:buNone/>
            </a:pPr>
            <a:r>
              <a:rPr lang="en-US" sz="3240"/>
              <a:t>Class II Processing + immunogenicity tools available in the IEDB</a:t>
            </a:r>
            <a:endParaRPr/>
          </a:p>
        </p:txBody>
      </p:sp>
      <p:pic>
        <p:nvPicPr>
          <p:cNvPr id="692" name="Google Shape;692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9012" y="1134837"/>
            <a:ext cx="7017637" cy="538843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3" name="Google Shape;693;p4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694" name="Google Shape;694;p4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695" name="Google Shape;69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3435" y="2019300"/>
            <a:ext cx="107690" cy="450396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6" name="Google Shape;696;p40"/>
          <p:cNvSpPr/>
          <p:nvPr/>
        </p:nvSpPr>
        <p:spPr>
          <a:xfrm>
            <a:off x="1143516" y="3586978"/>
            <a:ext cx="6720323" cy="40011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40"/>
          <p:cNvSpPr/>
          <p:nvPr/>
        </p:nvSpPr>
        <p:spPr>
          <a:xfrm>
            <a:off x="1143516" y="5917587"/>
            <a:ext cx="6720323" cy="60568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40"/>
          <p:cNvSpPr/>
          <p:nvPr/>
        </p:nvSpPr>
        <p:spPr>
          <a:xfrm>
            <a:off x="4757055" y="700494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http://tools.iedb.org/main/tcell/</a:t>
            </a:r>
            <a:endParaRPr/>
          </a:p>
        </p:txBody>
      </p:sp>
      <p:sp>
        <p:nvSpPr>
          <p:cNvPr id="699" name="Google Shape;699;p40"/>
          <p:cNvSpPr/>
          <p:nvPr/>
        </p:nvSpPr>
        <p:spPr>
          <a:xfrm>
            <a:off x="435610" y="3604288"/>
            <a:ext cx="638057" cy="365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MHCII-NP</a:t>
            </a:r>
            <a:endParaRPr/>
          </a:p>
        </p:txBody>
      </p:sp>
      <p:sp>
        <p:nvSpPr>
          <p:cNvPr id="705" name="Google Shape;705;p41"/>
          <p:cNvSpPr txBox="1">
            <a:spLocks noGrp="1"/>
          </p:cNvSpPr>
          <p:nvPr>
            <p:ph type="body" idx="1"/>
          </p:nvPr>
        </p:nvSpPr>
        <p:spPr>
          <a:xfrm>
            <a:off x="261255" y="1134838"/>
            <a:ext cx="8605157" cy="504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Predicting the naturally processed peptides for MHC class II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Based 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Cleavage motif analysis at C and N terminal of peptides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Ligand elution data derived from IEDB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Ligand predictions is improved markedly when combining the binding and cleavage motifs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 cell epitope prediction is not significantly improved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706" name="Google Shape;706;p4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707" name="Google Shape;707;p4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5"/>
          <p:cNvGrpSpPr/>
          <p:nvPr/>
        </p:nvGrpSpPr>
        <p:grpSpPr>
          <a:xfrm>
            <a:off x="939800" y="1789323"/>
            <a:ext cx="8204200" cy="3429000"/>
            <a:chOff x="939800" y="1979823"/>
            <a:chExt cx="8204200" cy="3429000"/>
          </a:xfrm>
        </p:grpSpPr>
        <p:sp>
          <p:nvSpPr>
            <p:cNvPr id="129" name="Google Shape;129;p15"/>
            <p:cNvSpPr/>
            <p:nvPr/>
          </p:nvSpPr>
          <p:spPr>
            <a:xfrm>
              <a:off x="2080326" y="4799223"/>
              <a:ext cx="990600" cy="6096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080326" y="1979823"/>
              <a:ext cx="990600" cy="6096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" name="Google Shape;131;p15"/>
            <p:cNvGrpSpPr/>
            <p:nvPr/>
          </p:nvGrpSpPr>
          <p:grpSpPr>
            <a:xfrm>
              <a:off x="939800" y="2156421"/>
              <a:ext cx="8204200" cy="3067050"/>
              <a:chOff x="591" y="1698"/>
              <a:chExt cx="5168" cy="1334"/>
            </a:xfrm>
          </p:grpSpPr>
          <p:sp>
            <p:nvSpPr>
              <p:cNvPr id="132" name="Google Shape;132;p15"/>
              <p:cNvSpPr/>
              <p:nvPr/>
            </p:nvSpPr>
            <p:spPr>
              <a:xfrm>
                <a:off x="591" y="1698"/>
                <a:ext cx="3797" cy="1334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4396" y="2288"/>
                <a:ext cx="1363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486" extrusionOk="0">
                    <a:moveTo>
                      <a:pt x="0" y="69"/>
                    </a:moveTo>
                    <a:cubicBezTo>
                      <a:pt x="485" y="34"/>
                      <a:pt x="971" y="0"/>
                      <a:pt x="1167" y="69"/>
                    </a:cubicBezTo>
                    <a:cubicBezTo>
                      <a:pt x="1363" y="138"/>
                      <a:pt x="1174" y="417"/>
                      <a:pt x="1175" y="48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4" name="Google Shape;134;p15"/>
          <p:cNvSpPr/>
          <p:nvPr/>
        </p:nvSpPr>
        <p:spPr>
          <a:xfrm>
            <a:off x="3188579" y="3631129"/>
            <a:ext cx="986267" cy="916781"/>
          </a:xfrm>
          <a:prstGeom prst="ellipse">
            <a:avLst/>
          </a:prstGeom>
          <a:solidFill>
            <a:srgbClr val="FCFFFF"/>
          </a:solidFill>
          <a:ln w="57150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3192183" y="3628749"/>
            <a:ext cx="982663" cy="923924"/>
          </a:xfrm>
          <a:prstGeom prst="ellipse">
            <a:avLst/>
          </a:prstGeom>
          <a:solidFill>
            <a:srgbClr val="FC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APC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CD8+ T cell epitopes in viral infection</a:t>
            </a:r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3483676" y="1548023"/>
            <a:ext cx="15287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125227" y="1859805"/>
            <a:ext cx="92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421875" y="2327985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1384958" y="3735903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3898165" y="4142810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3674114" y="4306931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3393350" y="4211684"/>
            <a:ext cx="221277" cy="192088"/>
          </a:xfrm>
          <a:prstGeom prst="hexagon">
            <a:avLst>
              <a:gd name="adj" fmla="val 264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5"/>
          <p:cNvCxnSpPr/>
          <p:nvPr/>
        </p:nvCxnSpPr>
        <p:spPr>
          <a:xfrm>
            <a:off x="1755025" y="3833268"/>
            <a:ext cx="1284136" cy="1758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" name="Google Shape;147;p15"/>
          <p:cNvCxnSpPr/>
          <p:nvPr/>
        </p:nvCxnSpPr>
        <p:spPr>
          <a:xfrm>
            <a:off x="3433771" y="3901605"/>
            <a:ext cx="13335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3509971" y="3812705"/>
            <a:ext cx="13335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3548071" y="3736505"/>
            <a:ext cx="13335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3700472" y="3888905"/>
            <a:ext cx="13335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1" name="Google Shape;151;p15"/>
          <p:cNvGrpSpPr/>
          <p:nvPr/>
        </p:nvGrpSpPr>
        <p:grpSpPr>
          <a:xfrm>
            <a:off x="2650332" y="3236346"/>
            <a:ext cx="1204912" cy="396875"/>
            <a:chOff x="1665" y="2167"/>
            <a:chExt cx="669" cy="250"/>
          </a:xfrm>
        </p:grpSpPr>
        <p:grpSp>
          <p:nvGrpSpPr>
            <p:cNvPr id="152" name="Google Shape;152;p15"/>
            <p:cNvGrpSpPr/>
            <p:nvPr/>
          </p:nvGrpSpPr>
          <p:grpSpPr>
            <a:xfrm>
              <a:off x="2122" y="2273"/>
              <a:ext cx="212" cy="144"/>
              <a:chOff x="2130" y="2169"/>
              <a:chExt cx="212" cy="144"/>
            </a:xfrm>
          </p:grpSpPr>
          <p:cxnSp>
            <p:nvCxnSpPr>
              <p:cNvPr id="153" name="Google Shape;153;p15"/>
              <p:cNvCxnSpPr/>
              <p:nvPr/>
            </p:nvCxnSpPr>
            <p:spPr>
              <a:xfrm>
                <a:off x="2243" y="2230"/>
                <a:ext cx="0" cy="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54" name="Google Shape;154;p15"/>
              <p:cNvSpPr/>
              <p:nvPr/>
            </p:nvSpPr>
            <p:spPr>
              <a:xfrm>
                <a:off x="2130" y="2169"/>
                <a:ext cx="212" cy="4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7" extrusionOk="0">
                    <a:moveTo>
                      <a:pt x="0" y="0"/>
                    </a:moveTo>
                    <a:cubicBezTo>
                      <a:pt x="39" y="22"/>
                      <a:pt x="78" y="45"/>
                      <a:pt x="113" y="46"/>
                    </a:cubicBezTo>
                    <a:cubicBezTo>
                      <a:pt x="148" y="47"/>
                      <a:pt x="196" y="14"/>
                      <a:pt x="212" y="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" name="Google Shape;155;p15"/>
            <p:cNvSpPr txBox="1"/>
            <p:nvPr/>
          </p:nvSpPr>
          <p:spPr>
            <a:xfrm>
              <a:off x="1665" y="2167"/>
              <a:ext cx="58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26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MHC-I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6" name="Google Shape;156;p15"/>
          <p:cNvCxnSpPr/>
          <p:nvPr/>
        </p:nvCxnSpPr>
        <p:spPr>
          <a:xfrm>
            <a:off x="3597656" y="3404621"/>
            <a:ext cx="13335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7" name="Google Shape;157;p15"/>
          <p:cNvGrpSpPr/>
          <p:nvPr/>
        </p:nvGrpSpPr>
        <p:grpSpPr>
          <a:xfrm>
            <a:off x="4098925" y="2670146"/>
            <a:ext cx="2170070" cy="1420500"/>
            <a:chOff x="4098925" y="2860646"/>
            <a:chExt cx="2170070" cy="1420500"/>
          </a:xfrm>
        </p:grpSpPr>
        <p:cxnSp>
          <p:nvCxnSpPr>
            <p:cNvPr id="158" name="Google Shape;158;p15"/>
            <p:cNvCxnSpPr>
              <a:stCxn id="159" idx="6"/>
              <a:endCxn id="135" idx="6"/>
            </p:cNvCxnSpPr>
            <p:nvPr/>
          </p:nvCxnSpPr>
          <p:spPr>
            <a:xfrm>
              <a:off x="4098925" y="2860646"/>
              <a:ext cx="75900" cy="1420500"/>
            </a:xfrm>
            <a:prstGeom prst="curvedConnector3">
              <a:avLst>
                <a:gd name="adj1" fmla="val 577462"/>
              </a:avLst>
            </a:prstGeom>
            <a:noFill/>
            <a:ln w="19050" cap="flat" cmpd="sng">
              <a:solidFill>
                <a:srgbClr val="75707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0" name="Google Shape;160;p15"/>
            <p:cNvSpPr txBox="1"/>
            <p:nvPr/>
          </p:nvSpPr>
          <p:spPr>
            <a:xfrm>
              <a:off x="4464136" y="3300254"/>
              <a:ext cx="1804859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757070"/>
                  </a:solidFill>
                  <a:latin typeface="Arial"/>
                  <a:ea typeface="Arial"/>
                  <a:cs typeface="Arial"/>
                  <a:sym typeface="Arial"/>
                </a:rPr>
                <a:t>Cytotoxicity</a:t>
              </a:r>
              <a:endParaRPr sz="1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4102980" y="2361017"/>
            <a:ext cx="2251075" cy="641350"/>
            <a:chOff x="2493" y="1600"/>
            <a:chExt cx="1418" cy="404"/>
          </a:xfrm>
        </p:grpSpPr>
        <p:grpSp>
          <p:nvGrpSpPr>
            <p:cNvPr id="162" name="Google Shape;162;p15"/>
            <p:cNvGrpSpPr/>
            <p:nvPr/>
          </p:nvGrpSpPr>
          <p:grpSpPr>
            <a:xfrm>
              <a:off x="2493" y="1709"/>
              <a:ext cx="492" cy="198"/>
              <a:chOff x="2493" y="1709"/>
              <a:chExt cx="492" cy="198"/>
            </a:xfrm>
          </p:grpSpPr>
          <p:sp>
            <p:nvSpPr>
              <p:cNvPr id="163" name="Google Shape;163;p15"/>
              <p:cNvSpPr/>
              <p:nvPr/>
            </p:nvSpPr>
            <p:spPr>
              <a:xfrm>
                <a:off x="2739" y="1733"/>
                <a:ext cx="78" cy="78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2819" y="1829"/>
                <a:ext cx="78" cy="78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2907" y="1709"/>
                <a:ext cx="78" cy="78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6" name="Google Shape;166;p15"/>
              <p:cNvCxnSpPr/>
              <p:nvPr/>
            </p:nvCxnSpPr>
            <p:spPr>
              <a:xfrm>
                <a:off x="2493" y="1766"/>
                <a:ext cx="198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167" name="Google Shape;167;p15"/>
            <p:cNvSpPr txBox="1"/>
            <p:nvPr/>
          </p:nvSpPr>
          <p:spPr>
            <a:xfrm>
              <a:off x="2948" y="1600"/>
              <a:ext cx="963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26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Cytokine Release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5"/>
          <p:cNvGrpSpPr/>
          <p:nvPr/>
        </p:nvGrpSpPr>
        <p:grpSpPr>
          <a:xfrm>
            <a:off x="2949575" y="2212946"/>
            <a:ext cx="1778000" cy="1326715"/>
            <a:chOff x="2949575" y="2403446"/>
            <a:chExt cx="1778000" cy="1326715"/>
          </a:xfrm>
        </p:grpSpPr>
        <p:grpSp>
          <p:nvGrpSpPr>
            <p:cNvPr id="169" name="Google Shape;169;p15"/>
            <p:cNvGrpSpPr/>
            <p:nvPr/>
          </p:nvGrpSpPr>
          <p:grpSpPr>
            <a:xfrm>
              <a:off x="3184525" y="2403446"/>
              <a:ext cx="914400" cy="1135063"/>
              <a:chOff x="1921" y="1518"/>
              <a:chExt cx="576" cy="715"/>
            </a:xfrm>
          </p:grpSpPr>
          <p:grpSp>
            <p:nvGrpSpPr>
              <p:cNvPr id="170" name="Google Shape;170;p15"/>
              <p:cNvGrpSpPr/>
              <p:nvPr/>
            </p:nvGrpSpPr>
            <p:grpSpPr>
              <a:xfrm rot="10800000">
                <a:off x="2122" y="2089"/>
                <a:ext cx="212" cy="144"/>
                <a:chOff x="2130" y="2169"/>
                <a:chExt cx="212" cy="144"/>
              </a:xfrm>
            </p:grpSpPr>
            <p:cxnSp>
              <p:nvCxnSpPr>
                <p:cNvPr id="171" name="Google Shape;171;p15"/>
                <p:cNvCxnSpPr/>
                <p:nvPr/>
              </p:nvCxnSpPr>
              <p:spPr>
                <a:xfrm>
                  <a:off x="2243" y="2230"/>
                  <a:ext cx="0" cy="8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72" name="Google Shape;172;p15"/>
                <p:cNvSpPr/>
                <p:nvPr/>
              </p:nvSpPr>
              <p:spPr>
                <a:xfrm>
                  <a:off x="2130" y="2169"/>
                  <a:ext cx="212" cy="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7" extrusionOk="0">
                      <a:moveTo>
                        <a:pt x="0" y="0"/>
                      </a:moveTo>
                      <a:cubicBezTo>
                        <a:pt x="39" y="22"/>
                        <a:pt x="78" y="45"/>
                        <a:pt x="113" y="46"/>
                      </a:cubicBezTo>
                      <a:cubicBezTo>
                        <a:pt x="148" y="47"/>
                        <a:pt x="196" y="14"/>
                        <a:pt x="212" y="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9" name="Google Shape;159;p15"/>
              <p:cNvSpPr/>
              <p:nvPr/>
            </p:nvSpPr>
            <p:spPr>
              <a:xfrm>
                <a:off x="1921" y="1518"/>
                <a:ext cx="576" cy="576"/>
              </a:xfrm>
              <a:prstGeom prst="ellipse">
                <a:avLst/>
              </a:prstGeom>
              <a:solidFill>
                <a:srgbClr val="FC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342900" marR="0" lvl="0" indent="-34290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buSzPts val="1260"/>
                  <a:buFont typeface="Noto Sans Symbols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Google Shape;173;p15"/>
            <p:cNvSpPr txBox="1"/>
            <p:nvPr/>
          </p:nvSpPr>
          <p:spPr>
            <a:xfrm>
              <a:off x="2949575" y="3221009"/>
              <a:ext cx="927100" cy="36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26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TCR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5"/>
            <p:cNvSpPr txBox="1"/>
            <p:nvPr/>
          </p:nvSpPr>
          <p:spPr>
            <a:xfrm>
              <a:off x="3800475" y="3227359"/>
              <a:ext cx="927100" cy="36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26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CD8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773662" y="3263436"/>
              <a:ext cx="109537" cy="466725"/>
            </a:xfrm>
            <a:custGeom>
              <a:avLst/>
              <a:gdLst/>
              <a:ahLst/>
              <a:cxnLst/>
              <a:rect l="l" t="t" r="r" b="b"/>
              <a:pathLst>
                <a:path w="69" h="294" extrusionOk="0">
                  <a:moveTo>
                    <a:pt x="53" y="0"/>
                  </a:moveTo>
                  <a:cubicBezTo>
                    <a:pt x="61" y="103"/>
                    <a:pt x="69" y="206"/>
                    <a:pt x="60" y="250"/>
                  </a:cubicBezTo>
                  <a:cubicBezTo>
                    <a:pt x="51" y="294"/>
                    <a:pt x="25" y="279"/>
                    <a:pt x="0" y="26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1832827" y="2161200"/>
            <a:ext cx="1577975" cy="1111591"/>
            <a:chOff x="1832827" y="2351700"/>
            <a:chExt cx="1577975" cy="1111591"/>
          </a:xfrm>
        </p:grpSpPr>
        <p:sp>
          <p:nvSpPr>
            <p:cNvPr id="177" name="Google Shape;177;p15"/>
            <p:cNvSpPr/>
            <p:nvPr/>
          </p:nvSpPr>
          <p:spPr>
            <a:xfrm>
              <a:off x="2496402" y="2351700"/>
              <a:ext cx="914400" cy="914400"/>
            </a:xfrm>
            <a:prstGeom prst="ellipse">
              <a:avLst/>
            </a:prstGeom>
            <a:solidFill>
              <a:srgbClr val="FC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42900" marR="0" lvl="0" indent="-342900" algn="ctr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260"/>
                <a:buFont typeface="Noto Sans Symbols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1832827" y="2548891"/>
              <a:ext cx="914400" cy="914400"/>
            </a:xfrm>
            <a:prstGeom prst="ellipse">
              <a:avLst/>
            </a:prstGeom>
            <a:solidFill>
              <a:srgbClr val="FC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42900" marR="0" lvl="0" indent="-342900" algn="ctr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260"/>
                <a:buFont typeface="Noto Sans Symbols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1942393" y="2390390"/>
              <a:ext cx="1415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Proliferation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 t="1003" b="18094"/>
          <a:stretch/>
        </p:blipFill>
        <p:spPr>
          <a:xfrm>
            <a:off x="214949" y="5393383"/>
            <a:ext cx="8709412" cy="1447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2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MHCII-NP - example</a:t>
            </a:r>
            <a:endParaRPr/>
          </a:p>
        </p:txBody>
      </p:sp>
      <p:pic>
        <p:nvPicPr>
          <p:cNvPr id="713" name="Google Shape;713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134837"/>
            <a:ext cx="6909851" cy="506245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4" name="Google Shape;714;p4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715" name="Google Shape;715;p4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716" name="Google Shape;716;p42"/>
          <p:cNvSpPr/>
          <p:nvPr/>
        </p:nvSpPr>
        <p:spPr>
          <a:xfrm rot="5400000">
            <a:off x="6008213" y="5391266"/>
            <a:ext cx="638057" cy="365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42"/>
          <p:cNvSpPr/>
          <p:nvPr/>
        </p:nvSpPr>
        <p:spPr>
          <a:xfrm>
            <a:off x="5067269" y="700494"/>
            <a:ext cx="34866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http://tools.iedb.org/mhciinp/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938" y="1438216"/>
            <a:ext cx="8604250" cy="468006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3" name="Google Shape;723;p4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MHCII-NP -example</a:t>
            </a:r>
            <a:endParaRPr/>
          </a:p>
        </p:txBody>
      </p:sp>
      <p:sp>
        <p:nvSpPr>
          <p:cNvPr id="724" name="Google Shape;724;p4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725" name="Google Shape;725;p4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726" name="Google Shape;726;p43"/>
          <p:cNvSpPr/>
          <p:nvPr/>
        </p:nvSpPr>
        <p:spPr>
          <a:xfrm>
            <a:off x="5067269" y="700494"/>
            <a:ext cx="34866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http://tools.iedb.org/mhciinp/</a:t>
            </a:r>
            <a:endParaRPr/>
          </a:p>
        </p:txBody>
      </p:sp>
      <p:cxnSp>
        <p:nvCxnSpPr>
          <p:cNvPr id="727" name="Google Shape;727;p43"/>
          <p:cNvCxnSpPr/>
          <p:nvPr/>
        </p:nvCxnSpPr>
        <p:spPr>
          <a:xfrm>
            <a:off x="337751" y="3459892"/>
            <a:ext cx="32951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8" name="Google Shape;728;p43"/>
          <p:cNvSpPr/>
          <p:nvPr/>
        </p:nvSpPr>
        <p:spPr>
          <a:xfrm>
            <a:off x="294209" y="5815914"/>
            <a:ext cx="1097986" cy="3023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3"/>
          <p:cNvSpPr/>
          <p:nvPr/>
        </p:nvSpPr>
        <p:spPr>
          <a:xfrm>
            <a:off x="6605569" y="3521347"/>
            <a:ext cx="962062" cy="237694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MHCII-NP scores</a:t>
            </a:r>
            <a:endParaRPr/>
          </a:p>
        </p:txBody>
      </p:sp>
      <p:sp>
        <p:nvSpPr>
          <p:cNvPr id="735" name="Google Shape;735;p4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736" name="Google Shape;736;p4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737" name="Google Shape;737;p44"/>
          <p:cNvPicPr preferRelativeResize="0"/>
          <p:nvPr/>
        </p:nvPicPr>
        <p:blipFill rotWithShape="1">
          <a:blip r:embed="rId3">
            <a:alphaModFix/>
          </a:blip>
          <a:srcRect r="1453"/>
          <a:stretch/>
        </p:blipFill>
        <p:spPr>
          <a:xfrm>
            <a:off x="4110681" y="1134837"/>
            <a:ext cx="4687330" cy="4702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738" name="Google Shape;738;p44"/>
          <p:cNvGrpSpPr/>
          <p:nvPr/>
        </p:nvGrpSpPr>
        <p:grpSpPr>
          <a:xfrm>
            <a:off x="3791904" y="1781280"/>
            <a:ext cx="5074509" cy="3385752"/>
            <a:chOff x="3534032" y="2331308"/>
            <a:chExt cx="5074509" cy="3385752"/>
          </a:xfrm>
        </p:grpSpPr>
        <p:pic>
          <p:nvPicPr>
            <p:cNvPr id="739" name="Google Shape;739;p44"/>
            <p:cNvPicPr preferRelativeResize="0"/>
            <p:nvPr/>
          </p:nvPicPr>
          <p:blipFill rotWithShape="1">
            <a:blip r:embed="rId4">
              <a:alphaModFix/>
            </a:blip>
            <a:srcRect l="2076" t="1253" r="1488" b="5206"/>
            <a:stretch/>
          </p:blipFill>
          <p:spPr>
            <a:xfrm>
              <a:off x="3534032" y="2331308"/>
              <a:ext cx="5074509" cy="33857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0" name="Google Shape;740;p44"/>
            <p:cNvSpPr txBox="1"/>
            <p:nvPr/>
          </p:nvSpPr>
          <p:spPr>
            <a:xfrm>
              <a:off x="4189674" y="4786313"/>
              <a:ext cx="16209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Binding Score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4"/>
            <p:cNvSpPr txBox="1"/>
            <p:nvPr/>
          </p:nvSpPr>
          <p:spPr>
            <a:xfrm>
              <a:off x="6779699" y="3151158"/>
              <a:ext cx="18261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Cleavage Score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2" name="Google Shape;742;p44"/>
          <p:cNvSpPr txBox="1"/>
          <p:nvPr/>
        </p:nvSpPr>
        <p:spPr>
          <a:xfrm>
            <a:off x="88655" y="1134837"/>
            <a:ext cx="3377309" cy="44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Cleavage Score: Derived from the cleavage motif analysis in ligand elution data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Binding Score: Derived from HLA binding affinity using 7-allele method (Paul et. al. 2015).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3" name="Google Shape;743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4751" y="5304243"/>
            <a:ext cx="4278961" cy="1018463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744" name="Google Shape;744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56" y="5108942"/>
            <a:ext cx="3612488" cy="1365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Calibri"/>
              <a:buNone/>
            </a:pPr>
            <a:r>
              <a:rPr lang="en-US" sz="3240"/>
              <a:t>Class II Processing + immunogenicity tools available in the IEDB</a:t>
            </a:r>
            <a:endParaRPr/>
          </a:p>
        </p:txBody>
      </p:sp>
      <p:pic>
        <p:nvPicPr>
          <p:cNvPr id="750" name="Google Shape;750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9012" y="1134837"/>
            <a:ext cx="7017637" cy="538843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1" name="Google Shape;751;p4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752" name="Google Shape;752;p4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753" name="Google Shape;75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3435" y="2019300"/>
            <a:ext cx="107690" cy="450396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4" name="Google Shape;754;p45"/>
          <p:cNvSpPr/>
          <p:nvPr/>
        </p:nvSpPr>
        <p:spPr>
          <a:xfrm>
            <a:off x="1143516" y="3586978"/>
            <a:ext cx="6720323" cy="40011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45"/>
          <p:cNvSpPr/>
          <p:nvPr/>
        </p:nvSpPr>
        <p:spPr>
          <a:xfrm>
            <a:off x="1143516" y="5917587"/>
            <a:ext cx="6720323" cy="60568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45"/>
          <p:cNvSpPr/>
          <p:nvPr/>
        </p:nvSpPr>
        <p:spPr>
          <a:xfrm>
            <a:off x="4757055" y="700494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http://tools.iedb.org/main/tcell/</a:t>
            </a:r>
            <a:endParaRPr/>
          </a:p>
        </p:txBody>
      </p:sp>
      <p:sp>
        <p:nvSpPr>
          <p:cNvPr id="757" name="Google Shape;757;p45"/>
          <p:cNvSpPr/>
          <p:nvPr/>
        </p:nvSpPr>
        <p:spPr>
          <a:xfrm>
            <a:off x="400955" y="3586978"/>
            <a:ext cx="638057" cy="365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MHC-II restricted immunogenicity prediction</a:t>
            </a:r>
            <a:endParaRPr/>
          </a:p>
        </p:txBody>
      </p:sp>
      <p:sp>
        <p:nvSpPr>
          <p:cNvPr id="763" name="Google Shape;763;p46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Extracted datasets of proteins from the IEDB for which overlapping peptides were tested for immunogenicity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Utilized these datasets to train a Neural Network to learn ‘motifs’ associated with immunogenicity independent of specific MHC alleles expressed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Resulting score can be combined with ‘7 allele method’ quantifying MHC binding across alleles to predict overall immunogenicity</a:t>
            </a:r>
            <a:endParaRPr/>
          </a:p>
        </p:txBody>
      </p:sp>
      <p:sp>
        <p:nvSpPr>
          <p:cNvPr id="764" name="Google Shape;764;p4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765" name="Google Shape;765;p4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II immunogenicity prediction</a:t>
            </a:r>
            <a:endParaRPr/>
          </a:p>
        </p:txBody>
      </p:sp>
      <p:sp>
        <p:nvSpPr>
          <p:cNvPr id="771" name="Google Shape;771;p47"/>
          <p:cNvSpPr txBox="1">
            <a:spLocks noGrp="1"/>
          </p:cNvSpPr>
          <p:nvPr>
            <p:ph type="body" idx="1"/>
          </p:nvPr>
        </p:nvSpPr>
        <p:spPr>
          <a:xfrm>
            <a:off x="261255" y="1134838"/>
            <a:ext cx="8605157" cy="504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Based on  Neural network model trained on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 house dataset for different antigens tested on different population cohorts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Tetramer dataset- derived from IEDB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Validated on 57 independent studies from different groups across the world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Implemented three approaches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7-allele method (</a:t>
            </a:r>
            <a:r>
              <a:rPr lang="en-US" i="1"/>
              <a:t>Paul et. al. 2015</a:t>
            </a:r>
            <a:r>
              <a:rPr lang="en-US"/>
              <a:t>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Immunogenicity predictions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Hybrid approach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772" name="Google Shape;772;p4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773" name="Google Shape;773;p4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8"/>
          <p:cNvSpPr txBox="1">
            <a:spLocks noGrp="1"/>
          </p:cNvSpPr>
          <p:nvPr>
            <p:ph type="title"/>
          </p:nvPr>
        </p:nvSpPr>
        <p:spPr>
          <a:xfrm>
            <a:off x="261256" y="217875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II immunogenicity prediction -example</a:t>
            </a:r>
            <a:endParaRPr/>
          </a:p>
        </p:txBody>
      </p:sp>
      <p:sp>
        <p:nvSpPr>
          <p:cNvPr id="779" name="Google Shape;779;p4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780" name="Google Shape;780;p4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781" name="Google Shape;781;p48"/>
          <p:cNvSpPr/>
          <p:nvPr/>
        </p:nvSpPr>
        <p:spPr>
          <a:xfrm>
            <a:off x="4911035" y="881188"/>
            <a:ext cx="39553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http://tools.iedb.org/CD4episcore/</a:t>
            </a:r>
            <a:endParaRPr/>
          </a:p>
        </p:txBody>
      </p:sp>
      <p:pic>
        <p:nvPicPr>
          <p:cNvPr id="782" name="Google Shape;782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8046" y="1261106"/>
            <a:ext cx="5539834" cy="520610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3" name="Google Shape;78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2700" y="4696143"/>
            <a:ext cx="1544050" cy="68422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4" name="Google Shape;784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2601" y="5184479"/>
            <a:ext cx="1116571" cy="39177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5" name="Google Shape;785;p48"/>
          <p:cNvSpPr/>
          <p:nvPr/>
        </p:nvSpPr>
        <p:spPr>
          <a:xfrm>
            <a:off x="1651132" y="4677093"/>
            <a:ext cx="1619117" cy="20605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6" name="Google Shape;786;p48"/>
          <p:cNvCxnSpPr>
            <a:stCxn id="785" idx="3"/>
          </p:cNvCxnSpPr>
          <p:nvPr/>
        </p:nvCxnSpPr>
        <p:spPr>
          <a:xfrm>
            <a:off x="3270249" y="4780121"/>
            <a:ext cx="882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87" name="Google Shape;787;p48"/>
          <p:cNvSpPr/>
          <p:nvPr/>
        </p:nvSpPr>
        <p:spPr>
          <a:xfrm>
            <a:off x="1651132" y="5167962"/>
            <a:ext cx="1185889" cy="20605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8" name="Google Shape;788;p48"/>
          <p:cNvCxnSpPr>
            <a:stCxn id="787" idx="3"/>
          </p:cNvCxnSpPr>
          <p:nvPr/>
        </p:nvCxnSpPr>
        <p:spPr>
          <a:xfrm rot="10800000" flipH="1">
            <a:off x="2837021" y="5270391"/>
            <a:ext cx="151200" cy="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89" name="Google Shape;789;p48"/>
          <p:cNvSpPr/>
          <p:nvPr/>
        </p:nvSpPr>
        <p:spPr>
          <a:xfrm rot="5400000">
            <a:off x="4838441" y="5712542"/>
            <a:ext cx="638057" cy="365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289" y="1307259"/>
            <a:ext cx="8941618" cy="487410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5" name="Google Shape;795;p49"/>
          <p:cNvSpPr txBox="1">
            <a:spLocks noGrp="1"/>
          </p:cNvSpPr>
          <p:nvPr>
            <p:ph type="title"/>
          </p:nvPr>
        </p:nvSpPr>
        <p:spPr>
          <a:xfrm>
            <a:off x="261250" y="217875"/>
            <a:ext cx="8709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II immunogenicity prediction - example</a:t>
            </a:r>
            <a:endParaRPr/>
          </a:p>
        </p:txBody>
      </p:sp>
      <p:sp>
        <p:nvSpPr>
          <p:cNvPr id="796" name="Google Shape;796;p4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797" name="Google Shape;797;p4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798" name="Google Shape;798;p49"/>
          <p:cNvSpPr/>
          <p:nvPr/>
        </p:nvSpPr>
        <p:spPr>
          <a:xfrm>
            <a:off x="4911035" y="881188"/>
            <a:ext cx="39553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http://tools.iedb.org/CD4episcore/</a:t>
            </a:r>
            <a:endParaRPr/>
          </a:p>
        </p:txBody>
      </p:sp>
      <p:sp>
        <p:nvSpPr>
          <p:cNvPr id="799" name="Google Shape;799;p49"/>
          <p:cNvSpPr/>
          <p:nvPr/>
        </p:nvSpPr>
        <p:spPr>
          <a:xfrm>
            <a:off x="3133944" y="3466131"/>
            <a:ext cx="1182684" cy="54569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49"/>
          <p:cNvSpPr/>
          <p:nvPr/>
        </p:nvSpPr>
        <p:spPr>
          <a:xfrm>
            <a:off x="5436423" y="3474369"/>
            <a:ext cx="3534582" cy="54569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II immunogenicity prediction scores</a:t>
            </a:r>
            <a:endParaRPr/>
          </a:p>
        </p:txBody>
      </p:sp>
      <p:sp>
        <p:nvSpPr>
          <p:cNvPr id="806" name="Google Shape;806;p5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807" name="Google Shape;807;p5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808" name="Google Shape;808;p50" descr="https://www.frontiersin.org/files/Articles/347394/fimmu-09-01369-HTML/image_m/fimmu-09-01369-g0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8303" y="2071988"/>
            <a:ext cx="4698067" cy="317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1211" y="1280160"/>
            <a:ext cx="4931282" cy="64650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10" name="Google Shape;810;p50"/>
          <p:cNvSpPr/>
          <p:nvPr/>
        </p:nvSpPr>
        <p:spPr>
          <a:xfrm>
            <a:off x="261256" y="1485938"/>
            <a:ext cx="337163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Immunogenicity Score: Derived from the neural network model trained on Immunogenicity data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 Score: Derived from HLA binding affinity using 7-allele method (Paul et. al. 2015). </a:t>
            </a:r>
            <a:endParaRPr/>
          </a:p>
        </p:txBody>
      </p:sp>
      <p:pic>
        <p:nvPicPr>
          <p:cNvPr id="811" name="Google Shape;811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8303" y="5328602"/>
            <a:ext cx="4637902" cy="1051974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II Summary</a:t>
            </a:r>
            <a:endParaRPr/>
          </a:p>
        </p:txBody>
      </p:sp>
      <p:sp>
        <p:nvSpPr>
          <p:cNvPr id="817" name="Google Shape;817;p51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Similar to MHC class I, enhancement of epitope prediction efficacy is minor compared to using MHC binding predictions alone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Prediction of naturally eluted ligands is greatly improved with processing predictions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 of now, recommendation is to stick to allele specific MHC binding predictions (NetMHCPanII), or the 7-allele method for broad populations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🡪 Both class I and II epitope predictions are constantly being re-evaluated, and these recommendations are subject to change</a:t>
            </a:r>
            <a:endParaRPr/>
          </a:p>
        </p:txBody>
      </p:sp>
      <p:sp>
        <p:nvSpPr>
          <p:cNvPr id="818" name="Google Shape;818;p5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819" name="Google Shape;819;p5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6"/>
          <p:cNvGrpSpPr/>
          <p:nvPr/>
        </p:nvGrpSpPr>
        <p:grpSpPr>
          <a:xfrm>
            <a:off x="1074057" y="1533795"/>
            <a:ext cx="7448550" cy="4668838"/>
            <a:chOff x="990600" y="1676400"/>
            <a:chExt cx="7448550" cy="4668838"/>
          </a:xfrm>
        </p:grpSpPr>
        <p:sp>
          <p:nvSpPr>
            <p:cNvPr id="186" name="Google Shape;186;p16"/>
            <p:cNvSpPr/>
            <p:nvPr/>
          </p:nvSpPr>
          <p:spPr>
            <a:xfrm>
              <a:off x="990600" y="1676400"/>
              <a:ext cx="7448550" cy="4668838"/>
            </a:xfrm>
            <a:prstGeom prst="rect">
              <a:avLst/>
            </a:prstGeom>
            <a:solidFill>
              <a:srgbClr val="DDDDDD"/>
            </a:solidFill>
            <a:ln w="381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1009650" y="1676400"/>
              <a:ext cx="7407275" cy="914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8" name="Google Shape;188;p16"/>
          <p:cNvGrpSpPr/>
          <p:nvPr/>
        </p:nvGrpSpPr>
        <p:grpSpPr>
          <a:xfrm>
            <a:off x="3296557" y="3078433"/>
            <a:ext cx="4424363" cy="1800550"/>
            <a:chOff x="3296557" y="3078433"/>
            <a:chExt cx="4424363" cy="1800550"/>
          </a:xfrm>
        </p:grpSpPr>
        <p:grpSp>
          <p:nvGrpSpPr>
            <p:cNvPr id="189" name="Google Shape;189;p16"/>
            <p:cNvGrpSpPr/>
            <p:nvPr/>
          </p:nvGrpSpPr>
          <p:grpSpPr>
            <a:xfrm>
              <a:off x="3296557" y="3078433"/>
              <a:ext cx="4424363" cy="1516558"/>
              <a:chOff x="2024" y="2029"/>
              <a:chExt cx="2787" cy="955"/>
            </a:xfrm>
          </p:grpSpPr>
          <p:grpSp>
            <p:nvGrpSpPr>
              <p:cNvPr id="190" name="Google Shape;190;p16"/>
              <p:cNvGrpSpPr/>
              <p:nvPr/>
            </p:nvGrpSpPr>
            <p:grpSpPr>
              <a:xfrm>
                <a:off x="2024" y="2029"/>
                <a:ext cx="2787" cy="955"/>
                <a:chOff x="2024" y="2029"/>
                <a:chExt cx="2787" cy="955"/>
              </a:xfrm>
            </p:grpSpPr>
            <p:grpSp>
              <p:nvGrpSpPr>
                <p:cNvPr id="191" name="Google Shape;191;p16"/>
                <p:cNvGrpSpPr/>
                <p:nvPr/>
              </p:nvGrpSpPr>
              <p:grpSpPr>
                <a:xfrm>
                  <a:off x="2024" y="2029"/>
                  <a:ext cx="2787" cy="885"/>
                  <a:chOff x="2024" y="2029"/>
                  <a:chExt cx="2787" cy="885"/>
                </a:xfrm>
              </p:grpSpPr>
              <p:sp>
                <p:nvSpPr>
                  <p:cNvPr id="192" name="Google Shape;192;p16"/>
                  <p:cNvSpPr/>
                  <p:nvPr/>
                </p:nvSpPr>
                <p:spPr>
                  <a:xfrm>
                    <a:off x="2024" y="2029"/>
                    <a:ext cx="2787" cy="7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lt1"/>
                  </a:solidFill>
                  <a:ln w="2857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Times New Roman"/>
                      <a:buNone/>
                    </a:pPr>
                    <a:r>
                      <a:rPr lang="en-US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                                     ER</a:t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93" name="Google Shape;193;p16"/>
                  <p:cNvGrpSpPr/>
                  <p:nvPr/>
                </p:nvGrpSpPr>
                <p:grpSpPr>
                  <a:xfrm>
                    <a:off x="2874" y="2626"/>
                    <a:ext cx="1215" cy="288"/>
                    <a:chOff x="2886" y="2709"/>
                    <a:chExt cx="1215" cy="288"/>
                  </a:xfrm>
                </p:grpSpPr>
                <p:sp>
                  <p:nvSpPr>
                    <p:cNvPr id="194" name="Google Shape;194;p16"/>
                    <p:cNvSpPr/>
                    <p:nvPr/>
                  </p:nvSpPr>
                  <p:spPr>
                    <a:xfrm>
                      <a:off x="2886" y="2733"/>
                      <a:ext cx="549" cy="234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195" name="Google Shape;195;p16"/>
                    <p:cNvSpPr/>
                    <p:nvPr/>
                  </p:nvSpPr>
                  <p:spPr>
                    <a:xfrm>
                      <a:off x="3552" y="2733"/>
                      <a:ext cx="549" cy="234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196" name="Google Shape;196;p16"/>
                    <p:cNvSpPr/>
                    <p:nvPr/>
                  </p:nvSpPr>
                  <p:spPr>
                    <a:xfrm>
                      <a:off x="3436" y="2718"/>
                      <a:ext cx="117" cy="252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sp>
                  <p:nvSpPr>
                    <p:cNvPr id="197" name="Google Shape;197;p16"/>
                    <p:cNvSpPr txBox="1"/>
                    <p:nvPr/>
                  </p:nvSpPr>
                  <p:spPr>
                    <a:xfrm>
                      <a:off x="3250" y="2709"/>
                      <a:ext cx="49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lang="en-US" sz="24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98" name="Google Shape;198;p16"/>
                <p:cNvGrpSpPr/>
                <p:nvPr/>
              </p:nvGrpSpPr>
              <p:grpSpPr>
                <a:xfrm>
                  <a:off x="3208" y="2859"/>
                  <a:ext cx="596" cy="125"/>
                  <a:chOff x="3208" y="2859"/>
                  <a:chExt cx="596" cy="125"/>
                </a:xfrm>
              </p:grpSpPr>
              <p:sp>
                <p:nvSpPr>
                  <p:cNvPr id="199" name="Google Shape;199;p16"/>
                  <p:cNvSpPr/>
                  <p:nvPr/>
                </p:nvSpPr>
                <p:spPr>
                  <a:xfrm>
                    <a:off x="3255" y="2889"/>
                    <a:ext cx="515" cy="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" h="56" extrusionOk="0">
                        <a:moveTo>
                          <a:pt x="515" y="7"/>
                        </a:moveTo>
                        <a:cubicBezTo>
                          <a:pt x="495" y="7"/>
                          <a:pt x="435" y="0"/>
                          <a:pt x="397" y="7"/>
                        </a:cubicBezTo>
                        <a:cubicBezTo>
                          <a:pt x="359" y="14"/>
                          <a:pt x="341" y="46"/>
                          <a:pt x="285" y="51"/>
                        </a:cubicBezTo>
                        <a:cubicBezTo>
                          <a:pt x="229" y="56"/>
                          <a:pt x="105" y="41"/>
                          <a:pt x="58" y="36"/>
                        </a:cubicBezTo>
                        <a:cubicBezTo>
                          <a:pt x="11" y="31"/>
                          <a:pt x="9" y="26"/>
                          <a:pt x="0" y="19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16"/>
                  <p:cNvSpPr/>
                  <p:nvPr/>
                </p:nvSpPr>
                <p:spPr>
                  <a:xfrm rot="9600000">
                    <a:off x="3740" y="2867"/>
                    <a:ext cx="56" cy="56"/>
                  </a:xfrm>
                  <a:prstGeom prst="ellipse">
                    <a:avLst/>
                  </a:prstGeom>
                  <a:solidFill>
                    <a:schemeClr val="lt1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1" name="Google Shape;201;p16"/>
                  <p:cNvSpPr/>
                  <p:nvPr/>
                </p:nvSpPr>
                <p:spPr>
                  <a:xfrm rot="9600000">
                    <a:off x="3500" y="2920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2" name="Google Shape;202;p16"/>
                  <p:cNvSpPr/>
                  <p:nvPr/>
                </p:nvSpPr>
                <p:spPr>
                  <a:xfrm rot="9600000">
                    <a:off x="3685" y="2872"/>
                    <a:ext cx="56" cy="56"/>
                  </a:xfrm>
                  <a:prstGeom prst="ellipse">
                    <a:avLst/>
                  </a:prstGeom>
                  <a:solidFill>
                    <a:schemeClr val="lt1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3" name="Google Shape;203;p16"/>
                  <p:cNvSpPr/>
                  <p:nvPr/>
                </p:nvSpPr>
                <p:spPr>
                  <a:xfrm rot="9600000">
                    <a:off x="3623" y="2872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4" name="Google Shape;204;p16"/>
                  <p:cNvSpPr/>
                  <p:nvPr/>
                </p:nvSpPr>
                <p:spPr>
                  <a:xfrm rot="9600000">
                    <a:off x="3566" y="2900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5" name="Google Shape;205;p16"/>
                  <p:cNvSpPr/>
                  <p:nvPr/>
                </p:nvSpPr>
                <p:spPr>
                  <a:xfrm rot="9600000">
                    <a:off x="3433" y="2913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6" name="Google Shape;206;p16"/>
                  <p:cNvSpPr/>
                  <p:nvPr/>
                </p:nvSpPr>
                <p:spPr>
                  <a:xfrm rot="9600000">
                    <a:off x="3361" y="2893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7" name="Google Shape;207;p16"/>
                  <p:cNvSpPr/>
                  <p:nvPr/>
                </p:nvSpPr>
                <p:spPr>
                  <a:xfrm rot="9600000">
                    <a:off x="3293" y="2898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8" name="Google Shape;208;p16"/>
                  <p:cNvSpPr/>
                  <p:nvPr/>
                </p:nvSpPr>
                <p:spPr>
                  <a:xfrm rot="9600000">
                    <a:off x="3216" y="2876"/>
                    <a:ext cx="56" cy="5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09" name="Google Shape;209;p16"/>
              <p:cNvGrpSpPr/>
              <p:nvPr/>
            </p:nvGrpSpPr>
            <p:grpSpPr>
              <a:xfrm>
                <a:off x="3168" y="2074"/>
                <a:ext cx="389" cy="626"/>
                <a:chOff x="3168" y="2074"/>
                <a:chExt cx="389" cy="626"/>
              </a:xfrm>
            </p:grpSpPr>
            <p:grpSp>
              <p:nvGrpSpPr>
                <p:cNvPr id="210" name="Google Shape;210;p16"/>
                <p:cNvGrpSpPr/>
                <p:nvPr/>
              </p:nvGrpSpPr>
              <p:grpSpPr>
                <a:xfrm>
                  <a:off x="3198" y="2110"/>
                  <a:ext cx="360" cy="590"/>
                  <a:chOff x="3198" y="2110"/>
                  <a:chExt cx="360" cy="590"/>
                </a:xfrm>
              </p:grpSpPr>
              <p:sp>
                <p:nvSpPr>
                  <p:cNvPr id="211" name="Google Shape;211;p16"/>
                  <p:cNvSpPr/>
                  <p:nvPr/>
                </p:nvSpPr>
                <p:spPr>
                  <a:xfrm rot="3600000">
                    <a:off x="3116" y="2343"/>
                    <a:ext cx="528" cy="1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" h="105" extrusionOk="0">
                        <a:moveTo>
                          <a:pt x="0" y="51"/>
                        </a:moveTo>
                        <a:cubicBezTo>
                          <a:pt x="116" y="25"/>
                          <a:pt x="232" y="0"/>
                          <a:pt x="312" y="3"/>
                        </a:cubicBezTo>
                        <a:cubicBezTo>
                          <a:pt x="392" y="6"/>
                          <a:pt x="444" y="52"/>
                          <a:pt x="480" y="69"/>
                        </a:cubicBezTo>
                        <a:cubicBezTo>
                          <a:pt x="516" y="86"/>
                          <a:pt x="522" y="95"/>
                          <a:pt x="528" y="105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16"/>
                  <p:cNvSpPr/>
                  <p:nvPr/>
                </p:nvSpPr>
                <p:spPr>
                  <a:xfrm rot="3600000">
                    <a:off x="3208" y="2120"/>
                    <a:ext cx="56" cy="56"/>
                  </a:xfrm>
                  <a:prstGeom prst="ellipse">
                    <a:avLst/>
                  </a:prstGeom>
                  <a:solidFill>
                    <a:schemeClr val="l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16"/>
                  <p:cNvSpPr/>
                  <p:nvPr/>
                </p:nvSpPr>
                <p:spPr>
                  <a:xfrm rot="3600000">
                    <a:off x="3384" y="2347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16"/>
                  <p:cNvSpPr/>
                  <p:nvPr/>
                </p:nvSpPr>
                <p:spPr>
                  <a:xfrm rot="3600000">
                    <a:off x="3254" y="2176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16"/>
                  <p:cNvSpPr/>
                  <p:nvPr/>
                </p:nvSpPr>
                <p:spPr>
                  <a:xfrm rot="3600000">
                    <a:off x="3306" y="2229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16"/>
                  <p:cNvSpPr/>
                  <p:nvPr/>
                </p:nvSpPr>
                <p:spPr>
                  <a:xfrm rot="3600000">
                    <a:off x="3352" y="2279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" name="Google Shape;217;p16"/>
                  <p:cNvSpPr/>
                  <p:nvPr/>
                </p:nvSpPr>
                <p:spPr>
                  <a:xfrm rot="3600000">
                    <a:off x="3430" y="2403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" name="Google Shape;218;p16"/>
                  <p:cNvSpPr/>
                  <p:nvPr/>
                </p:nvSpPr>
                <p:spPr>
                  <a:xfrm rot="3600000">
                    <a:off x="3447" y="2474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" name="Google Shape;219;p16"/>
                  <p:cNvSpPr/>
                  <p:nvPr/>
                </p:nvSpPr>
                <p:spPr>
                  <a:xfrm rot="3600000">
                    <a:off x="3447" y="2546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" name="Google Shape;220;p16"/>
                  <p:cNvSpPr/>
                  <p:nvPr/>
                </p:nvSpPr>
                <p:spPr>
                  <a:xfrm rot="3600000">
                    <a:off x="3439" y="2634"/>
                    <a:ext cx="56" cy="5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1" name="Google Shape;221;p16"/>
                <p:cNvSpPr/>
                <p:nvPr/>
              </p:nvSpPr>
              <p:spPr>
                <a:xfrm>
                  <a:off x="3168" y="2074"/>
                  <a:ext cx="56" cy="56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22" name="Google Shape;222;p16"/>
            <p:cNvSpPr/>
            <p:nvPr/>
          </p:nvSpPr>
          <p:spPr>
            <a:xfrm rot="-5400000">
              <a:off x="5476738" y="4641652"/>
              <a:ext cx="268287" cy="206375"/>
            </a:xfrm>
            <a:prstGeom prst="rightArrow">
              <a:avLst>
                <a:gd name="adj1" fmla="val 50000"/>
                <a:gd name="adj2" fmla="val 32500"/>
              </a:avLst>
            </a:prstGeom>
            <a:solidFill>
              <a:srgbClr val="595959"/>
            </a:solidFill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3" name="Google Shape;223;p1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MHC I - Antigen processing and presentation pathway</a:t>
            </a:r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2572292" y="6296792"/>
            <a:ext cx="62941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Peters et al, J Mol Biol 2002, Bioinformatics 2003, J Immunol. 2003; CMLS 2005; Assarson, J Immunol 2007</a:t>
            </a:r>
            <a:endParaRPr/>
          </a:p>
        </p:txBody>
      </p:sp>
      <p:grpSp>
        <p:nvGrpSpPr>
          <p:cNvPr id="227" name="Google Shape;227;p16"/>
          <p:cNvGrpSpPr/>
          <p:nvPr/>
        </p:nvGrpSpPr>
        <p:grpSpPr>
          <a:xfrm>
            <a:off x="3512457" y="5267595"/>
            <a:ext cx="365125" cy="517525"/>
            <a:chOff x="1866" y="2937"/>
            <a:chExt cx="230" cy="326"/>
          </a:xfrm>
        </p:grpSpPr>
        <p:sp>
          <p:nvSpPr>
            <p:cNvPr id="228" name="Google Shape;228;p16"/>
            <p:cNvSpPr/>
            <p:nvPr/>
          </p:nvSpPr>
          <p:spPr>
            <a:xfrm>
              <a:off x="2007" y="3189"/>
              <a:ext cx="89" cy="74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9" name="Google Shape;229;p16"/>
            <p:cNvCxnSpPr/>
            <p:nvPr/>
          </p:nvCxnSpPr>
          <p:spPr>
            <a:xfrm rot="10800000" flipH="1">
              <a:off x="1932" y="2937"/>
              <a:ext cx="105" cy="25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16"/>
            <p:cNvCxnSpPr/>
            <p:nvPr/>
          </p:nvCxnSpPr>
          <p:spPr>
            <a:xfrm rot="10800000">
              <a:off x="1896" y="2940"/>
              <a:ext cx="132" cy="25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1" name="Google Shape;231;p16"/>
            <p:cNvSpPr/>
            <p:nvPr/>
          </p:nvSpPr>
          <p:spPr>
            <a:xfrm>
              <a:off x="1866" y="3186"/>
              <a:ext cx="89" cy="74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6"/>
          <p:cNvGrpSpPr/>
          <p:nvPr/>
        </p:nvGrpSpPr>
        <p:grpSpPr>
          <a:xfrm>
            <a:off x="1074057" y="1533795"/>
            <a:ext cx="2587625" cy="923925"/>
            <a:chOff x="3534" y="1202"/>
            <a:chExt cx="1630" cy="582"/>
          </a:xfrm>
        </p:grpSpPr>
        <p:sp>
          <p:nvSpPr>
            <p:cNvPr id="233" name="Google Shape;233;p16"/>
            <p:cNvSpPr/>
            <p:nvPr/>
          </p:nvSpPr>
          <p:spPr>
            <a:xfrm>
              <a:off x="3534" y="1202"/>
              <a:ext cx="1605" cy="582"/>
            </a:xfrm>
            <a:custGeom>
              <a:avLst/>
              <a:gdLst/>
              <a:ahLst/>
              <a:cxnLst/>
              <a:rect l="l" t="t" r="r" b="b"/>
              <a:pathLst>
                <a:path w="1605" h="582" extrusionOk="0">
                  <a:moveTo>
                    <a:pt x="0" y="0"/>
                  </a:moveTo>
                  <a:cubicBezTo>
                    <a:pt x="126" y="226"/>
                    <a:pt x="259" y="444"/>
                    <a:pt x="345" y="513"/>
                  </a:cubicBezTo>
                  <a:cubicBezTo>
                    <a:pt x="431" y="582"/>
                    <a:pt x="479" y="441"/>
                    <a:pt x="517" y="415"/>
                  </a:cubicBezTo>
                  <a:cubicBezTo>
                    <a:pt x="555" y="389"/>
                    <a:pt x="554" y="365"/>
                    <a:pt x="574" y="354"/>
                  </a:cubicBezTo>
                  <a:cubicBezTo>
                    <a:pt x="594" y="343"/>
                    <a:pt x="621" y="352"/>
                    <a:pt x="639" y="348"/>
                  </a:cubicBezTo>
                  <a:cubicBezTo>
                    <a:pt x="657" y="344"/>
                    <a:pt x="671" y="337"/>
                    <a:pt x="682" y="331"/>
                  </a:cubicBezTo>
                  <a:cubicBezTo>
                    <a:pt x="693" y="325"/>
                    <a:pt x="700" y="318"/>
                    <a:pt x="705" y="310"/>
                  </a:cubicBezTo>
                  <a:cubicBezTo>
                    <a:pt x="710" y="302"/>
                    <a:pt x="706" y="288"/>
                    <a:pt x="712" y="285"/>
                  </a:cubicBezTo>
                  <a:cubicBezTo>
                    <a:pt x="718" y="282"/>
                    <a:pt x="724" y="289"/>
                    <a:pt x="739" y="292"/>
                  </a:cubicBezTo>
                  <a:cubicBezTo>
                    <a:pt x="754" y="295"/>
                    <a:pt x="784" y="304"/>
                    <a:pt x="805" y="304"/>
                  </a:cubicBezTo>
                  <a:cubicBezTo>
                    <a:pt x="826" y="304"/>
                    <a:pt x="849" y="300"/>
                    <a:pt x="864" y="295"/>
                  </a:cubicBezTo>
                  <a:cubicBezTo>
                    <a:pt x="879" y="290"/>
                    <a:pt x="882" y="274"/>
                    <a:pt x="898" y="273"/>
                  </a:cubicBezTo>
                  <a:cubicBezTo>
                    <a:pt x="914" y="272"/>
                    <a:pt x="942" y="288"/>
                    <a:pt x="958" y="292"/>
                  </a:cubicBezTo>
                  <a:cubicBezTo>
                    <a:pt x="974" y="296"/>
                    <a:pt x="982" y="298"/>
                    <a:pt x="996" y="298"/>
                  </a:cubicBezTo>
                  <a:cubicBezTo>
                    <a:pt x="1010" y="298"/>
                    <a:pt x="1026" y="286"/>
                    <a:pt x="1044" y="295"/>
                  </a:cubicBezTo>
                  <a:cubicBezTo>
                    <a:pt x="1062" y="304"/>
                    <a:pt x="1078" y="332"/>
                    <a:pt x="1104" y="349"/>
                  </a:cubicBezTo>
                  <a:cubicBezTo>
                    <a:pt x="1130" y="366"/>
                    <a:pt x="1152" y="385"/>
                    <a:pt x="1198" y="400"/>
                  </a:cubicBezTo>
                  <a:cubicBezTo>
                    <a:pt x="1244" y="415"/>
                    <a:pt x="1331" y="468"/>
                    <a:pt x="1380" y="438"/>
                  </a:cubicBezTo>
                  <a:cubicBezTo>
                    <a:pt x="1429" y="408"/>
                    <a:pt x="1457" y="292"/>
                    <a:pt x="1494" y="219"/>
                  </a:cubicBezTo>
                  <a:cubicBezTo>
                    <a:pt x="1531" y="146"/>
                    <a:pt x="1582" y="46"/>
                    <a:pt x="1605" y="1"/>
                  </a:cubicBezTo>
                  <a:cubicBezTo>
                    <a:pt x="1605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 txBox="1"/>
            <p:nvPr/>
          </p:nvSpPr>
          <p:spPr>
            <a:xfrm>
              <a:off x="3624" y="1225"/>
              <a:ext cx="1540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 Cell Receptor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6"/>
          <p:cNvSpPr/>
          <p:nvPr/>
        </p:nvSpPr>
        <p:spPr>
          <a:xfrm rot="-5400000">
            <a:off x="-998425" y="3041127"/>
            <a:ext cx="3636963" cy="1117600"/>
          </a:xfrm>
          <a:prstGeom prst="curvedDownArrow">
            <a:avLst>
              <a:gd name="adj1" fmla="val 26094"/>
              <a:gd name="adj2" fmla="val 67014"/>
              <a:gd name="adj3" fmla="val 26139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16"/>
          <p:cNvGrpSpPr/>
          <p:nvPr/>
        </p:nvGrpSpPr>
        <p:grpSpPr>
          <a:xfrm>
            <a:off x="6064078" y="4645295"/>
            <a:ext cx="1961642" cy="1293671"/>
            <a:chOff x="6064078" y="4645295"/>
            <a:chExt cx="1961642" cy="1293671"/>
          </a:xfrm>
        </p:grpSpPr>
        <p:grpSp>
          <p:nvGrpSpPr>
            <p:cNvPr id="237" name="Google Shape;237;p16"/>
            <p:cNvGrpSpPr/>
            <p:nvPr/>
          </p:nvGrpSpPr>
          <p:grpSpPr>
            <a:xfrm>
              <a:off x="6545767" y="5181446"/>
              <a:ext cx="1479953" cy="757520"/>
              <a:chOff x="4071" y="3463"/>
              <a:chExt cx="932" cy="477"/>
            </a:xfrm>
          </p:grpSpPr>
          <p:grpSp>
            <p:nvGrpSpPr>
              <p:cNvPr id="238" name="Google Shape;238;p16"/>
              <p:cNvGrpSpPr/>
              <p:nvPr/>
            </p:nvGrpSpPr>
            <p:grpSpPr>
              <a:xfrm rot="1200000">
                <a:off x="4354" y="3771"/>
                <a:ext cx="89" cy="158"/>
                <a:chOff x="1866" y="2937"/>
                <a:chExt cx="230" cy="326"/>
              </a:xfrm>
            </p:grpSpPr>
            <p:sp>
              <p:nvSpPr>
                <p:cNvPr id="239" name="Google Shape;239;p16"/>
                <p:cNvSpPr/>
                <p:nvPr/>
              </p:nvSpPr>
              <p:spPr>
                <a:xfrm>
                  <a:off x="2007" y="3189"/>
                  <a:ext cx="89" cy="74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CC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40" name="Google Shape;240;p16"/>
                <p:cNvCxnSpPr/>
                <p:nvPr/>
              </p:nvCxnSpPr>
              <p:spPr>
                <a:xfrm rot="10800000" flipH="1">
                  <a:off x="1932" y="2937"/>
                  <a:ext cx="105" cy="255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CC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1" name="Google Shape;241;p16"/>
                <p:cNvCxnSpPr/>
                <p:nvPr/>
              </p:nvCxnSpPr>
              <p:spPr>
                <a:xfrm rot="10800000">
                  <a:off x="1896" y="2940"/>
                  <a:ext cx="132" cy="255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CC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42" name="Google Shape;242;p16"/>
                <p:cNvSpPr/>
                <p:nvPr/>
              </p:nvSpPr>
              <p:spPr>
                <a:xfrm>
                  <a:off x="1866" y="3186"/>
                  <a:ext cx="89" cy="74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CC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3" name="Google Shape;243;p16"/>
              <p:cNvGrpSpPr/>
              <p:nvPr/>
            </p:nvGrpSpPr>
            <p:grpSpPr>
              <a:xfrm rot="9600000">
                <a:off x="4584" y="3473"/>
                <a:ext cx="89" cy="158"/>
                <a:chOff x="1866" y="2937"/>
                <a:chExt cx="230" cy="326"/>
              </a:xfrm>
            </p:grpSpPr>
            <p:sp>
              <p:nvSpPr>
                <p:cNvPr id="244" name="Google Shape;244;p16"/>
                <p:cNvSpPr/>
                <p:nvPr/>
              </p:nvSpPr>
              <p:spPr>
                <a:xfrm>
                  <a:off x="2007" y="3189"/>
                  <a:ext cx="89" cy="74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336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45" name="Google Shape;245;p16"/>
                <p:cNvCxnSpPr/>
                <p:nvPr/>
              </p:nvCxnSpPr>
              <p:spPr>
                <a:xfrm rot="10800000" flipH="1">
                  <a:off x="1932" y="2937"/>
                  <a:ext cx="105" cy="255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336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6" name="Google Shape;246;p16"/>
                <p:cNvCxnSpPr/>
                <p:nvPr/>
              </p:nvCxnSpPr>
              <p:spPr>
                <a:xfrm rot="10800000">
                  <a:off x="1896" y="2940"/>
                  <a:ext cx="132" cy="255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336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47" name="Google Shape;247;p16"/>
                <p:cNvSpPr/>
                <p:nvPr/>
              </p:nvSpPr>
              <p:spPr>
                <a:xfrm>
                  <a:off x="1866" y="3186"/>
                  <a:ext cx="89" cy="74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336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8" name="Google Shape;248;p16"/>
              <p:cNvGrpSpPr/>
              <p:nvPr/>
            </p:nvGrpSpPr>
            <p:grpSpPr>
              <a:xfrm rot="-600000">
                <a:off x="4547" y="3690"/>
                <a:ext cx="89" cy="158"/>
                <a:chOff x="1866" y="2937"/>
                <a:chExt cx="230" cy="326"/>
              </a:xfrm>
            </p:grpSpPr>
            <p:sp>
              <p:nvSpPr>
                <p:cNvPr id="249" name="Google Shape;249;p16"/>
                <p:cNvSpPr/>
                <p:nvPr/>
              </p:nvSpPr>
              <p:spPr>
                <a:xfrm>
                  <a:off x="2007" y="3189"/>
                  <a:ext cx="89" cy="74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50" name="Google Shape;250;p16"/>
                <p:cNvCxnSpPr/>
                <p:nvPr/>
              </p:nvCxnSpPr>
              <p:spPr>
                <a:xfrm rot="10800000" flipH="1">
                  <a:off x="1932" y="2937"/>
                  <a:ext cx="105" cy="255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1" name="Google Shape;251;p16"/>
                <p:cNvCxnSpPr/>
                <p:nvPr/>
              </p:nvCxnSpPr>
              <p:spPr>
                <a:xfrm rot="10800000">
                  <a:off x="1896" y="2940"/>
                  <a:ext cx="132" cy="255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52" name="Google Shape;252;p16"/>
                <p:cNvSpPr/>
                <p:nvPr/>
              </p:nvSpPr>
              <p:spPr>
                <a:xfrm>
                  <a:off x="1866" y="3186"/>
                  <a:ext cx="89" cy="74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3" name="Google Shape;253;p16"/>
              <p:cNvSpPr/>
              <p:nvPr/>
            </p:nvSpPr>
            <p:spPr>
              <a:xfrm>
                <a:off x="4702" y="356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6"/>
              <p:cNvSpPr/>
              <p:nvPr/>
            </p:nvSpPr>
            <p:spPr>
              <a:xfrm>
                <a:off x="4647" y="3704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6"/>
              <p:cNvSpPr/>
              <p:nvPr/>
            </p:nvSpPr>
            <p:spPr>
              <a:xfrm>
                <a:off x="4908" y="3821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4947" y="3584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4749" y="3785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4761" y="3665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4824" y="3560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>
                <a:off x="4920" y="3656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6"/>
              <p:cNvSpPr/>
              <p:nvPr/>
            </p:nvSpPr>
            <p:spPr>
              <a:xfrm>
                <a:off x="4071" y="3590"/>
                <a:ext cx="169" cy="130"/>
              </a:xfrm>
              <a:prstGeom prst="rightArrow">
                <a:avLst>
                  <a:gd name="adj1" fmla="val 50000"/>
                  <a:gd name="adj2" fmla="val 32500"/>
                </a:avLst>
              </a:prstGeom>
              <a:solidFill>
                <a:srgbClr val="595959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62" name="Google Shape;262;p16"/>
              <p:cNvGrpSpPr/>
              <p:nvPr/>
            </p:nvGrpSpPr>
            <p:grpSpPr>
              <a:xfrm>
                <a:off x="4338" y="3654"/>
                <a:ext cx="200" cy="104"/>
                <a:chOff x="4338" y="3654"/>
                <a:chExt cx="200" cy="104"/>
              </a:xfrm>
            </p:grpSpPr>
            <p:sp>
              <p:nvSpPr>
                <p:cNvPr id="263" name="Google Shape;263;p16"/>
                <p:cNvSpPr/>
                <p:nvPr/>
              </p:nvSpPr>
              <p:spPr>
                <a:xfrm>
                  <a:off x="4362" y="3684"/>
                  <a:ext cx="153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48" extrusionOk="0">
                      <a:moveTo>
                        <a:pt x="0" y="0"/>
                      </a:moveTo>
                      <a:cubicBezTo>
                        <a:pt x="23" y="11"/>
                        <a:pt x="46" y="22"/>
                        <a:pt x="71" y="30"/>
                      </a:cubicBezTo>
                      <a:cubicBezTo>
                        <a:pt x="96" y="38"/>
                        <a:pt x="140" y="45"/>
                        <a:pt x="153" y="4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16"/>
                <p:cNvSpPr/>
                <p:nvPr/>
              </p:nvSpPr>
              <p:spPr>
                <a:xfrm>
                  <a:off x="4338" y="3654"/>
                  <a:ext cx="56" cy="56"/>
                </a:xfrm>
                <a:prstGeom prst="ellipse">
                  <a:avLst/>
                </a:prstGeom>
                <a:solidFill>
                  <a:schemeClr val="hlink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16"/>
                <p:cNvSpPr/>
                <p:nvPr/>
              </p:nvSpPr>
              <p:spPr>
                <a:xfrm>
                  <a:off x="4407" y="3687"/>
                  <a:ext cx="56" cy="56"/>
                </a:xfrm>
                <a:prstGeom prst="ellipse">
                  <a:avLst/>
                </a:prstGeom>
                <a:solidFill>
                  <a:schemeClr val="hlink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16"/>
                <p:cNvSpPr/>
                <p:nvPr/>
              </p:nvSpPr>
              <p:spPr>
                <a:xfrm>
                  <a:off x="4482" y="3702"/>
                  <a:ext cx="56" cy="56"/>
                </a:xfrm>
                <a:prstGeom prst="ellipse">
                  <a:avLst/>
                </a:prstGeom>
                <a:solidFill>
                  <a:schemeClr val="hlink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" name="Google Shape;267;p16"/>
              <p:cNvGrpSpPr/>
              <p:nvPr/>
            </p:nvGrpSpPr>
            <p:grpSpPr>
              <a:xfrm>
                <a:off x="4475" y="3606"/>
                <a:ext cx="147" cy="84"/>
                <a:chOff x="4475" y="3606"/>
                <a:chExt cx="147" cy="84"/>
              </a:xfrm>
            </p:grpSpPr>
            <p:sp>
              <p:nvSpPr>
                <p:cNvPr id="268" name="Google Shape;268;p16"/>
                <p:cNvSpPr/>
                <p:nvPr/>
              </p:nvSpPr>
              <p:spPr>
                <a:xfrm rot="-4200000">
                  <a:off x="4483" y="3626"/>
                  <a:ext cx="56" cy="56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16"/>
                <p:cNvSpPr/>
                <p:nvPr/>
              </p:nvSpPr>
              <p:spPr>
                <a:xfrm rot="-4200000">
                  <a:off x="4558" y="3614"/>
                  <a:ext cx="56" cy="56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70" name="Google Shape;270;p16"/>
                <p:cNvCxnSpPr/>
                <p:nvPr/>
              </p:nvCxnSpPr>
              <p:spPr>
                <a:xfrm rot="10800000" flipH="1">
                  <a:off x="4539" y="3642"/>
                  <a:ext cx="18" cy="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71" name="Google Shape;271;p16"/>
            <p:cNvGrpSpPr/>
            <p:nvPr/>
          </p:nvGrpSpPr>
          <p:grpSpPr>
            <a:xfrm rot="1200000">
              <a:off x="6102734" y="4862904"/>
              <a:ext cx="141326" cy="250965"/>
              <a:chOff x="1866" y="2937"/>
              <a:chExt cx="230" cy="326"/>
            </a:xfrm>
          </p:grpSpPr>
          <p:sp>
            <p:nvSpPr>
              <p:cNvPr id="272" name="Google Shape;272;p16"/>
              <p:cNvSpPr/>
              <p:nvPr/>
            </p:nvSpPr>
            <p:spPr>
              <a:xfrm>
                <a:off x="2007" y="3189"/>
                <a:ext cx="89" cy="74"/>
              </a:xfrm>
              <a:prstGeom prst="ellipse">
                <a:avLst/>
              </a:prstGeom>
              <a:noFill/>
              <a:ln w="12700" cap="flat" cmpd="sng">
                <a:solidFill>
                  <a:srgbClr val="00CC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3" name="Google Shape;273;p16"/>
              <p:cNvCxnSpPr/>
              <p:nvPr/>
            </p:nvCxnSpPr>
            <p:spPr>
              <a:xfrm rot="10800000" flipH="1">
                <a:off x="1932" y="2937"/>
                <a:ext cx="105" cy="25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CC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" name="Google Shape;274;p16"/>
              <p:cNvCxnSpPr/>
              <p:nvPr/>
            </p:nvCxnSpPr>
            <p:spPr>
              <a:xfrm rot="10800000">
                <a:off x="1896" y="2940"/>
                <a:ext cx="132" cy="25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CC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5" name="Google Shape;275;p16"/>
              <p:cNvSpPr/>
              <p:nvPr/>
            </p:nvSpPr>
            <p:spPr>
              <a:xfrm>
                <a:off x="1866" y="3186"/>
                <a:ext cx="89" cy="74"/>
              </a:xfrm>
              <a:prstGeom prst="ellipse">
                <a:avLst/>
              </a:prstGeom>
              <a:noFill/>
              <a:ln w="12700" cap="flat" cmpd="sng">
                <a:solidFill>
                  <a:srgbClr val="00CC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" name="Google Shape;276;p16"/>
            <p:cNvGrpSpPr/>
            <p:nvPr/>
          </p:nvGrpSpPr>
          <p:grpSpPr>
            <a:xfrm rot="-600000">
              <a:off x="6331397" y="4788250"/>
              <a:ext cx="141326" cy="250965"/>
              <a:chOff x="1866" y="2937"/>
              <a:chExt cx="230" cy="326"/>
            </a:xfrm>
          </p:grpSpPr>
          <p:sp>
            <p:nvSpPr>
              <p:cNvPr id="277" name="Google Shape;277;p16"/>
              <p:cNvSpPr/>
              <p:nvPr/>
            </p:nvSpPr>
            <p:spPr>
              <a:xfrm>
                <a:off x="2007" y="3189"/>
                <a:ext cx="89" cy="74"/>
              </a:xfrm>
              <a:prstGeom prst="ellipse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8" name="Google Shape;278;p16"/>
              <p:cNvCxnSpPr/>
              <p:nvPr/>
            </p:nvCxnSpPr>
            <p:spPr>
              <a:xfrm rot="10800000" flipH="1">
                <a:off x="1932" y="2937"/>
                <a:ext cx="105" cy="25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16"/>
              <p:cNvCxnSpPr/>
              <p:nvPr/>
            </p:nvCxnSpPr>
            <p:spPr>
              <a:xfrm rot="10800000">
                <a:off x="1896" y="2940"/>
                <a:ext cx="132" cy="25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0" name="Google Shape;280;p16"/>
              <p:cNvSpPr/>
              <p:nvPr/>
            </p:nvSpPr>
            <p:spPr>
              <a:xfrm>
                <a:off x="1866" y="3186"/>
                <a:ext cx="89" cy="74"/>
              </a:xfrm>
              <a:prstGeom prst="ellipse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1" name="Google Shape;281;p16"/>
            <p:cNvSpPr/>
            <p:nvPr/>
          </p:nvSpPr>
          <p:spPr>
            <a:xfrm>
              <a:off x="6102734" y="4645295"/>
              <a:ext cx="88924" cy="8895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6331397" y="4658002"/>
              <a:ext cx="88924" cy="8895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16"/>
          <p:cNvGrpSpPr/>
          <p:nvPr/>
        </p:nvGrpSpPr>
        <p:grpSpPr>
          <a:xfrm>
            <a:off x="1223282" y="4570683"/>
            <a:ext cx="5306846" cy="1268413"/>
            <a:chOff x="1223282" y="4570683"/>
            <a:chExt cx="5306846" cy="1268413"/>
          </a:xfrm>
        </p:grpSpPr>
        <p:sp>
          <p:nvSpPr>
            <p:cNvPr id="284" name="Google Shape;284;p16"/>
            <p:cNvSpPr/>
            <p:nvPr/>
          </p:nvSpPr>
          <p:spPr>
            <a:xfrm rot="-5400000">
              <a:off x="3111613" y="4065064"/>
              <a:ext cx="1089025" cy="2459038"/>
            </a:xfrm>
            <a:prstGeom prst="can">
              <a:avLst>
                <a:gd name="adj" fmla="val 56450"/>
              </a:avLst>
            </a:prstGeom>
            <a:solidFill>
              <a:srgbClr val="808080">
                <a:alpha val="49411"/>
              </a:srgb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6"/>
            <p:cNvSpPr txBox="1"/>
            <p:nvPr/>
          </p:nvSpPr>
          <p:spPr>
            <a:xfrm>
              <a:off x="3041355" y="4750052"/>
              <a:ext cx="1681054" cy="1089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Proteasome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061482" y="5191395"/>
              <a:ext cx="268288" cy="206375"/>
            </a:xfrm>
            <a:prstGeom prst="rightArrow">
              <a:avLst>
                <a:gd name="adj1" fmla="val 50000"/>
                <a:gd name="adj2" fmla="val 32500"/>
              </a:avLst>
            </a:prstGeom>
            <a:solidFill>
              <a:srgbClr val="595959"/>
            </a:solidFill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87" name="Google Shape;287;p16"/>
            <p:cNvGrpSpPr/>
            <p:nvPr/>
          </p:nvGrpSpPr>
          <p:grpSpPr>
            <a:xfrm>
              <a:off x="5827032" y="5292995"/>
              <a:ext cx="638175" cy="474661"/>
              <a:chOff x="3618" y="3424"/>
              <a:chExt cx="402" cy="299"/>
            </a:xfrm>
          </p:grpSpPr>
          <p:sp>
            <p:nvSpPr>
              <p:cNvPr id="288" name="Google Shape;288;p16"/>
              <p:cNvSpPr/>
              <p:nvPr/>
            </p:nvSpPr>
            <p:spPr>
              <a:xfrm>
                <a:off x="3648" y="3446"/>
                <a:ext cx="372" cy="262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62" extrusionOk="0">
                    <a:moveTo>
                      <a:pt x="0" y="0"/>
                    </a:moveTo>
                    <a:cubicBezTo>
                      <a:pt x="44" y="91"/>
                      <a:pt x="88" y="182"/>
                      <a:pt x="150" y="222"/>
                    </a:cubicBezTo>
                    <a:cubicBezTo>
                      <a:pt x="212" y="262"/>
                      <a:pt x="332" y="235"/>
                      <a:pt x="372" y="24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>
                <a:off x="3654" y="3490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3693" y="3556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6"/>
              <p:cNvSpPr/>
              <p:nvPr/>
            </p:nvSpPr>
            <p:spPr>
              <a:xfrm>
                <a:off x="3738" y="3619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3807" y="3652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6"/>
              <p:cNvSpPr/>
              <p:nvPr/>
            </p:nvSpPr>
            <p:spPr>
              <a:xfrm>
                <a:off x="3882" y="3667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6"/>
              <p:cNvSpPr/>
              <p:nvPr/>
            </p:nvSpPr>
            <p:spPr>
              <a:xfrm>
                <a:off x="3618" y="342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3960" y="3655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" name="Google Shape;296;p16"/>
            <p:cNvGrpSpPr/>
            <p:nvPr/>
          </p:nvGrpSpPr>
          <p:grpSpPr>
            <a:xfrm>
              <a:off x="5160638" y="4832217"/>
              <a:ext cx="981952" cy="443720"/>
              <a:chOff x="3198" y="3134"/>
              <a:chExt cx="619" cy="279"/>
            </a:xfrm>
          </p:grpSpPr>
          <p:sp>
            <p:nvSpPr>
              <p:cNvPr id="297" name="Google Shape;297;p16"/>
              <p:cNvSpPr/>
              <p:nvPr/>
            </p:nvSpPr>
            <p:spPr>
              <a:xfrm rot="9600000">
                <a:off x="3247" y="3221"/>
                <a:ext cx="528" cy="10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05" extrusionOk="0">
                    <a:moveTo>
                      <a:pt x="0" y="51"/>
                    </a:moveTo>
                    <a:cubicBezTo>
                      <a:pt x="116" y="25"/>
                      <a:pt x="232" y="0"/>
                      <a:pt x="312" y="3"/>
                    </a:cubicBezTo>
                    <a:cubicBezTo>
                      <a:pt x="392" y="6"/>
                      <a:pt x="444" y="52"/>
                      <a:pt x="480" y="69"/>
                    </a:cubicBezTo>
                    <a:cubicBezTo>
                      <a:pt x="516" y="86"/>
                      <a:pt x="522" y="95"/>
                      <a:pt x="528" y="105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 rot="9600000">
                <a:off x="3753" y="3147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 rot="9600000">
                <a:off x="3498" y="3281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 rot="9600000">
                <a:off x="3689" y="3183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 rot="9600000">
                <a:off x="3628" y="3225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 rot="9600000">
                <a:off x="3571" y="3261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 rot="9600000">
                <a:off x="3435" y="3317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 rot="9600000">
                <a:off x="3363" y="3321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 rot="9600000">
                <a:off x="3291" y="3309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 rot="9600000">
                <a:off x="3206" y="328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" name="Google Shape;307;p16"/>
            <p:cNvSpPr/>
            <p:nvPr/>
          </p:nvSpPr>
          <p:spPr>
            <a:xfrm>
              <a:off x="4945970" y="5254895"/>
              <a:ext cx="268287" cy="206375"/>
            </a:xfrm>
            <a:prstGeom prst="rightArrow">
              <a:avLst>
                <a:gd name="adj1" fmla="val 50000"/>
                <a:gd name="adj2" fmla="val 32500"/>
              </a:avLst>
            </a:prstGeom>
            <a:solidFill>
              <a:srgbClr val="595959"/>
            </a:solidFill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8" name="Google Shape;308;p16"/>
            <p:cNvSpPr txBox="1"/>
            <p:nvPr/>
          </p:nvSpPr>
          <p:spPr>
            <a:xfrm>
              <a:off x="1223282" y="4570683"/>
              <a:ext cx="1114425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Protein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9" name="Google Shape;309;p16"/>
            <p:cNvGrpSpPr/>
            <p:nvPr/>
          </p:nvGrpSpPr>
          <p:grpSpPr>
            <a:xfrm>
              <a:off x="1470932" y="4965970"/>
              <a:ext cx="517525" cy="682625"/>
              <a:chOff x="912" y="1488"/>
              <a:chExt cx="326" cy="430"/>
            </a:xfrm>
          </p:grpSpPr>
          <p:sp>
            <p:nvSpPr>
              <p:cNvPr id="310" name="Google Shape;310;p16"/>
              <p:cNvSpPr/>
              <p:nvPr/>
            </p:nvSpPr>
            <p:spPr>
              <a:xfrm>
                <a:off x="929" y="1504"/>
                <a:ext cx="295" cy="383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83" extrusionOk="0">
                    <a:moveTo>
                      <a:pt x="72" y="116"/>
                    </a:moveTo>
                    <a:cubicBezTo>
                      <a:pt x="87" y="113"/>
                      <a:pt x="104" y="115"/>
                      <a:pt x="118" y="108"/>
                    </a:cubicBezTo>
                    <a:cubicBezTo>
                      <a:pt x="150" y="92"/>
                      <a:pt x="138" y="31"/>
                      <a:pt x="157" y="8"/>
                    </a:cubicBezTo>
                    <a:cubicBezTo>
                      <a:pt x="162" y="2"/>
                      <a:pt x="172" y="3"/>
                      <a:pt x="180" y="0"/>
                    </a:cubicBezTo>
                    <a:cubicBezTo>
                      <a:pt x="198" y="3"/>
                      <a:pt x="218" y="0"/>
                      <a:pt x="234" y="8"/>
                    </a:cubicBezTo>
                    <a:cubicBezTo>
                      <a:pt x="255" y="19"/>
                      <a:pt x="227" y="68"/>
                      <a:pt x="226" y="70"/>
                    </a:cubicBezTo>
                    <a:cubicBezTo>
                      <a:pt x="208" y="95"/>
                      <a:pt x="182" y="114"/>
                      <a:pt x="164" y="139"/>
                    </a:cubicBezTo>
                    <a:cubicBezTo>
                      <a:pt x="155" y="167"/>
                      <a:pt x="142" y="185"/>
                      <a:pt x="157" y="215"/>
                    </a:cubicBezTo>
                    <a:cubicBezTo>
                      <a:pt x="165" y="232"/>
                      <a:pt x="187" y="262"/>
                      <a:pt x="187" y="262"/>
                    </a:cubicBezTo>
                    <a:cubicBezTo>
                      <a:pt x="185" y="272"/>
                      <a:pt x="190" y="288"/>
                      <a:pt x="180" y="292"/>
                    </a:cubicBezTo>
                    <a:cubicBezTo>
                      <a:pt x="161" y="299"/>
                      <a:pt x="124" y="284"/>
                      <a:pt x="103" y="277"/>
                    </a:cubicBezTo>
                    <a:cubicBezTo>
                      <a:pt x="84" y="222"/>
                      <a:pt x="85" y="230"/>
                      <a:pt x="19" y="239"/>
                    </a:cubicBezTo>
                    <a:cubicBezTo>
                      <a:pt x="14" y="247"/>
                      <a:pt x="4" y="253"/>
                      <a:pt x="3" y="262"/>
                    </a:cubicBezTo>
                    <a:cubicBezTo>
                      <a:pt x="0" y="284"/>
                      <a:pt x="13" y="295"/>
                      <a:pt x="26" y="308"/>
                    </a:cubicBezTo>
                    <a:cubicBezTo>
                      <a:pt x="67" y="349"/>
                      <a:pt x="87" y="358"/>
                      <a:pt x="141" y="377"/>
                    </a:cubicBezTo>
                    <a:cubicBezTo>
                      <a:pt x="200" y="372"/>
                      <a:pt x="240" y="383"/>
                      <a:pt x="280" y="346"/>
                    </a:cubicBezTo>
                    <a:cubicBezTo>
                      <a:pt x="289" y="305"/>
                      <a:pt x="294" y="261"/>
                      <a:pt x="249" y="246"/>
                    </a:cubicBezTo>
                    <a:cubicBezTo>
                      <a:pt x="232" y="219"/>
                      <a:pt x="202" y="209"/>
                      <a:pt x="234" y="177"/>
                    </a:cubicBezTo>
                    <a:cubicBezTo>
                      <a:pt x="240" y="171"/>
                      <a:pt x="249" y="172"/>
                      <a:pt x="257" y="169"/>
                    </a:cubicBezTo>
                    <a:cubicBezTo>
                      <a:pt x="252" y="154"/>
                      <a:pt x="232" y="136"/>
                      <a:pt x="241" y="123"/>
                    </a:cubicBezTo>
                    <a:cubicBezTo>
                      <a:pt x="257" y="100"/>
                      <a:pt x="275" y="90"/>
                      <a:pt x="295" y="7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986" y="1592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1048" y="1569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1066" y="1488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1154" y="1496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1106" y="1568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1058" y="1664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1098" y="1752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1026" y="1768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979" y="1716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912" y="1759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970" y="1829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1178" y="1784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6"/>
              <p:cNvSpPr/>
              <p:nvPr/>
            </p:nvSpPr>
            <p:spPr>
              <a:xfrm>
                <a:off x="1146" y="184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1062" y="1862"/>
                <a:ext cx="56" cy="56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1182" y="1573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1146" y="1712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1151" y="1642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Google Shape;328;p16"/>
            <p:cNvGrpSpPr/>
            <p:nvPr/>
          </p:nvGrpSpPr>
          <p:grpSpPr>
            <a:xfrm>
              <a:off x="5478119" y="5245537"/>
              <a:ext cx="331115" cy="431466"/>
              <a:chOff x="3399" y="3395"/>
              <a:chExt cx="209" cy="272"/>
            </a:xfrm>
          </p:grpSpPr>
          <p:sp>
            <p:nvSpPr>
              <p:cNvPr id="329" name="Google Shape;329;p16"/>
              <p:cNvSpPr/>
              <p:nvPr/>
            </p:nvSpPr>
            <p:spPr>
              <a:xfrm rot="3000000">
                <a:off x="3455" y="3456"/>
                <a:ext cx="96" cy="192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62" extrusionOk="0">
                    <a:moveTo>
                      <a:pt x="0" y="0"/>
                    </a:moveTo>
                    <a:cubicBezTo>
                      <a:pt x="44" y="91"/>
                      <a:pt x="88" y="182"/>
                      <a:pt x="150" y="222"/>
                    </a:cubicBezTo>
                    <a:cubicBezTo>
                      <a:pt x="212" y="262"/>
                      <a:pt x="332" y="235"/>
                      <a:pt x="372" y="24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 rot="3000000">
                <a:off x="3484" y="3470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 rot="3000000">
                <a:off x="3434" y="3526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6"/>
              <p:cNvSpPr/>
              <p:nvPr/>
            </p:nvSpPr>
            <p:spPr>
              <a:xfrm rot="3000000">
                <a:off x="3422" y="3599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6"/>
              <p:cNvSpPr/>
              <p:nvPr/>
            </p:nvSpPr>
            <p:spPr>
              <a:xfrm rot="3000000">
                <a:off x="3520" y="3406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" name="Google Shape;334;p16"/>
            <p:cNvGrpSpPr/>
            <p:nvPr/>
          </p:nvGrpSpPr>
          <p:grpSpPr>
            <a:xfrm>
              <a:off x="6257414" y="5213787"/>
              <a:ext cx="272715" cy="304466"/>
              <a:chOff x="3890" y="3375"/>
              <a:chExt cx="172" cy="192"/>
            </a:xfrm>
          </p:grpSpPr>
          <p:sp>
            <p:nvSpPr>
              <p:cNvPr id="335" name="Google Shape;335;p16"/>
              <p:cNvSpPr/>
              <p:nvPr/>
            </p:nvSpPr>
            <p:spPr>
              <a:xfrm rot="3000000">
                <a:off x="3955" y="3419"/>
                <a:ext cx="50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62" extrusionOk="0">
                    <a:moveTo>
                      <a:pt x="0" y="0"/>
                    </a:moveTo>
                    <a:cubicBezTo>
                      <a:pt x="44" y="91"/>
                      <a:pt x="88" y="182"/>
                      <a:pt x="150" y="222"/>
                    </a:cubicBezTo>
                    <a:cubicBezTo>
                      <a:pt x="212" y="262"/>
                      <a:pt x="332" y="235"/>
                      <a:pt x="372" y="24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6"/>
              <p:cNvSpPr/>
              <p:nvPr/>
            </p:nvSpPr>
            <p:spPr>
              <a:xfrm rot="3000000">
                <a:off x="3994" y="3386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6"/>
              <p:cNvSpPr/>
              <p:nvPr/>
            </p:nvSpPr>
            <p:spPr>
              <a:xfrm rot="3000000">
                <a:off x="3950" y="3440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6"/>
              <p:cNvSpPr/>
              <p:nvPr/>
            </p:nvSpPr>
            <p:spPr>
              <a:xfrm rot="3000000">
                <a:off x="3901" y="3499"/>
                <a:ext cx="56" cy="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9" name="Google Shape;339;p16"/>
          <p:cNvSpPr/>
          <p:nvPr/>
        </p:nvSpPr>
        <p:spPr>
          <a:xfrm>
            <a:off x="2283732" y="4565920"/>
            <a:ext cx="2903538" cy="15192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4931682" y="4018233"/>
            <a:ext cx="1320800" cy="6445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4655457" y="2905395"/>
            <a:ext cx="1320800" cy="6445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997857" y="1228995"/>
            <a:ext cx="2895600" cy="1219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3" name="Google Shape;343;p16"/>
          <p:cNvGrpSpPr/>
          <p:nvPr/>
        </p:nvGrpSpPr>
        <p:grpSpPr>
          <a:xfrm>
            <a:off x="3664857" y="1686195"/>
            <a:ext cx="5029200" cy="3657600"/>
            <a:chOff x="3664857" y="1686195"/>
            <a:chExt cx="5029200" cy="3657600"/>
          </a:xfrm>
        </p:grpSpPr>
        <p:sp>
          <p:nvSpPr>
            <p:cNvPr id="344" name="Google Shape;344;p16"/>
            <p:cNvSpPr/>
            <p:nvPr/>
          </p:nvSpPr>
          <p:spPr>
            <a:xfrm>
              <a:off x="3664857" y="2600595"/>
              <a:ext cx="2209800" cy="381000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2.5% - MHC binding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3969657" y="1686195"/>
              <a:ext cx="2514600" cy="381000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50% - Immunogenicity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6865257" y="4353195"/>
              <a:ext cx="1828800" cy="381000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15% - processing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7" name="Google Shape;347;p16"/>
            <p:cNvCxnSpPr/>
            <p:nvPr/>
          </p:nvCxnSpPr>
          <p:spPr>
            <a:xfrm flipH="1">
              <a:off x="5265057" y="4581795"/>
              <a:ext cx="1600200" cy="76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48" name="Google Shape;348;p16"/>
            <p:cNvCxnSpPr/>
            <p:nvPr/>
          </p:nvCxnSpPr>
          <p:spPr>
            <a:xfrm rot="10800000">
              <a:off x="6255657" y="4353195"/>
              <a:ext cx="609600" cy="228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49" name="Google Shape;349;p16"/>
            <p:cNvCxnSpPr/>
            <p:nvPr/>
          </p:nvCxnSpPr>
          <p:spPr>
            <a:xfrm rot="10800000">
              <a:off x="6027057" y="3286395"/>
              <a:ext cx="838200" cy="129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350" name="Google Shape;350;p16"/>
          <p:cNvGrpSpPr/>
          <p:nvPr/>
        </p:nvGrpSpPr>
        <p:grpSpPr>
          <a:xfrm>
            <a:off x="3377521" y="3210195"/>
            <a:ext cx="1328884" cy="1066800"/>
            <a:chOff x="3377521" y="3210195"/>
            <a:chExt cx="1328884" cy="1066800"/>
          </a:xfrm>
        </p:grpSpPr>
        <p:grpSp>
          <p:nvGrpSpPr>
            <p:cNvPr id="351" name="Google Shape;351;p16"/>
            <p:cNvGrpSpPr/>
            <p:nvPr/>
          </p:nvGrpSpPr>
          <p:grpSpPr>
            <a:xfrm>
              <a:off x="3377521" y="3210195"/>
              <a:ext cx="1135245" cy="1066800"/>
              <a:chOff x="2081" y="2208"/>
              <a:chExt cx="715" cy="672"/>
            </a:xfrm>
          </p:grpSpPr>
          <p:grpSp>
            <p:nvGrpSpPr>
              <p:cNvPr id="352" name="Google Shape;352;p16"/>
              <p:cNvGrpSpPr/>
              <p:nvPr/>
            </p:nvGrpSpPr>
            <p:grpSpPr>
              <a:xfrm>
                <a:off x="2162" y="2554"/>
                <a:ext cx="634" cy="326"/>
                <a:chOff x="2174" y="2559"/>
                <a:chExt cx="634" cy="326"/>
              </a:xfrm>
            </p:grpSpPr>
            <p:grpSp>
              <p:nvGrpSpPr>
                <p:cNvPr id="353" name="Google Shape;353;p16"/>
                <p:cNvGrpSpPr/>
                <p:nvPr/>
              </p:nvGrpSpPr>
              <p:grpSpPr>
                <a:xfrm rot="-360000">
                  <a:off x="2181" y="2591"/>
                  <a:ext cx="617" cy="164"/>
                  <a:chOff x="3207" y="3116"/>
                  <a:chExt cx="617" cy="164"/>
                </a:xfrm>
              </p:grpSpPr>
              <p:sp>
                <p:nvSpPr>
                  <p:cNvPr id="354" name="Google Shape;354;p16"/>
                  <p:cNvSpPr/>
                  <p:nvPr/>
                </p:nvSpPr>
                <p:spPr>
                  <a:xfrm>
                    <a:off x="3258" y="3141"/>
                    <a:ext cx="528" cy="1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" h="105" extrusionOk="0">
                        <a:moveTo>
                          <a:pt x="0" y="51"/>
                        </a:moveTo>
                        <a:cubicBezTo>
                          <a:pt x="116" y="25"/>
                          <a:pt x="232" y="0"/>
                          <a:pt x="312" y="3"/>
                        </a:cubicBezTo>
                        <a:cubicBezTo>
                          <a:pt x="392" y="6"/>
                          <a:pt x="444" y="52"/>
                          <a:pt x="480" y="69"/>
                        </a:cubicBezTo>
                        <a:cubicBezTo>
                          <a:pt x="516" y="86"/>
                          <a:pt x="522" y="95"/>
                          <a:pt x="528" y="105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" name="Google Shape;355;p16"/>
                  <p:cNvSpPr/>
                  <p:nvPr/>
                </p:nvSpPr>
                <p:spPr>
                  <a:xfrm>
                    <a:off x="3207" y="3167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" name="Google Shape;356;p16"/>
                  <p:cNvSpPr/>
                  <p:nvPr/>
                </p:nvSpPr>
                <p:spPr>
                  <a:xfrm>
                    <a:off x="3492" y="3128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7" name="Google Shape;357;p16"/>
                  <p:cNvSpPr/>
                  <p:nvPr/>
                </p:nvSpPr>
                <p:spPr>
                  <a:xfrm>
                    <a:off x="3279" y="3155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8" name="Google Shape;358;p16"/>
                  <p:cNvSpPr/>
                  <p:nvPr/>
                </p:nvSpPr>
                <p:spPr>
                  <a:xfrm>
                    <a:off x="3351" y="3137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" name="Google Shape;359;p16"/>
                  <p:cNvSpPr/>
                  <p:nvPr/>
                </p:nvSpPr>
                <p:spPr>
                  <a:xfrm>
                    <a:off x="3417" y="3122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" name="Google Shape;360;p16"/>
                  <p:cNvSpPr/>
                  <p:nvPr/>
                </p:nvSpPr>
                <p:spPr>
                  <a:xfrm>
                    <a:off x="3564" y="3116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" name="Google Shape;361;p16"/>
                  <p:cNvSpPr/>
                  <p:nvPr/>
                </p:nvSpPr>
                <p:spPr>
                  <a:xfrm>
                    <a:off x="3633" y="3137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2" name="Google Shape;362;p16"/>
                  <p:cNvSpPr/>
                  <p:nvPr/>
                </p:nvSpPr>
                <p:spPr>
                  <a:xfrm>
                    <a:off x="3696" y="3173"/>
                    <a:ext cx="56" cy="5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3" name="Google Shape;363;p16"/>
                  <p:cNvSpPr/>
                  <p:nvPr/>
                </p:nvSpPr>
                <p:spPr>
                  <a:xfrm>
                    <a:off x="3768" y="3224"/>
                    <a:ext cx="56" cy="5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64" name="Google Shape;364;p16"/>
                <p:cNvSpPr/>
                <p:nvPr/>
              </p:nvSpPr>
              <p:spPr>
                <a:xfrm rot="10800000">
                  <a:off x="2181" y="2613"/>
                  <a:ext cx="627" cy="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16"/>
                <p:cNvSpPr/>
                <p:nvPr/>
              </p:nvSpPr>
              <p:spPr>
                <a:xfrm>
                  <a:off x="2460" y="2829"/>
                  <a:ext cx="72" cy="56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6" name="Google Shape;366;p16"/>
              <p:cNvSpPr/>
              <p:nvPr/>
            </p:nvSpPr>
            <p:spPr>
              <a:xfrm>
                <a:off x="2081" y="2208"/>
                <a:ext cx="682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MHC-I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" name="Google Shape;367;p16"/>
            <p:cNvSpPr/>
            <p:nvPr/>
          </p:nvSpPr>
          <p:spPr>
            <a:xfrm rot="9514180">
              <a:off x="4409691" y="3631510"/>
              <a:ext cx="268287" cy="206375"/>
            </a:xfrm>
            <a:prstGeom prst="rightArrow">
              <a:avLst>
                <a:gd name="adj1" fmla="val 50000"/>
                <a:gd name="adj2" fmla="val 32500"/>
              </a:avLst>
            </a:prstGeom>
            <a:solidFill>
              <a:srgbClr val="595959"/>
            </a:solidFill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68" name="Google Shape;368;p16"/>
          <p:cNvGrpSpPr/>
          <p:nvPr/>
        </p:nvGrpSpPr>
        <p:grpSpPr>
          <a:xfrm>
            <a:off x="1545545" y="1589358"/>
            <a:ext cx="2000250" cy="2489200"/>
            <a:chOff x="1545545" y="1589358"/>
            <a:chExt cx="2000250" cy="2489200"/>
          </a:xfrm>
        </p:grpSpPr>
        <p:grpSp>
          <p:nvGrpSpPr>
            <p:cNvPr id="369" name="Google Shape;369;p16"/>
            <p:cNvGrpSpPr/>
            <p:nvPr/>
          </p:nvGrpSpPr>
          <p:grpSpPr>
            <a:xfrm>
              <a:off x="1545545" y="1589358"/>
              <a:ext cx="2000250" cy="2489200"/>
              <a:chOff x="921" y="1091"/>
              <a:chExt cx="1260" cy="1568"/>
            </a:xfrm>
          </p:grpSpPr>
          <p:grpSp>
            <p:nvGrpSpPr>
              <p:cNvPr id="370" name="Google Shape;370;p16"/>
              <p:cNvGrpSpPr/>
              <p:nvPr/>
            </p:nvGrpSpPr>
            <p:grpSpPr>
              <a:xfrm>
                <a:off x="921" y="1908"/>
                <a:ext cx="969" cy="751"/>
                <a:chOff x="831" y="1868"/>
                <a:chExt cx="969" cy="751"/>
              </a:xfrm>
            </p:grpSpPr>
            <p:sp>
              <p:nvSpPr>
                <p:cNvPr id="371" name="Google Shape;371;p16"/>
                <p:cNvSpPr/>
                <p:nvPr/>
              </p:nvSpPr>
              <p:spPr>
                <a:xfrm>
                  <a:off x="831" y="1868"/>
                  <a:ext cx="969" cy="739"/>
                </a:xfrm>
                <a:prstGeom prst="ellipse">
                  <a:avLst/>
                </a:prstGeom>
                <a:solidFill>
                  <a:schemeClr val="lt1"/>
                </a:solidFill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Golgi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2" name="Google Shape;372;p16"/>
                <p:cNvGrpSpPr/>
                <p:nvPr/>
              </p:nvGrpSpPr>
              <p:grpSpPr>
                <a:xfrm>
                  <a:off x="976" y="2293"/>
                  <a:ext cx="634" cy="326"/>
                  <a:chOff x="2174" y="2559"/>
                  <a:chExt cx="634" cy="326"/>
                </a:xfrm>
              </p:grpSpPr>
              <p:grpSp>
                <p:nvGrpSpPr>
                  <p:cNvPr id="373" name="Google Shape;373;p16"/>
                  <p:cNvGrpSpPr/>
                  <p:nvPr/>
                </p:nvGrpSpPr>
                <p:grpSpPr>
                  <a:xfrm rot="-360000">
                    <a:off x="2181" y="2591"/>
                    <a:ext cx="617" cy="164"/>
                    <a:chOff x="3207" y="3116"/>
                    <a:chExt cx="617" cy="164"/>
                  </a:xfrm>
                </p:grpSpPr>
                <p:sp>
                  <p:nvSpPr>
                    <p:cNvPr id="374" name="Google Shape;374;p16"/>
                    <p:cNvSpPr/>
                    <p:nvPr/>
                  </p:nvSpPr>
                  <p:spPr>
                    <a:xfrm>
                      <a:off x="3258" y="3141"/>
                      <a:ext cx="528" cy="1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8" h="105" extrusionOk="0">
                          <a:moveTo>
                            <a:pt x="0" y="51"/>
                          </a:moveTo>
                          <a:cubicBezTo>
                            <a:pt x="116" y="25"/>
                            <a:pt x="232" y="0"/>
                            <a:pt x="312" y="3"/>
                          </a:cubicBezTo>
                          <a:cubicBezTo>
                            <a:pt x="392" y="6"/>
                            <a:pt x="444" y="52"/>
                            <a:pt x="480" y="69"/>
                          </a:cubicBezTo>
                          <a:cubicBezTo>
                            <a:pt x="516" y="86"/>
                            <a:pt x="522" y="95"/>
                            <a:pt x="528" y="105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75" name="Google Shape;375;p16"/>
                    <p:cNvSpPr/>
                    <p:nvPr/>
                  </p:nvSpPr>
                  <p:spPr>
                    <a:xfrm>
                      <a:off x="3207" y="3167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76" name="Google Shape;376;p16"/>
                    <p:cNvSpPr/>
                    <p:nvPr/>
                  </p:nvSpPr>
                  <p:spPr>
                    <a:xfrm>
                      <a:off x="3492" y="3128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77" name="Google Shape;377;p16"/>
                    <p:cNvSpPr/>
                    <p:nvPr/>
                  </p:nvSpPr>
                  <p:spPr>
                    <a:xfrm>
                      <a:off x="3279" y="3155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78" name="Google Shape;378;p16"/>
                    <p:cNvSpPr/>
                    <p:nvPr/>
                  </p:nvSpPr>
                  <p:spPr>
                    <a:xfrm>
                      <a:off x="3351" y="3137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79" name="Google Shape;379;p16"/>
                    <p:cNvSpPr/>
                    <p:nvPr/>
                  </p:nvSpPr>
                  <p:spPr>
                    <a:xfrm>
                      <a:off x="3417" y="3122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0" name="Google Shape;380;p16"/>
                    <p:cNvSpPr/>
                    <p:nvPr/>
                  </p:nvSpPr>
                  <p:spPr>
                    <a:xfrm>
                      <a:off x="3564" y="3116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1" name="Google Shape;381;p16"/>
                    <p:cNvSpPr/>
                    <p:nvPr/>
                  </p:nvSpPr>
                  <p:spPr>
                    <a:xfrm>
                      <a:off x="3633" y="3137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2" name="Google Shape;382;p16"/>
                    <p:cNvSpPr/>
                    <p:nvPr/>
                  </p:nvSpPr>
                  <p:spPr>
                    <a:xfrm>
                      <a:off x="3696" y="3173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3" name="Google Shape;383;p16"/>
                    <p:cNvSpPr/>
                    <p:nvPr/>
                  </p:nvSpPr>
                  <p:spPr>
                    <a:xfrm>
                      <a:off x="3768" y="3224"/>
                      <a:ext cx="56" cy="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84" name="Google Shape;384;p16"/>
                  <p:cNvSpPr/>
                  <p:nvPr/>
                </p:nvSpPr>
                <p:spPr>
                  <a:xfrm rot="10800000">
                    <a:off x="2181" y="2613"/>
                    <a:ext cx="627" cy="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rgbClr val="00CC00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" name="Google Shape;385;p16"/>
                  <p:cNvSpPr/>
                  <p:nvPr/>
                </p:nvSpPr>
                <p:spPr>
                  <a:xfrm>
                    <a:off x="2460" y="2829"/>
                    <a:ext cx="72" cy="56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86" name="Google Shape;386;p16"/>
              <p:cNvGrpSpPr/>
              <p:nvPr/>
            </p:nvGrpSpPr>
            <p:grpSpPr>
              <a:xfrm>
                <a:off x="1023" y="1091"/>
                <a:ext cx="1158" cy="581"/>
                <a:chOff x="867" y="1206"/>
                <a:chExt cx="1158" cy="581"/>
              </a:xfrm>
            </p:grpSpPr>
            <p:grpSp>
              <p:nvGrpSpPr>
                <p:cNvPr id="387" name="Google Shape;387;p16"/>
                <p:cNvGrpSpPr/>
                <p:nvPr/>
              </p:nvGrpSpPr>
              <p:grpSpPr>
                <a:xfrm>
                  <a:off x="1002" y="1461"/>
                  <a:ext cx="634" cy="326"/>
                  <a:chOff x="2174" y="2559"/>
                  <a:chExt cx="634" cy="326"/>
                </a:xfrm>
              </p:grpSpPr>
              <p:grpSp>
                <p:nvGrpSpPr>
                  <p:cNvPr id="388" name="Google Shape;388;p16"/>
                  <p:cNvGrpSpPr/>
                  <p:nvPr/>
                </p:nvGrpSpPr>
                <p:grpSpPr>
                  <a:xfrm rot="-360000">
                    <a:off x="2181" y="2591"/>
                    <a:ext cx="617" cy="164"/>
                    <a:chOff x="3207" y="3116"/>
                    <a:chExt cx="617" cy="164"/>
                  </a:xfrm>
                </p:grpSpPr>
                <p:sp>
                  <p:nvSpPr>
                    <p:cNvPr id="389" name="Google Shape;389;p16"/>
                    <p:cNvSpPr/>
                    <p:nvPr/>
                  </p:nvSpPr>
                  <p:spPr>
                    <a:xfrm>
                      <a:off x="3258" y="3141"/>
                      <a:ext cx="528" cy="1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8" h="105" extrusionOk="0">
                          <a:moveTo>
                            <a:pt x="0" y="51"/>
                          </a:moveTo>
                          <a:cubicBezTo>
                            <a:pt x="116" y="25"/>
                            <a:pt x="232" y="0"/>
                            <a:pt x="312" y="3"/>
                          </a:cubicBezTo>
                          <a:cubicBezTo>
                            <a:pt x="392" y="6"/>
                            <a:pt x="444" y="52"/>
                            <a:pt x="480" y="69"/>
                          </a:cubicBezTo>
                          <a:cubicBezTo>
                            <a:pt x="516" y="86"/>
                            <a:pt x="522" y="95"/>
                            <a:pt x="528" y="105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0" name="Google Shape;390;p16"/>
                    <p:cNvSpPr/>
                    <p:nvPr/>
                  </p:nvSpPr>
                  <p:spPr>
                    <a:xfrm>
                      <a:off x="3207" y="3167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1" name="Google Shape;391;p16"/>
                    <p:cNvSpPr/>
                    <p:nvPr/>
                  </p:nvSpPr>
                  <p:spPr>
                    <a:xfrm>
                      <a:off x="3492" y="3128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2" name="Google Shape;392;p16"/>
                    <p:cNvSpPr/>
                    <p:nvPr/>
                  </p:nvSpPr>
                  <p:spPr>
                    <a:xfrm>
                      <a:off x="3279" y="3155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3" name="Google Shape;393;p16"/>
                    <p:cNvSpPr/>
                    <p:nvPr/>
                  </p:nvSpPr>
                  <p:spPr>
                    <a:xfrm>
                      <a:off x="3351" y="3137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4" name="Google Shape;394;p16"/>
                    <p:cNvSpPr/>
                    <p:nvPr/>
                  </p:nvSpPr>
                  <p:spPr>
                    <a:xfrm>
                      <a:off x="3417" y="3122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5" name="Google Shape;395;p16"/>
                    <p:cNvSpPr/>
                    <p:nvPr/>
                  </p:nvSpPr>
                  <p:spPr>
                    <a:xfrm>
                      <a:off x="3564" y="3116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6" name="Google Shape;396;p16"/>
                    <p:cNvSpPr/>
                    <p:nvPr/>
                  </p:nvSpPr>
                  <p:spPr>
                    <a:xfrm>
                      <a:off x="3633" y="3137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7" name="Google Shape;397;p16"/>
                    <p:cNvSpPr/>
                    <p:nvPr/>
                  </p:nvSpPr>
                  <p:spPr>
                    <a:xfrm>
                      <a:off x="3696" y="3173"/>
                      <a:ext cx="56" cy="56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8" name="Google Shape;398;p16"/>
                    <p:cNvSpPr/>
                    <p:nvPr/>
                  </p:nvSpPr>
                  <p:spPr>
                    <a:xfrm>
                      <a:off x="3768" y="3224"/>
                      <a:ext cx="56" cy="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99" name="Google Shape;399;p16"/>
                  <p:cNvSpPr/>
                  <p:nvPr/>
                </p:nvSpPr>
                <p:spPr>
                  <a:xfrm rot="10800000">
                    <a:off x="2181" y="2613"/>
                    <a:ext cx="627" cy="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rgbClr val="00CC00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" name="Google Shape;400;p16"/>
                  <p:cNvSpPr/>
                  <p:nvPr/>
                </p:nvSpPr>
                <p:spPr>
                  <a:xfrm>
                    <a:off x="2460" y="2829"/>
                    <a:ext cx="72" cy="56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01" name="Google Shape;401;p16"/>
                <p:cNvSpPr txBox="1"/>
                <p:nvPr/>
              </p:nvSpPr>
              <p:spPr>
                <a:xfrm>
                  <a:off x="867" y="1206"/>
                  <a:ext cx="1158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402" name="Google Shape;402;p16"/>
            <p:cNvSpPr/>
            <p:nvPr/>
          </p:nvSpPr>
          <p:spPr>
            <a:xfrm rot="10800000">
              <a:off x="3027962" y="3688637"/>
              <a:ext cx="268287" cy="206375"/>
            </a:xfrm>
            <a:prstGeom prst="rightArrow">
              <a:avLst>
                <a:gd name="adj1" fmla="val 50000"/>
                <a:gd name="adj2" fmla="val 32500"/>
              </a:avLst>
            </a:prstGeom>
            <a:solidFill>
              <a:srgbClr val="595959"/>
            </a:solidFill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 rot="-5400000">
              <a:off x="2294622" y="2634063"/>
              <a:ext cx="268287" cy="206375"/>
            </a:xfrm>
            <a:prstGeom prst="rightArrow">
              <a:avLst>
                <a:gd name="adj1" fmla="val 50000"/>
                <a:gd name="adj2" fmla="val 32500"/>
              </a:avLst>
            </a:prstGeom>
            <a:solidFill>
              <a:srgbClr val="595959"/>
            </a:solidFill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4801884" y="3121295"/>
            <a:ext cx="867236" cy="428007"/>
            <a:chOff x="2973" y="2056"/>
            <a:chExt cx="547" cy="270"/>
          </a:xfrm>
        </p:grpSpPr>
        <p:grpSp>
          <p:nvGrpSpPr>
            <p:cNvPr id="405" name="Google Shape;405;p16"/>
            <p:cNvGrpSpPr/>
            <p:nvPr/>
          </p:nvGrpSpPr>
          <p:grpSpPr>
            <a:xfrm rot="-6600000">
              <a:off x="3349" y="2043"/>
              <a:ext cx="113" cy="201"/>
              <a:chOff x="1866" y="2937"/>
              <a:chExt cx="230" cy="326"/>
            </a:xfrm>
          </p:grpSpPr>
          <p:sp>
            <p:nvSpPr>
              <p:cNvPr id="406" name="Google Shape;406;p16"/>
              <p:cNvSpPr/>
              <p:nvPr/>
            </p:nvSpPr>
            <p:spPr>
              <a:xfrm>
                <a:off x="2007" y="3189"/>
                <a:ext cx="89" cy="74"/>
              </a:xfrm>
              <a:prstGeom prst="ellipse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07" name="Google Shape;407;p16"/>
              <p:cNvCxnSpPr/>
              <p:nvPr/>
            </p:nvCxnSpPr>
            <p:spPr>
              <a:xfrm rot="10800000" flipH="1">
                <a:off x="1932" y="2937"/>
                <a:ext cx="105" cy="255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8" name="Google Shape;408;p16"/>
              <p:cNvCxnSpPr/>
              <p:nvPr/>
            </p:nvCxnSpPr>
            <p:spPr>
              <a:xfrm rot="10800000">
                <a:off x="1896" y="2940"/>
                <a:ext cx="132" cy="255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09" name="Google Shape;409;p16"/>
              <p:cNvSpPr/>
              <p:nvPr/>
            </p:nvSpPr>
            <p:spPr>
              <a:xfrm>
                <a:off x="1866" y="3186"/>
                <a:ext cx="89" cy="74"/>
              </a:xfrm>
              <a:prstGeom prst="ellipse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0" name="Google Shape;410;p16"/>
            <p:cNvSpPr/>
            <p:nvPr/>
          </p:nvSpPr>
          <p:spPr>
            <a:xfrm>
              <a:off x="3304" y="2056"/>
              <a:ext cx="56" cy="56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16"/>
            <p:cNvGrpSpPr/>
            <p:nvPr/>
          </p:nvGrpSpPr>
          <p:grpSpPr>
            <a:xfrm rot="2400000">
              <a:off x="3024" y="2112"/>
              <a:ext cx="113" cy="201"/>
              <a:chOff x="1866" y="2937"/>
              <a:chExt cx="230" cy="326"/>
            </a:xfrm>
          </p:grpSpPr>
          <p:sp>
            <p:nvSpPr>
              <p:cNvPr id="412" name="Google Shape;412;p16"/>
              <p:cNvSpPr/>
              <p:nvPr/>
            </p:nvSpPr>
            <p:spPr>
              <a:xfrm>
                <a:off x="2007" y="3189"/>
                <a:ext cx="89" cy="74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3" name="Google Shape;413;p16"/>
              <p:cNvCxnSpPr/>
              <p:nvPr/>
            </p:nvCxnSpPr>
            <p:spPr>
              <a:xfrm rot="10800000" flipH="1">
                <a:off x="1932" y="2937"/>
                <a:ext cx="105" cy="25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4" name="Google Shape;414;p16"/>
              <p:cNvCxnSpPr/>
              <p:nvPr/>
            </p:nvCxnSpPr>
            <p:spPr>
              <a:xfrm rot="10800000">
                <a:off x="1896" y="2940"/>
                <a:ext cx="132" cy="25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15" name="Google Shape;415;p16"/>
              <p:cNvSpPr/>
              <p:nvPr/>
            </p:nvSpPr>
            <p:spPr>
              <a:xfrm>
                <a:off x="1866" y="3186"/>
                <a:ext cx="89" cy="74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6" name="Google Shape;416;p16"/>
          <p:cNvSpPr/>
          <p:nvPr/>
        </p:nvSpPr>
        <p:spPr>
          <a:xfrm>
            <a:off x="3172732" y="3041920"/>
            <a:ext cx="1568450" cy="14938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Calibri"/>
              <a:buNone/>
            </a:pPr>
            <a:r>
              <a:rPr lang="en-US" sz="3240"/>
              <a:t>Class I Processing + immunogenicity tools available in the IEDB</a:t>
            </a:r>
            <a:endParaRPr/>
          </a:p>
        </p:txBody>
      </p:sp>
      <p:pic>
        <p:nvPicPr>
          <p:cNvPr id="422" name="Google Shape;422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9012" y="1134837"/>
            <a:ext cx="7017637" cy="538843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3" name="Google Shape;423;p1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24" name="Google Shape;424;p1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425" name="Google Shape;4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3435" y="2019300"/>
            <a:ext cx="107690" cy="450396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6" name="Google Shape;426;p17"/>
          <p:cNvSpPr/>
          <p:nvPr/>
        </p:nvSpPr>
        <p:spPr>
          <a:xfrm>
            <a:off x="1143517" y="2400300"/>
            <a:ext cx="6652260" cy="1219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7"/>
          <p:cNvSpPr/>
          <p:nvPr/>
        </p:nvSpPr>
        <p:spPr>
          <a:xfrm>
            <a:off x="1143517" y="4396741"/>
            <a:ext cx="6652260" cy="4267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7"/>
          <p:cNvSpPr/>
          <p:nvPr/>
        </p:nvSpPr>
        <p:spPr>
          <a:xfrm>
            <a:off x="505460" y="2400299"/>
            <a:ext cx="638057" cy="365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7"/>
          <p:cNvSpPr/>
          <p:nvPr/>
        </p:nvSpPr>
        <p:spPr>
          <a:xfrm>
            <a:off x="4757055" y="700494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http://tools.iedb.org/main/tcell/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 ‘combined predictor’</a:t>
            </a:r>
            <a:endParaRPr/>
          </a:p>
        </p:txBody>
      </p:sp>
      <p:pic>
        <p:nvPicPr>
          <p:cNvPr id="435" name="Google Shape;43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089"/>
          <a:stretch/>
        </p:blipFill>
        <p:spPr>
          <a:xfrm>
            <a:off x="430169" y="1134837"/>
            <a:ext cx="5285234" cy="535090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6" name="Google Shape;436;p1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37" name="Google Shape;437;p1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38" name="Google Shape;438;p18"/>
          <p:cNvSpPr/>
          <p:nvPr/>
        </p:nvSpPr>
        <p:spPr>
          <a:xfrm>
            <a:off x="5069540" y="734727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http://tools.iedb.org/processing/</a:t>
            </a:r>
            <a:endParaRPr/>
          </a:p>
        </p:txBody>
      </p:sp>
      <p:sp>
        <p:nvSpPr>
          <p:cNvPr id="439" name="Google Shape;439;p18"/>
          <p:cNvSpPr/>
          <p:nvPr/>
        </p:nvSpPr>
        <p:spPr>
          <a:xfrm>
            <a:off x="5715403" y="1534947"/>
            <a:ext cx="315101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Combines predictions for: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proteasomal cleavage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 transport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Trained on specific in vitro datasets</a:t>
            </a:r>
            <a:endParaRPr/>
          </a:p>
        </p:txBody>
      </p:sp>
      <p:sp>
        <p:nvSpPr>
          <p:cNvPr id="440" name="Google Shape;440;p18"/>
          <p:cNvSpPr/>
          <p:nvPr/>
        </p:nvSpPr>
        <p:spPr>
          <a:xfrm>
            <a:off x="417778" y="4702485"/>
            <a:ext cx="5297625" cy="109695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Proteasomal cleavage</a:t>
            </a:r>
            <a:endParaRPr/>
          </a:p>
        </p:txBody>
      </p:sp>
      <p:pic>
        <p:nvPicPr>
          <p:cNvPr id="446" name="Google Shape;446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9216" y="1241517"/>
            <a:ext cx="8604250" cy="193815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7" name="Google Shape;447;p1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48" name="Google Shape;448;p1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49" name="Google Shape;449;p19"/>
          <p:cNvSpPr/>
          <p:nvPr/>
        </p:nvSpPr>
        <p:spPr>
          <a:xfrm>
            <a:off x="5069540" y="734727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http://tools.iedb.org/processing/</a:t>
            </a:r>
            <a:endParaRPr/>
          </a:p>
        </p:txBody>
      </p:sp>
      <p:sp>
        <p:nvSpPr>
          <p:cNvPr id="450" name="Google Shape;450;p19"/>
          <p:cNvSpPr/>
          <p:nvPr/>
        </p:nvSpPr>
        <p:spPr>
          <a:xfrm>
            <a:off x="2613660" y="1607820"/>
            <a:ext cx="1097280" cy="33528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1" name="Google Shape;451;p19"/>
          <p:cNvCxnSpPr>
            <a:stCxn id="450" idx="3"/>
          </p:cNvCxnSpPr>
          <p:nvPr/>
        </p:nvCxnSpPr>
        <p:spPr>
          <a:xfrm>
            <a:off x="3710940" y="1775460"/>
            <a:ext cx="23043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52" name="Google Shape;45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050" y="1625464"/>
            <a:ext cx="1257300" cy="10001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3" name="Google Shape;453;p19"/>
          <p:cNvSpPr/>
          <p:nvPr/>
        </p:nvSpPr>
        <p:spPr>
          <a:xfrm>
            <a:off x="261256" y="3347315"/>
            <a:ext cx="8652210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Proteasomes create the C-terminal end of peptides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 looks for sequence motive up and downstream of potential cleavage site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Cleavage sequence motif determined based on in vitro protein digests by proteasomes </a:t>
            </a:r>
            <a:endParaRPr/>
          </a:p>
        </p:txBody>
      </p:sp>
      <p:cxnSp>
        <p:nvCxnSpPr>
          <p:cNvPr id="454" name="Google Shape;454;p19"/>
          <p:cNvCxnSpPr/>
          <p:nvPr/>
        </p:nvCxnSpPr>
        <p:spPr>
          <a:xfrm rot="10800000" flipH="1">
            <a:off x="3395316" y="1470660"/>
            <a:ext cx="2444808" cy="707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TAP Transport</a:t>
            </a:r>
            <a:endParaRPr/>
          </a:p>
        </p:txBody>
      </p:sp>
      <p:pic>
        <p:nvPicPr>
          <p:cNvPr id="460" name="Google Shape;460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9216" y="1241517"/>
            <a:ext cx="8604250" cy="193815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1" name="Google Shape;461;p2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62" name="Google Shape;462;p2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63" name="Google Shape;463;p20"/>
          <p:cNvSpPr/>
          <p:nvPr/>
        </p:nvSpPr>
        <p:spPr>
          <a:xfrm>
            <a:off x="5069540" y="734727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http://tools.iedb.org/processing/</a:t>
            </a:r>
            <a:endParaRPr/>
          </a:p>
        </p:txBody>
      </p:sp>
      <p:sp>
        <p:nvSpPr>
          <p:cNvPr id="464" name="Google Shape;464;p20"/>
          <p:cNvSpPr/>
          <p:nvPr/>
        </p:nvSpPr>
        <p:spPr>
          <a:xfrm>
            <a:off x="261256" y="3347315"/>
            <a:ext cx="865221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 transport efficiency of peptides is sequence dependent; motif derived based on in vitro assays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TAP transport efficiency of a presented MHC ligand can be result of a collection of precursors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paper specifically read and details about the precursor length distribution are known,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parameters unchanged </a:t>
            </a:r>
            <a:endParaRPr/>
          </a:p>
        </p:txBody>
      </p:sp>
      <p:cxnSp>
        <p:nvCxnSpPr>
          <p:cNvPr id="465" name="Google Shape;465;p20"/>
          <p:cNvCxnSpPr/>
          <p:nvPr/>
        </p:nvCxnSpPr>
        <p:spPr>
          <a:xfrm rot="10800000" flipH="1">
            <a:off x="3395316" y="2209800"/>
            <a:ext cx="2444808" cy="707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4987"/>
          <a:stretch/>
        </p:blipFill>
        <p:spPr>
          <a:xfrm>
            <a:off x="1979686" y="1062097"/>
            <a:ext cx="5168296" cy="537844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1" name="Google Shape;471;p2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Class I ‘combined predictor’ - example</a:t>
            </a:r>
            <a:endParaRPr/>
          </a:p>
        </p:txBody>
      </p:sp>
      <p:sp>
        <p:nvSpPr>
          <p:cNvPr id="472" name="Google Shape;472;p2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73" name="Google Shape;473;p2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74" name="Google Shape;474;p21"/>
          <p:cNvSpPr/>
          <p:nvPr/>
        </p:nvSpPr>
        <p:spPr>
          <a:xfrm>
            <a:off x="5081931" y="862042"/>
            <a:ext cx="3796873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http://tools.iedb.org/processing/</a:t>
            </a:r>
            <a:endParaRPr/>
          </a:p>
        </p:txBody>
      </p:sp>
      <p:sp>
        <p:nvSpPr>
          <p:cNvPr id="475" name="Google Shape;475;p21"/>
          <p:cNvSpPr/>
          <p:nvPr/>
        </p:nvSpPr>
        <p:spPr>
          <a:xfrm rot="5400000">
            <a:off x="6167120" y="5687884"/>
            <a:ext cx="638057" cy="365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1652</Words>
  <Application>Microsoft Office PowerPoint</Application>
  <PresentationFormat>On-screen Show (4:3)</PresentationFormat>
  <Paragraphs>262</Paragraphs>
  <Slides>39</Slides>
  <Notes>39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Noto Sans Symbols</vt:lpstr>
      <vt:lpstr>Times New Roman</vt:lpstr>
      <vt:lpstr>Office Theme</vt:lpstr>
      <vt:lpstr> T Cell processing &amp; immunogenicity predictions</vt:lpstr>
      <vt:lpstr>CD8+ T cell epitopes in viral infection</vt:lpstr>
      <vt:lpstr>CD8+ T cell epitopes in viral infection</vt:lpstr>
      <vt:lpstr>MHC I - Antigen processing and presentation pathway</vt:lpstr>
      <vt:lpstr>Class I Processing + immunogenicity tools available in the IEDB</vt:lpstr>
      <vt:lpstr>Class I ‘combined predictor’</vt:lpstr>
      <vt:lpstr>Proteasomal cleavage</vt:lpstr>
      <vt:lpstr>TAP Transport</vt:lpstr>
      <vt:lpstr>Class I ‘combined predictor’ - example</vt:lpstr>
      <vt:lpstr>Class I ‘combined predictor’ - example</vt:lpstr>
      <vt:lpstr>Class I ‘combined predictor’ - example</vt:lpstr>
      <vt:lpstr>Caveats / performance of processing predictions</vt:lpstr>
      <vt:lpstr>Class I Processing + immunogenicity tools available in the IEDB</vt:lpstr>
      <vt:lpstr>Neural Network based predictors</vt:lpstr>
      <vt:lpstr>NetChop -example</vt:lpstr>
      <vt:lpstr>NetChop -example</vt:lpstr>
      <vt:lpstr>NetChop -example</vt:lpstr>
      <vt:lpstr>References</vt:lpstr>
      <vt:lpstr>Class I Processing + immunogenicity tools available in the IEDB</vt:lpstr>
      <vt:lpstr>MHC-NP: Prediction of peptides naturally processed by the MHC</vt:lpstr>
      <vt:lpstr>Class I Processing + immunogenicity tools available in the IEDB</vt:lpstr>
      <vt:lpstr>Class I immunogenicity prediction</vt:lpstr>
      <vt:lpstr>Class I immunogenicity prediction -example</vt:lpstr>
      <vt:lpstr>Class I immunogenicity prediction -example</vt:lpstr>
      <vt:lpstr>Class I immunogenicity prediction caveats / performance </vt:lpstr>
      <vt:lpstr>Class I Summary</vt:lpstr>
      <vt:lpstr>CD4 T cell epitopes (MHC class II)</vt:lpstr>
      <vt:lpstr>Class II Processing + immunogenicity tools available in the IEDB</vt:lpstr>
      <vt:lpstr>MHCII-NP</vt:lpstr>
      <vt:lpstr>MHCII-NP - example</vt:lpstr>
      <vt:lpstr>MHCII-NP -example</vt:lpstr>
      <vt:lpstr>MHCII-NP scores</vt:lpstr>
      <vt:lpstr>Class II Processing + immunogenicity tools available in the IEDB</vt:lpstr>
      <vt:lpstr>MHC-II restricted immunogenicity prediction</vt:lpstr>
      <vt:lpstr>Class II immunogenicity prediction</vt:lpstr>
      <vt:lpstr>Class II immunogenicity prediction -example</vt:lpstr>
      <vt:lpstr>Class II immunogenicity prediction - example</vt:lpstr>
      <vt:lpstr>Class II immunogenicity prediction scores</vt:lpstr>
      <vt:lpstr>Class II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Cell processing &amp; immunogenicity predictions</dc:title>
  <dc:creator>LJI User</dc:creator>
  <cp:lastModifiedBy>Nina Blazeska</cp:lastModifiedBy>
  <cp:revision>2</cp:revision>
  <dcterms:modified xsi:type="dcterms:W3CDTF">2020-11-13T07:20:23Z</dcterms:modified>
</cp:coreProperties>
</file>