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309" r:id="rId2"/>
    <p:sldId id="265" r:id="rId3"/>
    <p:sldId id="325" r:id="rId4"/>
    <p:sldId id="261" r:id="rId5"/>
    <p:sldId id="263" r:id="rId6"/>
    <p:sldId id="327" r:id="rId7"/>
    <p:sldId id="330" r:id="rId8"/>
    <p:sldId id="272" r:id="rId9"/>
    <p:sldId id="279" r:id="rId10"/>
    <p:sldId id="282" r:id="rId11"/>
    <p:sldId id="301" r:id="rId12"/>
    <p:sldId id="283" r:id="rId13"/>
    <p:sldId id="284" r:id="rId14"/>
    <p:sldId id="285" r:id="rId15"/>
    <p:sldId id="286" r:id="rId16"/>
    <p:sldId id="288" r:id="rId17"/>
    <p:sldId id="292" r:id="rId18"/>
    <p:sldId id="307" r:id="rId19"/>
    <p:sldId id="303" r:id="rId20"/>
    <p:sldId id="293" r:id="rId21"/>
    <p:sldId id="304" r:id="rId22"/>
    <p:sldId id="297" r:id="rId23"/>
    <p:sldId id="305" r:id="rId24"/>
    <p:sldId id="298" r:id="rId25"/>
    <p:sldId id="306" r:id="rId26"/>
    <p:sldId id="299" r:id="rId27"/>
    <p:sldId id="302" r:id="rId28"/>
    <p:sldId id="300" r:id="rId29"/>
    <p:sldId id="328" r:id="rId30"/>
    <p:sldId id="315" r:id="rId31"/>
    <p:sldId id="329" r:id="rId32"/>
    <p:sldId id="326" r:id="rId33"/>
    <p:sldId id="275" r:id="rId34"/>
    <p:sldId id="278" r:id="rId35"/>
    <p:sldId id="310" r:id="rId36"/>
    <p:sldId id="308" r:id="rId37"/>
    <p:sldId id="269" r:id="rId38"/>
    <p:sldId id="264" r:id="rId39"/>
    <p:sldId id="319" r:id="rId40"/>
    <p:sldId id="320" r:id="rId41"/>
    <p:sldId id="321" r:id="rId42"/>
    <p:sldId id="322" r:id="rId43"/>
    <p:sldId id="323" r:id="rId44"/>
    <p:sldId id="32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2" autoAdjust="0"/>
    <p:restoredTop sz="76792" autoAdjust="0"/>
  </p:normalViewPr>
  <p:slideViewPr>
    <p:cSldViewPr snapToGrid="0">
      <p:cViewPr varScale="1">
        <p:scale>
          <a:sx n="66" d="100"/>
          <a:sy n="66" d="100"/>
        </p:scale>
        <p:origin x="17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D3DF1-AE64-4AC9-BB79-69E8547D047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72CB6-5C49-44E1-8088-7C0DF8D6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e50d3244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e50d3244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72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e50d3244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e50d3244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93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07a8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07a82b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2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07a8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07a82b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35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07a8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07a82b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49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07a82b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07a82b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08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437-E7D3-4095-90A0-ABCDAC0DE59D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7DB0-7996-46E5-A781-BCF03D1DCFD7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13E5-197A-44AA-A2AD-D2302EAFE2F9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3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295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ACF0-053B-4DBD-86C3-812392E8B98C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8A21-FE10-4800-B36A-04796DF9E342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5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DB34-867A-4A1A-8A9F-052EEBC44048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4DFF-3C41-478C-9BAE-EF41BC436807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7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188D-FFFE-4F1D-A304-AAAE4AACEE8D}" type="datetime1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6DB4-C177-4D15-A0A7-DFDC578925B9}" type="datetime1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E32F-0C82-4A76-A653-BB76584ED734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BA7C-0A0C-4743-9C5F-01E0C6EDDA98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628F3-3369-4B18-80BB-EDACBA819CE3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68D95-A482-4C09-BF67-9DEB1315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685800" y="941294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r>
              <a:rPr lang="en-US" sz="4500" b="1" dirty="0" err="1">
                <a:solidFill>
                  <a:srgbClr val="0070C0"/>
                </a:solidFill>
                <a:latin typeface="+mn-lt"/>
              </a:rPr>
              <a:t>TCRMatch</a:t>
            </a:r>
            <a:endParaRPr sz="45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224768" y="4064183"/>
            <a:ext cx="4694464" cy="71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Will Chronister, </a:t>
            </a:r>
            <a:r>
              <a:rPr lang="en-US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ioinformatics </a:t>
            </a:r>
            <a:r>
              <a:rPr lang="en-US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ostdoc</a:t>
            </a:r>
            <a:endParaRPr sz="18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 descr="Screen-Res-IED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089" y="624305"/>
            <a:ext cx="4275823" cy="78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5019" y="6492875"/>
            <a:ext cx="2057400" cy="365125"/>
          </a:xfrm>
        </p:spPr>
        <p:txBody>
          <a:bodyPr/>
          <a:lstStyle/>
          <a:p>
            <a:fld id="{EBC68D95-A482-4C09-BF67-9DEB131569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4ACE9FF2-2CF5-43FB-B1D9-A547189105B3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2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ASSIRAAETQY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BC66ADEC-6B73-4C06-9D23-4EC237717174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9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SSSANYGYT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SSIRAAETQY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1077B4AE-0928-4B0A-812B-1DB3EC1305F3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4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SIRAAETQY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2E03CC2F-E1D5-41D5-A4F8-69D62B43E756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IRAAETQY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7187F5D1-C779-4116-BFB2-5105BE43AB09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6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RAAETQY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75E4061F-C6ED-4A6F-ADEC-9F59E056F3A9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RAAETQY</a:t>
            </a:r>
          </a:p>
          <a:p>
            <a:pPr marL="457200" lvl="1" indent="0">
              <a:buNone/>
            </a:pPr>
            <a:r>
              <a:rPr lang="en-US" dirty="0"/>
              <a:t>(and so on for k=1)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2C705BBB-4F9E-405B-863B-608A8F2514D8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SIRAAETQY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1C2DF370-B0AA-4395-8973-852E8A47490B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SIRAAETQY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CCDB2932-4C7A-457C-BD20-7F79D7C9B135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96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SIRAAETQY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D4D9F70A-4963-4F9C-864A-B1469382FD9A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61256" y="1543560"/>
            <a:ext cx="8582977" cy="49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Times New Roman" panose="02020603050405020304" pitchFamily="18" charset="0"/>
              </a:rPr>
              <a:t>Manuscript in progress</a:t>
            </a:r>
            <a:endParaRPr lang="en-US" sz="2000" b="1" i="1" dirty="0">
              <a:ea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i="1" dirty="0" err="1">
                <a:ea typeface="Times New Roman" panose="02020603050405020304" pitchFamily="18" charset="0"/>
              </a:rPr>
              <a:t>TCRMatch</a:t>
            </a:r>
            <a:r>
              <a:rPr lang="en-US" sz="2000" i="1" dirty="0">
                <a:ea typeface="Times New Roman" panose="02020603050405020304" pitchFamily="18" charset="0"/>
              </a:rPr>
              <a:t>: Predicting T-cell receptor specificity based on sequence similarity to previously characterized receptors</a:t>
            </a:r>
          </a:p>
          <a:p>
            <a:pPr>
              <a:lnSpc>
                <a:spcPct val="100000"/>
              </a:lnSpc>
            </a:pPr>
            <a:endParaRPr lang="en-US" sz="2400" dirty="0"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Arial" panose="020B0604020202020204" pitchFamily="34" charset="0"/>
              </a:rPr>
              <a:t>Tool not yet public, but will be available on </a:t>
            </a:r>
            <a:r>
              <a:rPr lang="en-US" b="1" dirty="0">
                <a:ea typeface="Arial" panose="020B0604020202020204" pitchFamily="34" charset="0"/>
              </a:rPr>
              <a:t>IEDB-AR</a:t>
            </a:r>
            <a:r>
              <a:rPr lang="en-US" dirty="0">
                <a:ea typeface="Arial" panose="020B0604020202020204" pitchFamily="34" charset="0"/>
              </a:rPr>
              <a:t>, on </a:t>
            </a:r>
            <a:r>
              <a:rPr lang="en-US" b="1" dirty="0" err="1">
                <a:ea typeface="Arial" panose="020B0604020202020204" pitchFamily="34" charset="0"/>
              </a:rPr>
              <a:t>VDJServer</a:t>
            </a:r>
            <a:r>
              <a:rPr lang="en-US" dirty="0">
                <a:ea typeface="Arial" panose="020B0604020202020204" pitchFamily="34" charset="0"/>
              </a:rPr>
              <a:t>, and as a </a:t>
            </a:r>
            <a:r>
              <a:rPr lang="en-US" b="1" dirty="0">
                <a:ea typeface="Arial" panose="020B0604020202020204" pitchFamily="34" charset="0"/>
              </a:rPr>
              <a:t>stand-alone download</a:t>
            </a:r>
          </a:p>
        </p:txBody>
      </p:sp>
      <p:sp>
        <p:nvSpPr>
          <p:cNvPr id="10" name="Google Shape;138;p19">
            <a:extLst>
              <a:ext uri="{FF2B5EF4-FFF2-40B4-BE49-F238E27FC236}">
                <a16:creationId xmlns:a16="http://schemas.microsoft.com/office/drawing/2014/main" id="{CE3B135D-479C-45E4-80CB-9F65142E6296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9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IRAAETQY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83870D6E-7F48-4626-954B-89DF502AC03F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4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IRAAETQY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C80110D5-376D-4637-AD54-78FDFE6741DB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7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RAAETQY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7C60ED5C-BD06-4A24-89E8-5B33E3E34317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9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RAAETQY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EB29A277-B162-4B8D-9A5B-706AE1BC7E48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9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AAETQY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4581740F-4FF5-4301-BC45-FC484888921E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0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AAETQY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89DA317B-7919-429C-9EC7-05788FB5058E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7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AAETQY</a:t>
            </a:r>
          </a:p>
          <a:p>
            <a:pPr marL="457200" lvl="1" indent="0">
              <a:buNone/>
            </a:pPr>
            <a:r>
              <a:rPr lang="en-US" dirty="0"/>
              <a:t>(and so on for k=2)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D6096681-4D96-4187-8B53-4CB696D1CD70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0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AAETQY</a:t>
            </a:r>
          </a:p>
          <a:p>
            <a:pPr marL="457200" lvl="1" indent="0">
              <a:buNone/>
            </a:pPr>
            <a:r>
              <a:rPr lang="en-US" dirty="0"/>
              <a:t>(and so on for k=2)</a:t>
            </a:r>
          </a:p>
          <a:p>
            <a:pPr marL="457200" lvl="1" indent="0">
              <a:buNone/>
            </a:pPr>
            <a:r>
              <a:rPr lang="en-US" dirty="0"/>
              <a:t>(and so on for k=3 </a:t>
            </a:r>
            <a:r>
              <a:rPr lang="en-US" dirty="0">
                <a:sym typeface="Wingdings" panose="05000000000000000000" pitchFamily="2" charset="2"/>
              </a:rPr>
              <a:t> k=10</a:t>
            </a:r>
            <a:r>
              <a:rPr lang="en-US" dirty="0"/>
              <a:t>)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5AACD67F-6504-41B0-9BFB-BC688CE7637D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5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Compares two sequences using all possible </a:t>
            </a:r>
            <a:r>
              <a:rPr lang="en-US" i="1" dirty="0"/>
              <a:t>k-</a:t>
            </a:r>
            <a:r>
              <a:rPr lang="en-US" dirty="0" err="1"/>
              <a:t>mers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SSANYGYT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ASS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u="sng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AAETQY</a:t>
            </a:r>
          </a:p>
          <a:p>
            <a:pPr marL="457200" lvl="1" indent="0">
              <a:buNone/>
            </a:pPr>
            <a:r>
              <a:rPr lang="en-US" dirty="0"/>
              <a:t>(and so on for k=2)</a:t>
            </a:r>
          </a:p>
          <a:p>
            <a:pPr marL="457200" lvl="1" indent="0">
              <a:buNone/>
            </a:pPr>
            <a:r>
              <a:rPr lang="en-US" dirty="0"/>
              <a:t>(and so on for k=3 </a:t>
            </a:r>
            <a:r>
              <a:rPr lang="en-US" dirty="0">
                <a:sym typeface="Wingdings" panose="05000000000000000000" pitchFamily="2" charset="2"/>
              </a:rPr>
              <a:t> k=10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Ultimately, a score between 0 and 1 is computed</a:t>
            </a:r>
          </a:p>
          <a:p>
            <a:pPr lvl="1"/>
            <a:r>
              <a:rPr lang="en-US" dirty="0"/>
              <a:t>Perfect match = 1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514767DA-E33C-42CE-88F8-4EA10EEB8C45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54" y="2303075"/>
            <a:ext cx="2438400" cy="2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81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b="38954"/>
          <a:stretch/>
        </p:blipFill>
        <p:spPr>
          <a:xfrm>
            <a:off x="555381" y="1825625"/>
            <a:ext cx="8033239" cy="26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502" y="2457360"/>
            <a:ext cx="192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Threshold for match: 0.90 or above</a:t>
            </a:r>
          </a:p>
        </p:txBody>
      </p:sp>
      <p:sp>
        <p:nvSpPr>
          <p:cNvPr id="12" name="Google Shape;138;p19">
            <a:extLst>
              <a:ext uri="{FF2B5EF4-FFF2-40B4-BE49-F238E27FC236}">
                <a16:creationId xmlns:a16="http://schemas.microsoft.com/office/drawing/2014/main" id="{6AAC409D-D800-4B45-AF08-79B2B0776469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Evaluating performance of </a:t>
            </a:r>
            <a:r>
              <a:rPr lang="en-US" kern="0" dirty="0" err="1"/>
              <a:t>TCRMatch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6261" y="2485540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9701" y="3997611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8365" y="3997612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85467" y="3997612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99081" y="3997612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61256" y="1543560"/>
            <a:ext cx="8582977" cy="49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400" dirty="0"/>
              <a:t>MHC molecules present antigens (Ag) for recognition by T cells</a:t>
            </a: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50" y="2169210"/>
            <a:ext cx="8633299" cy="26703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7509033" y="4698685"/>
            <a:ext cx="13352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dirty="0"/>
              <a:t>Rosati </a:t>
            </a:r>
            <a:r>
              <a:rPr lang="en" sz="1067" i="1" dirty="0"/>
              <a:t>et al</a:t>
            </a:r>
            <a:r>
              <a:rPr lang="en" sz="1067" dirty="0"/>
              <a:t>. 2017</a:t>
            </a:r>
            <a:endParaRPr sz="1067" dirty="0"/>
          </a:p>
        </p:txBody>
      </p:sp>
      <p:sp>
        <p:nvSpPr>
          <p:cNvPr id="10" name="Google Shape;138;p19">
            <a:extLst>
              <a:ext uri="{FF2B5EF4-FFF2-40B4-BE49-F238E27FC236}">
                <a16:creationId xmlns:a16="http://schemas.microsoft.com/office/drawing/2014/main" id="{CE3B135D-479C-45E4-80CB-9F65142E6296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Background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9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b="38954"/>
          <a:stretch/>
        </p:blipFill>
        <p:spPr>
          <a:xfrm>
            <a:off x="555381" y="1825625"/>
            <a:ext cx="8033239" cy="2656320"/>
          </a:xfrm>
          <a:prstGeom prst="rect">
            <a:avLst/>
          </a:prstGeom>
        </p:spPr>
      </p:pic>
      <p:sp>
        <p:nvSpPr>
          <p:cNvPr id="12" name="Google Shape;138;p19">
            <a:extLst>
              <a:ext uri="{FF2B5EF4-FFF2-40B4-BE49-F238E27FC236}">
                <a16:creationId xmlns:a16="http://schemas.microsoft.com/office/drawing/2014/main" id="{6AAC409D-D800-4B45-AF08-79B2B0776469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Evaluating performance of </a:t>
            </a:r>
            <a:r>
              <a:rPr lang="en-US" kern="0" dirty="0" err="1"/>
              <a:t>TCRMatch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502" y="2457360"/>
            <a:ext cx="192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Threshold for match: 0.90 or above</a:t>
            </a:r>
          </a:p>
        </p:txBody>
      </p:sp>
      <p:sp>
        <p:nvSpPr>
          <p:cNvPr id="18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76261" y="2485540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9701" y="3997611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88365" y="3997612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85467" y="3997612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99081" y="3997612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783765" y="3650832"/>
            <a:ext cx="1698376" cy="755073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11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b="38954"/>
          <a:stretch/>
        </p:blipFill>
        <p:spPr>
          <a:xfrm>
            <a:off x="555381" y="1825625"/>
            <a:ext cx="8033239" cy="2656320"/>
          </a:xfrm>
          <a:prstGeom prst="rect">
            <a:avLst/>
          </a:prstGeom>
        </p:spPr>
      </p:pic>
      <p:sp>
        <p:nvSpPr>
          <p:cNvPr id="12" name="Google Shape;138;p19">
            <a:extLst>
              <a:ext uri="{FF2B5EF4-FFF2-40B4-BE49-F238E27FC236}">
                <a16:creationId xmlns:a16="http://schemas.microsoft.com/office/drawing/2014/main" id="{6AAC409D-D800-4B45-AF08-79B2B0776469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Evaluating performance of </a:t>
            </a:r>
            <a:r>
              <a:rPr lang="en-US" kern="0" dirty="0" err="1"/>
              <a:t>TCRMatch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502" y="2457360"/>
            <a:ext cx="192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Threshold for match: 0.90 or above</a:t>
            </a:r>
          </a:p>
        </p:txBody>
      </p:sp>
      <p:sp>
        <p:nvSpPr>
          <p:cNvPr id="18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99081" y="3997612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783765" y="3650832"/>
            <a:ext cx="1698376" cy="755073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b="38954"/>
          <a:stretch/>
        </p:blipFill>
        <p:spPr>
          <a:xfrm>
            <a:off x="555381" y="1825625"/>
            <a:ext cx="8033239" cy="2656320"/>
          </a:xfrm>
          <a:prstGeom prst="rect">
            <a:avLst/>
          </a:prstGeom>
        </p:spPr>
      </p:pic>
      <p:sp>
        <p:nvSpPr>
          <p:cNvPr id="12" name="Google Shape;138;p19">
            <a:extLst>
              <a:ext uri="{FF2B5EF4-FFF2-40B4-BE49-F238E27FC236}">
                <a16:creationId xmlns:a16="http://schemas.microsoft.com/office/drawing/2014/main" id="{6AAC409D-D800-4B45-AF08-79B2B0776469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Evaluating performance of </a:t>
            </a:r>
            <a:r>
              <a:rPr lang="en-US" kern="0" dirty="0" err="1"/>
              <a:t>TCRMatch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33727" y="2466993"/>
            <a:ext cx="367145" cy="3671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04508" y="3966184"/>
            <a:ext cx="367145" cy="367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6099" y="3966184"/>
            <a:ext cx="367145" cy="3671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09634" y="3966184"/>
            <a:ext cx="367145" cy="3671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57071" y="3966184"/>
            <a:ext cx="367145" cy="367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99489" y="3966184"/>
            <a:ext cx="367145" cy="367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22136" y="2466993"/>
            <a:ext cx="367145" cy="367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0545" y="2466993"/>
            <a:ext cx="367145" cy="367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5502" y="2457360"/>
            <a:ext cx="192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Threshold for match: 0.90 or above</a:t>
            </a:r>
          </a:p>
        </p:txBody>
      </p:sp>
      <p:sp>
        <p:nvSpPr>
          <p:cNvPr id="18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99081" y="3997612"/>
            <a:ext cx="1391478" cy="27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783765" y="3650832"/>
            <a:ext cx="1698376" cy="755073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206" y="1690688"/>
            <a:ext cx="5533191" cy="41773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688399" y="4916441"/>
            <a:ext cx="13646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61;p14"/>
          <p:cNvSpPr txBox="1">
            <a:spLocks/>
          </p:cNvSpPr>
          <p:nvPr/>
        </p:nvSpPr>
        <p:spPr>
          <a:xfrm>
            <a:off x="491841" y="4415060"/>
            <a:ext cx="2997703" cy="6884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Average performance using randomized dataset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Google Shape;61;p14"/>
          <p:cNvSpPr txBox="1">
            <a:spLocks/>
          </p:cNvSpPr>
          <p:nvPr/>
        </p:nvSpPr>
        <p:spPr>
          <a:xfrm>
            <a:off x="261256" y="1536633"/>
            <a:ext cx="3086243" cy="496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TCRMatch</a:t>
            </a:r>
            <a:r>
              <a:rPr lang="en-US" sz="2200" dirty="0"/>
              <a:t> score is the top performing metric for predicting epitopes</a:t>
            </a:r>
          </a:p>
          <a:p>
            <a:endParaRPr lang="en-US" sz="2200" dirty="0"/>
          </a:p>
          <a:p>
            <a:r>
              <a:rPr lang="en-US" sz="2200" dirty="0"/>
              <a:t>All metrics outperform random model</a:t>
            </a:r>
          </a:p>
        </p:txBody>
      </p:sp>
      <p:sp>
        <p:nvSpPr>
          <p:cNvPr id="14" name="Google Shape;138;p19">
            <a:extLst>
              <a:ext uri="{FF2B5EF4-FFF2-40B4-BE49-F238E27FC236}">
                <a16:creationId xmlns:a16="http://schemas.microsoft.com/office/drawing/2014/main" id="{561698C5-2641-48B1-9A46-8E9A08BD8936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Evaluating performance of similarity metrics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60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41618" y="1690688"/>
            <a:ext cx="5078764" cy="3753182"/>
          </a:xfrm>
          <a:prstGeom prst="rect">
            <a:avLst/>
          </a:prstGeom>
          <a:ln/>
        </p:spPr>
      </p:pic>
      <p:sp>
        <p:nvSpPr>
          <p:cNvPr id="5" name="Google Shape;61;p14"/>
          <p:cNvSpPr txBox="1">
            <a:spLocks/>
          </p:cNvSpPr>
          <p:nvPr/>
        </p:nvSpPr>
        <p:spPr>
          <a:xfrm>
            <a:off x="261256" y="1465749"/>
            <a:ext cx="3459691" cy="496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Dataset published by 10x Genomics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3,218 CDR3</a:t>
            </a:r>
            <a:r>
              <a:rPr lang="el-GR" sz="2000" b="1" dirty="0"/>
              <a:t>β</a:t>
            </a:r>
            <a:r>
              <a:rPr lang="en-US" sz="2000" b="1" dirty="0"/>
              <a:t> </a:t>
            </a:r>
            <a:r>
              <a:rPr lang="en-US" sz="2000" b="1" dirty="0" err="1"/>
              <a:t>seqs</a:t>
            </a: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18 epitopes</a:t>
            </a:r>
          </a:p>
          <a:p>
            <a:endParaRPr lang="en-US" sz="2400" b="1" dirty="0"/>
          </a:p>
          <a:p>
            <a:pPr>
              <a:lnSpc>
                <a:spcPct val="100000"/>
              </a:lnSpc>
            </a:pPr>
            <a:r>
              <a:rPr lang="en-US" sz="2400" dirty="0"/>
              <a:t>232 CDR3</a:t>
            </a:r>
            <a:r>
              <a:rPr lang="el-GR" sz="2400" dirty="0"/>
              <a:t>β</a:t>
            </a:r>
            <a:r>
              <a:rPr lang="en-US" sz="2400" dirty="0"/>
              <a:t>s had exact matches in the IEDB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171 recognized same epitope (73.7%) </a:t>
            </a:r>
          </a:p>
        </p:txBody>
      </p:sp>
      <p:sp>
        <p:nvSpPr>
          <p:cNvPr id="12" name="Google Shape;138;p19">
            <a:extLst>
              <a:ext uri="{FF2B5EF4-FFF2-40B4-BE49-F238E27FC236}">
                <a16:creationId xmlns:a16="http://schemas.microsoft.com/office/drawing/2014/main" id="{76BDB245-90CC-4AC1-B91E-7CE81705E56F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Testing performance on independent dataset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14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38;p19">
            <a:extLst>
              <a:ext uri="{FF2B5EF4-FFF2-40B4-BE49-F238E27FC236}">
                <a16:creationId xmlns:a16="http://schemas.microsoft.com/office/drawing/2014/main" id="{76BDB245-90CC-4AC1-B91E-7CE81705E56F}"/>
              </a:ext>
            </a:extLst>
          </p:cNvPr>
          <p:cNvSpPr txBox="1">
            <a:spLocks/>
          </p:cNvSpPr>
          <p:nvPr/>
        </p:nvSpPr>
        <p:spPr>
          <a:xfrm>
            <a:off x="0" y="2951185"/>
            <a:ext cx="9143999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TCRMatch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demonstration </a:t>
            </a:r>
          </a:p>
        </p:txBody>
      </p:sp>
      <p:sp>
        <p:nvSpPr>
          <p:cNvPr id="8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5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134526"/>
            <a:ext cx="7886700" cy="4351338"/>
          </a:xfrm>
        </p:spPr>
        <p:txBody>
          <a:bodyPr/>
          <a:lstStyle/>
          <a:p>
            <a:r>
              <a:rPr lang="en-US" dirty="0" err="1"/>
              <a:t>TCRMatch</a:t>
            </a:r>
            <a:r>
              <a:rPr lang="en-US" dirty="0"/>
              <a:t> is an efficient way to find similar TCR sequences curated in the IEDB with known specificity</a:t>
            </a:r>
          </a:p>
          <a:p>
            <a:r>
              <a:rPr lang="en-US" dirty="0"/>
              <a:t>It can be used in tandem with TCR clustering tools (e.g., GLIPH2) to determine likely epitopes for TCR repertoire sequences</a:t>
            </a:r>
          </a:p>
          <a:p>
            <a:r>
              <a:rPr lang="en-US" dirty="0"/>
              <a:t>It is not trained on specific epitopes, making it </a:t>
            </a:r>
            <a:r>
              <a:rPr lang="en-US" b="1" dirty="0"/>
              <a:t>unbiased and generalizable</a:t>
            </a:r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DB41D071-8372-422C-83C4-8BB407653EED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5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81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134525"/>
            <a:ext cx="7886700" cy="4705165"/>
          </a:xfrm>
        </p:spPr>
        <p:txBody>
          <a:bodyPr>
            <a:normAutofit/>
          </a:bodyPr>
          <a:lstStyle/>
          <a:p>
            <a:r>
              <a:rPr lang="en-US" dirty="0" err="1"/>
              <a:t>TCRMatch</a:t>
            </a:r>
            <a:r>
              <a:rPr lang="en-US" dirty="0"/>
              <a:t> will improve in utility as IEDB continues to gather high quality TCR-epitope data</a:t>
            </a:r>
          </a:p>
          <a:p>
            <a:r>
              <a:rPr lang="en-US" dirty="0"/>
              <a:t>Possible improvements:</a:t>
            </a:r>
          </a:p>
          <a:p>
            <a:pPr lvl="1"/>
            <a:r>
              <a:rPr lang="en-US" dirty="0"/>
              <a:t>Replace BLOSUM62 with one or more CDR3</a:t>
            </a:r>
            <a:r>
              <a:rPr lang="el-GR" dirty="0"/>
              <a:t>β</a:t>
            </a:r>
            <a:r>
              <a:rPr lang="en-US" dirty="0"/>
              <a:t>-derived matrices</a:t>
            </a:r>
          </a:p>
          <a:p>
            <a:pPr lvl="1"/>
            <a:r>
              <a:rPr lang="en-US" dirty="0"/>
              <a:t>Evaluate performance with integration of:</a:t>
            </a:r>
          </a:p>
          <a:p>
            <a:pPr lvl="2"/>
            <a:r>
              <a:rPr lang="en-US" dirty="0"/>
              <a:t>CDR3</a:t>
            </a:r>
            <a:r>
              <a:rPr lang="el-GR" dirty="0"/>
              <a:t>α</a:t>
            </a:r>
            <a:r>
              <a:rPr lang="en-US" dirty="0"/>
              <a:t> sequences</a:t>
            </a:r>
          </a:p>
          <a:p>
            <a:pPr lvl="2"/>
            <a:r>
              <a:rPr lang="en-US" dirty="0"/>
              <a:t>CDR1</a:t>
            </a:r>
            <a:r>
              <a:rPr lang="el-GR" dirty="0"/>
              <a:t>α</a:t>
            </a:r>
            <a:r>
              <a:rPr lang="en-US" dirty="0"/>
              <a:t> and CDR1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n-US" dirty="0" err="1"/>
              <a:t>seqs</a:t>
            </a:r>
            <a:endParaRPr lang="en-US" dirty="0"/>
          </a:p>
          <a:p>
            <a:pPr lvl="2"/>
            <a:r>
              <a:rPr lang="en-US" dirty="0"/>
              <a:t>CDR2</a:t>
            </a:r>
            <a:r>
              <a:rPr lang="el-GR" dirty="0"/>
              <a:t>α</a:t>
            </a:r>
            <a:r>
              <a:rPr lang="en-US" dirty="0"/>
              <a:t> and CDR2</a:t>
            </a:r>
            <a:r>
              <a:rPr lang="el-GR" dirty="0"/>
              <a:t>β</a:t>
            </a:r>
            <a:r>
              <a:rPr lang="en-US" dirty="0"/>
              <a:t> </a:t>
            </a:r>
            <a:r>
              <a:rPr lang="en-US" dirty="0" err="1"/>
              <a:t>seqs</a:t>
            </a:r>
            <a:endParaRPr lang="en-US" dirty="0"/>
          </a:p>
          <a:p>
            <a:pPr lvl="2"/>
            <a:r>
              <a:rPr lang="en-US" dirty="0"/>
              <a:t>MHC information</a:t>
            </a:r>
          </a:p>
          <a:p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4853532E-3CDC-49B1-A2F6-4D698890BD7D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Future Directions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21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638031"/>
            <a:ext cx="8605157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Austin </a:t>
            </a:r>
            <a:r>
              <a:rPr lang="en-US" dirty="0" err="1"/>
              <a:t>Crinklaw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Swapnil</a:t>
            </a:r>
            <a:r>
              <a:rPr lang="en-US" dirty="0"/>
              <a:t> Mahajan</a:t>
            </a:r>
          </a:p>
          <a:p>
            <a:pPr marL="0" indent="0">
              <a:buNone/>
            </a:pPr>
            <a:r>
              <a:rPr lang="en-US" dirty="0"/>
              <a:t>Randi Vita</a:t>
            </a:r>
          </a:p>
          <a:p>
            <a:pPr marL="0" indent="0">
              <a:buNone/>
            </a:pPr>
            <a:r>
              <a:rPr lang="en-US" dirty="0" err="1"/>
              <a:t>Zeynep</a:t>
            </a:r>
            <a:r>
              <a:rPr lang="en-US" dirty="0"/>
              <a:t> </a:t>
            </a:r>
            <a:r>
              <a:rPr lang="en-US" dirty="0" err="1"/>
              <a:t>Kosaloglu-Yalcin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Zhen Yan</a:t>
            </a:r>
          </a:p>
          <a:p>
            <a:pPr marL="0" indent="0">
              <a:buNone/>
            </a:pPr>
            <a:r>
              <a:rPr lang="en-US" dirty="0"/>
              <a:t>Jason </a:t>
            </a:r>
            <a:r>
              <a:rPr lang="en-US" dirty="0" err="1"/>
              <a:t>Greenbaum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Leon Jessen (DTU)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Morten Nielsen (DTU)</a:t>
            </a:r>
          </a:p>
          <a:p>
            <a:pPr marL="0" indent="0">
              <a:buNone/>
            </a:pPr>
            <a:r>
              <a:rPr lang="en-US" dirty="0"/>
              <a:t>Scott </a:t>
            </a:r>
            <a:r>
              <a:rPr lang="en-US" dirty="0" err="1"/>
              <a:t>Christley</a:t>
            </a:r>
            <a:r>
              <a:rPr lang="en-US" dirty="0"/>
              <a:t> (UTSW)</a:t>
            </a:r>
          </a:p>
          <a:p>
            <a:pPr marL="0" indent="0">
              <a:buNone/>
            </a:pPr>
            <a:r>
              <a:rPr lang="en-US" dirty="0"/>
              <a:t>Lindsay Cowell (UTSW)</a:t>
            </a:r>
          </a:p>
          <a:p>
            <a:pPr marL="0" indent="0">
              <a:buNone/>
            </a:pPr>
            <a:r>
              <a:rPr lang="en-US" dirty="0"/>
              <a:t>Nina </a:t>
            </a:r>
            <a:r>
              <a:rPr lang="en-US" dirty="0" err="1"/>
              <a:t>Blazeska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Alessandro </a:t>
            </a:r>
            <a:r>
              <a:rPr lang="en-US" dirty="0" err="1"/>
              <a:t>Sette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Bjoern</a:t>
            </a:r>
            <a:r>
              <a:rPr lang="en-US" dirty="0"/>
              <a:t> Peters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FF13F0BD-A901-4E14-AFBA-D6DB6BEFF279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Acknowledgments</a:t>
            </a:r>
          </a:p>
        </p:txBody>
      </p:sp>
      <p:sp>
        <p:nvSpPr>
          <p:cNvPr id="5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36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879764"/>
            <a:ext cx="9103300" cy="5076056"/>
            <a:chOff x="173180" y="201855"/>
            <a:chExt cx="11804939" cy="64318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180" y="201855"/>
              <a:ext cx="11804939" cy="643187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65418" y="2001982"/>
              <a:ext cx="1046018" cy="962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0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61255" y="4059381"/>
            <a:ext cx="8709563" cy="20935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400" dirty="0"/>
              <a:t>V(D)J recombination generates a vast diversity of TCRs</a:t>
            </a:r>
          </a:p>
          <a:p>
            <a:endParaRPr lang="en" sz="2400" dirty="0"/>
          </a:p>
          <a:p>
            <a:r>
              <a:rPr lang="en" sz="2400" dirty="0"/>
              <a:t>Each chain features </a:t>
            </a:r>
            <a:r>
              <a:rPr lang="en" sz="2400" b="1" dirty="0"/>
              <a:t>3 complementarity determining regions (CDRs)</a:t>
            </a:r>
          </a:p>
          <a:p>
            <a:pPr lvl="1">
              <a:spcBef>
                <a:spcPts val="0"/>
              </a:spcBef>
            </a:pPr>
            <a:r>
              <a:rPr lang="en" dirty="0"/>
              <a:t>CDR1, CDR2, CDR3</a:t>
            </a:r>
          </a:p>
        </p:txBody>
      </p:sp>
      <p:sp>
        <p:nvSpPr>
          <p:cNvPr id="62" name="Google Shape;62;p14"/>
          <p:cNvSpPr txBox="1"/>
          <p:nvPr/>
        </p:nvSpPr>
        <p:spPr>
          <a:xfrm>
            <a:off x="7461375" y="3700153"/>
            <a:ext cx="1251844" cy="33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dirty="0"/>
              <a:t>Rosati </a:t>
            </a:r>
            <a:r>
              <a:rPr lang="en" sz="1067" i="1" dirty="0"/>
              <a:t>et al</a:t>
            </a:r>
            <a:r>
              <a:rPr lang="en" sz="1067" dirty="0"/>
              <a:t>., 2017</a:t>
            </a:r>
            <a:endParaRPr sz="1067" dirty="0"/>
          </a:p>
        </p:txBody>
      </p:sp>
      <p:sp>
        <p:nvSpPr>
          <p:cNvPr id="8" name="Google Shape;138;p19">
            <a:extLst>
              <a:ext uri="{FF2B5EF4-FFF2-40B4-BE49-F238E27FC236}">
                <a16:creationId xmlns:a16="http://schemas.microsoft.com/office/drawing/2014/main" id="{6C514CBF-B9B7-4C0C-AE6A-C09E755F1886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Background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1602" y="2582596"/>
            <a:ext cx="2933980" cy="1020515"/>
            <a:chOff x="8354291" y="3886200"/>
            <a:chExt cx="2549236" cy="886691"/>
          </a:xfrm>
        </p:grpSpPr>
        <p:pic>
          <p:nvPicPr>
            <p:cNvPr id="12" name="Google Shape;64;p14"/>
            <p:cNvPicPr preferRelativeResize="0"/>
            <p:nvPr/>
          </p:nvPicPr>
          <p:blipFill rotWithShape="1">
            <a:blip r:embed="rId3">
              <a:alphaModFix/>
            </a:blip>
            <a:srcRect l="51775" t="51198" r="11934" b="31019"/>
            <a:stretch/>
          </p:blipFill>
          <p:spPr>
            <a:xfrm>
              <a:off x="8354291" y="3886200"/>
              <a:ext cx="2549236" cy="886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65;p14"/>
            <p:cNvSpPr/>
            <p:nvPr/>
          </p:nvSpPr>
          <p:spPr>
            <a:xfrm>
              <a:off x="8354291" y="4364872"/>
              <a:ext cx="302932" cy="408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4159" y="1352408"/>
            <a:ext cx="3291641" cy="1042354"/>
            <a:chOff x="5908965" y="2694709"/>
            <a:chExt cx="2909454" cy="921328"/>
          </a:xfrm>
        </p:grpSpPr>
        <p:pic>
          <p:nvPicPr>
            <p:cNvPr id="16" name="Google Shape;64;p14"/>
            <p:cNvPicPr preferRelativeResize="0"/>
            <p:nvPr/>
          </p:nvPicPr>
          <p:blipFill rotWithShape="1">
            <a:blip r:embed="rId3">
              <a:alphaModFix/>
            </a:blip>
            <a:srcRect l="16964" t="41973" r="41617" b="39549"/>
            <a:stretch/>
          </p:blipFill>
          <p:spPr>
            <a:xfrm>
              <a:off x="5908965" y="2694709"/>
              <a:ext cx="2909454" cy="921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65;p14"/>
            <p:cNvSpPr/>
            <p:nvPr/>
          </p:nvSpPr>
          <p:spPr>
            <a:xfrm>
              <a:off x="7522914" y="3151909"/>
              <a:ext cx="1295505" cy="4641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92871" y="966216"/>
            <a:ext cx="4653937" cy="2857092"/>
            <a:chOff x="4621094" y="476451"/>
            <a:chExt cx="4349724" cy="2670333"/>
          </a:xfrm>
        </p:grpSpPr>
        <p:pic>
          <p:nvPicPr>
            <p:cNvPr id="18" name="Google Shape;72;p15"/>
            <p:cNvPicPr preferRelativeResize="0"/>
            <p:nvPr/>
          </p:nvPicPr>
          <p:blipFill rotWithShape="1">
            <a:blip r:embed="rId4">
              <a:alphaModFix/>
            </a:blip>
            <a:srcRect l="49617"/>
            <a:stretch/>
          </p:blipFill>
          <p:spPr>
            <a:xfrm>
              <a:off x="4621095" y="476451"/>
              <a:ext cx="4349723" cy="2670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621094" y="1199239"/>
              <a:ext cx="590759" cy="1292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73494" y="1495260"/>
              <a:ext cx="976793" cy="628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04259" y="1164675"/>
            <a:ext cx="134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      D  J          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4259" y="3524900"/>
            <a:ext cx="134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       J          C</a:t>
            </a:r>
          </a:p>
        </p:txBody>
      </p:sp>
      <p:sp>
        <p:nvSpPr>
          <p:cNvPr id="23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76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97"/>
          <a:stretch/>
        </p:blipFill>
        <p:spPr>
          <a:xfrm>
            <a:off x="0" y="949036"/>
            <a:ext cx="9123970" cy="5127886"/>
          </a:xfrm>
          <a:prstGeom prst="rect">
            <a:avLst/>
          </a:prstGeom>
        </p:spPr>
      </p:pic>
      <p:sp>
        <p:nvSpPr>
          <p:cNvPr id="4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94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37844"/>
            <a:ext cx="9103298" cy="4959896"/>
          </a:xfrm>
          <a:prstGeom prst="rect">
            <a:avLst/>
          </a:prstGeom>
        </p:spPr>
      </p:pic>
      <p:sp>
        <p:nvSpPr>
          <p:cNvPr id="5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19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9666"/>
            <a:ext cx="9143999" cy="3952619"/>
          </a:xfrm>
          <a:prstGeom prst="rect">
            <a:avLst/>
          </a:prstGeom>
        </p:spPr>
      </p:pic>
      <p:sp>
        <p:nvSpPr>
          <p:cNvPr id="5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38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499666"/>
            <a:ext cx="9143999" cy="3952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930" t="71453" r="55737" b="24064"/>
          <a:stretch/>
        </p:blipFill>
        <p:spPr>
          <a:xfrm>
            <a:off x="1119825" y="4257957"/>
            <a:ext cx="3721670" cy="3091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57174" y="4265045"/>
            <a:ext cx="646972" cy="2891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88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155"/>
            <a:ext cx="9144000" cy="3089690"/>
          </a:xfrm>
          <a:prstGeom prst="rect">
            <a:avLst/>
          </a:prstGeom>
        </p:spPr>
      </p:pic>
      <p:sp>
        <p:nvSpPr>
          <p:cNvPr id="5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6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61256" y="1249857"/>
            <a:ext cx="4095999" cy="496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400" b="1" dirty="0"/>
              <a:t>Repertoire sequencing </a:t>
            </a:r>
            <a:r>
              <a:rPr lang="en-US" sz="2400" dirty="0"/>
              <a:t>yields TCR chain sequences</a:t>
            </a:r>
          </a:p>
          <a:p>
            <a:endParaRPr lang="en-US" sz="2400" dirty="0"/>
          </a:p>
          <a:p>
            <a:r>
              <a:rPr lang="en-US" sz="2400" b="1" dirty="0"/>
              <a:t>CDR3</a:t>
            </a:r>
            <a:r>
              <a:rPr lang="el-GR" sz="2400" b="1" dirty="0"/>
              <a:t>β</a:t>
            </a:r>
            <a:r>
              <a:rPr lang="en-US" sz="2400" dirty="0"/>
              <a:t> region is extremely important:</a:t>
            </a:r>
          </a:p>
          <a:p>
            <a:pPr lvl="1"/>
            <a:r>
              <a:rPr lang="en-US" dirty="0"/>
              <a:t>Interacts with epitope</a:t>
            </a:r>
          </a:p>
          <a:p>
            <a:pPr lvl="1"/>
            <a:r>
              <a:rPr lang="en-US" dirty="0"/>
              <a:t>Most variable</a:t>
            </a:r>
          </a:p>
        </p:txBody>
      </p:sp>
      <p:sp>
        <p:nvSpPr>
          <p:cNvPr id="62" name="Google Shape;62;p14"/>
          <p:cNvSpPr txBox="1"/>
          <p:nvPr/>
        </p:nvSpPr>
        <p:spPr>
          <a:xfrm>
            <a:off x="7411406" y="6024333"/>
            <a:ext cx="13352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dirty="0"/>
              <a:t>Rosati </a:t>
            </a:r>
            <a:r>
              <a:rPr lang="en" sz="1067" i="1" dirty="0"/>
              <a:t>et al</a:t>
            </a:r>
            <a:r>
              <a:rPr lang="en" sz="1067" dirty="0"/>
              <a:t>. 2017</a:t>
            </a:r>
            <a:endParaRPr sz="1067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7EB9730F-6252-48D1-B8DB-0FEBBCA903C2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Background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57255" y="1573619"/>
            <a:ext cx="4579186" cy="1450077"/>
            <a:chOff x="5908965" y="2694709"/>
            <a:chExt cx="2909454" cy="921328"/>
          </a:xfrm>
        </p:grpSpPr>
        <p:pic>
          <p:nvPicPr>
            <p:cNvPr id="19" name="Google Shape;64;p14"/>
            <p:cNvPicPr preferRelativeResize="0"/>
            <p:nvPr/>
          </p:nvPicPr>
          <p:blipFill rotWithShape="1">
            <a:blip r:embed="rId3">
              <a:alphaModFix/>
            </a:blip>
            <a:srcRect l="16964" t="41973" r="41617" b="39549"/>
            <a:stretch/>
          </p:blipFill>
          <p:spPr>
            <a:xfrm>
              <a:off x="5908965" y="2694709"/>
              <a:ext cx="2909454" cy="921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65;p14"/>
            <p:cNvSpPr/>
            <p:nvPr/>
          </p:nvSpPr>
          <p:spPr>
            <a:xfrm>
              <a:off x="7522914" y="3151909"/>
              <a:ext cx="1295505" cy="4641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41127" y="1316837"/>
            <a:ext cx="202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V       D  J           C </a:t>
            </a:r>
          </a:p>
        </p:txBody>
      </p:sp>
      <p:sp>
        <p:nvSpPr>
          <p:cNvPr id="4" name="Oval 3"/>
          <p:cNvSpPr/>
          <p:nvPr/>
        </p:nvSpPr>
        <p:spPr>
          <a:xfrm>
            <a:off x="5498643" y="2402416"/>
            <a:ext cx="944683" cy="422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/>
            <a:stCxn id="4" idx="4"/>
          </p:cNvCxnSpPr>
          <p:nvPr/>
        </p:nvCxnSpPr>
        <p:spPr>
          <a:xfrm>
            <a:off x="5970985" y="2824662"/>
            <a:ext cx="195898" cy="8116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0" name="Google Shape;61;p14"/>
          <p:cNvSpPr txBox="1">
            <a:spLocks/>
          </p:cNvSpPr>
          <p:nvPr/>
        </p:nvSpPr>
        <p:spPr>
          <a:xfrm>
            <a:off x="5529770" y="3538190"/>
            <a:ext cx="2954272" cy="29924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Repertoire sequencing</a:t>
            </a:r>
            <a:endParaRPr lang="en-US" sz="2000" dirty="0"/>
          </a:p>
          <a:p>
            <a:pPr marL="152396" indent="0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ASSIRSSYEQY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ASSLEGYTEAF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ASSSANYGYT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</a:p>
          <a:p>
            <a:pPr marL="152396" indent="0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ASSIRAAETQY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ASSIRSSTEAF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ASSSRSSYEQY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64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61;p14"/>
          <p:cNvSpPr txBox="1">
            <a:spLocks/>
          </p:cNvSpPr>
          <p:nvPr/>
        </p:nvSpPr>
        <p:spPr>
          <a:xfrm>
            <a:off x="5529770" y="3538190"/>
            <a:ext cx="2954272" cy="29924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Repertoire sequencing</a:t>
            </a:r>
            <a:endParaRPr lang="en-US" sz="2000" dirty="0"/>
          </a:p>
          <a:p>
            <a:pPr marL="152396" indent="0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ASSIRSSYEQY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ASSLEGYTEAF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ASSSANYGYT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</a:p>
          <a:p>
            <a:pPr marL="152396" indent="0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ASSIRAAETQY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ASSIRSSTEAF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ASSSRSSYEQY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endParaRPr lang="en-US" sz="16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61256" y="1249857"/>
            <a:ext cx="4095999" cy="496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400" b="1" dirty="0"/>
              <a:t>Repertoire sequencing </a:t>
            </a:r>
            <a:r>
              <a:rPr lang="en-US" sz="2400" dirty="0"/>
              <a:t>yields TCR chain sequences</a:t>
            </a:r>
          </a:p>
          <a:p>
            <a:endParaRPr lang="en-US" sz="2400" dirty="0"/>
          </a:p>
          <a:p>
            <a:r>
              <a:rPr lang="en-US" sz="2400" b="1" dirty="0"/>
              <a:t>CDR3</a:t>
            </a:r>
            <a:r>
              <a:rPr lang="el-GR" sz="2400" b="1" dirty="0"/>
              <a:t>β</a:t>
            </a:r>
            <a:r>
              <a:rPr lang="en-US" sz="2400" dirty="0"/>
              <a:t> region is extremely important:</a:t>
            </a:r>
          </a:p>
          <a:p>
            <a:pPr lvl="1"/>
            <a:r>
              <a:rPr lang="en-US" dirty="0"/>
              <a:t>Interacts with epitope</a:t>
            </a:r>
          </a:p>
          <a:p>
            <a:pPr lvl="1"/>
            <a:r>
              <a:rPr lang="en-US" dirty="0"/>
              <a:t>Most variable</a:t>
            </a:r>
          </a:p>
        </p:txBody>
      </p:sp>
      <p:sp>
        <p:nvSpPr>
          <p:cNvPr id="62" name="Google Shape;62;p14"/>
          <p:cNvSpPr txBox="1"/>
          <p:nvPr/>
        </p:nvSpPr>
        <p:spPr>
          <a:xfrm>
            <a:off x="7411406" y="6024333"/>
            <a:ext cx="13352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dirty="0"/>
              <a:t>Rosati </a:t>
            </a:r>
            <a:r>
              <a:rPr lang="en" sz="1067" i="1" dirty="0"/>
              <a:t>et al</a:t>
            </a:r>
            <a:r>
              <a:rPr lang="en" sz="1067" dirty="0"/>
              <a:t>. 2017</a:t>
            </a:r>
            <a:endParaRPr sz="1067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7EB9730F-6252-48D1-B8DB-0FEBBCA903C2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Background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57255" y="1573619"/>
            <a:ext cx="4579186" cy="1450077"/>
            <a:chOff x="5908965" y="2694709"/>
            <a:chExt cx="2909454" cy="921328"/>
          </a:xfrm>
        </p:grpSpPr>
        <p:pic>
          <p:nvPicPr>
            <p:cNvPr id="17" name="Google Shape;64;p14"/>
            <p:cNvPicPr preferRelativeResize="0"/>
            <p:nvPr/>
          </p:nvPicPr>
          <p:blipFill rotWithShape="1">
            <a:blip r:embed="rId3">
              <a:alphaModFix/>
            </a:blip>
            <a:srcRect l="16964" t="41973" r="41617" b="39549"/>
            <a:stretch/>
          </p:blipFill>
          <p:spPr>
            <a:xfrm>
              <a:off x="5908965" y="2694709"/>
              <a:ext cx="2909454" cy="921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65;p14"/>
            <p:cNvSpPr/>
            <p:nvPr/>
          </p:nvSpPr>
          <p:spPr>
            <a:xfrm>
              <a:off x="7522914" y="3151909"/>
              <a:ext cx="1295505" cy="4641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" name="Oval 23"/>
          <p:cNvSpPr/>
          <p:nvPr/>
        </p:nvSpPr>
        <p:spPr>
          <a:xfrm>
            <a:off x="5498643" y="2402416"/>
            <a:ext cx="944683" cy="422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cxnSpLocks/>
            <a:stCxn id="24" idx="4"/>
          </p:cNvCxnSpPr>
          <p:nvPr/>
        </p:nvCxnSpPr>
        <p:spPr>
          <a:xfrm>
            <a:off x="5970985" y="2824662"/>
            <a:ext cx="195898" cy="8116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41127" y="1316837"/>
            <a:ext cx="202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V       D  J           C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505E8-F91E-410B-8D31-C49F16D9614A}"/>
              </a:ext>
            </a:extLst>
          </p:cNvPr>
          <p:cNvSpPr txBox="1"/>
          <p:nvPr/>
        </p:nvSpPr>
        <p:spPr>
          <a:xfrm>
            <a:off x="261256" y="3023590"/>
            <a:ext cx="848534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TCR sequencing does not directly reveal the epitope recognized by a given CDR3</a:t>
            </a: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21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61;p14"/>
          <p:cNvSpPr txBox="1">
            <a:spLocks/>
          </p:cNvSpPr>
          <p:nvPr/>
        </p:nvSpPr>
        <p:spPr>
          <a:xfrm>
            <a:off x="5529770" y="3538190"/>
            <a:ext cx="2954272" cy="29924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Repertoire sequencing</a:t>
            </a:r>
            <a:endParaRPr lang="en-US" sz="2000" dirty="0"/>
          </a:p>
          <a:p>
            <a:pPr marL="152396" indent="0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ASSIRSSYEQY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ASSLEGYTEAF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ASSSANYGYT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</a:p>
          <a:p>
            <a:pPr marL="152396" indent="0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ASSIRAAETQY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ASSIRSSTEAF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…C</a:t>
            </a:r>
            <a:r>
              <a:rPr lang="en-US" sz="1600" u="sng" dirty="0"/>
              <a:t>ASSSRSSYEQY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F…</a:t>
            </a:r>
            <a:endParaRPr lang="en-US" sz="16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61256" y="1249857"/>
            <a:ext cx="4095999" cy="496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400" b="1" dirty="0"/>
              <a:t>Repertoire sequencing </a:t>
            </a:r>
            <a:r>
              <a:rPr lang="en-US" sz="2400" dirty="0"/>
              <a:t>yields TCR chain sequences</a:t>
            </a:r>
          </a:p>
          <a:p>
            <a:endParaRPr lang="en-US" sz="2400" dirty="0"/>
          </a:p>
          <a:p>
            <a:r>
              <a:rPr lang="en-US" sz="2400" b="1" dirty="0"/>
              <a:t>CDR3</a:t>
            </a:r>
            <a:r>
              <a:rPr lang="el-GR" sz="2400" b="1" dirty="0"/>
              <a:t>β</a:t>
            </a:r>
            <a:r>
              <a:rPr lang="en-US" sz="2400" dirty="0"/>
              <a:t> region is extremely important:</a:t>
            </a:r>
          </a:p>
          <a:p>
            <a:pPr lvl="1"/>
            <a:r>
              <a:rPr lang="en-US" dirty="0"/>
              <a:t>Interacts with epitope</a:t>
            </a:r>
          </a:p>
          <a:p>
            <a:pPr lvl="1"/>
            <a:r>
              <a:rPr lang="en-US" dirty="0"/>
              <a:t>Most variable</a:t>
            </a:r>
          </a:p>
        </p:txBody>
      </p:sp>
      <p:sp>
        <p:nvSpPr>
          <p:cNvPr id="62" name="Google Shape;62;p14"/>
          <p:cNvSpPr txBox="1"/>
          <p:nvPr/>
        </p:nvSpPr>
        <p:spPr>
          <a:xfrm>
            <a:off x="7411406" y="6024333"/>
            <a:ext cx="13352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dirty="0"/>
              <a:t>Rosati </a:t>
            </a:r>
            <a:r>
              <a:rPr lang="en" sz="1067" i="1" dirty="0"/>
              <a:t>et al</a:t>
            </a:r>
            <a:r>
              <a:rPr lang="en" sz="1067" dirty="0"/>
              <a:t>. 2017</a:t>
            </a:r>
            <a:endParaRPr sz="1067" dirty="0"/>
          </a:p>
        </p:txBody>
      </p:sp>
      <p:sp>
        <p:nvSpPr>
          <p:cNvPr id="11" name="Google Shape;138;p19">
            <a:extLst>
              <a:ext uri="{FF2B5EF4-FFF2-40B4-BE49-F238E27FC236}">
                <a16:creationId xmlns:a16="http://schemas.microsoft.com/office/drawing/2014/main" id="{7EB9730F-6252-48D1-B8DB-0FEBBCA903C2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/>
              <a:t>Background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57255" y="1573619"/>
            <a:ext cx="4579186" cy="1450077"/>
            <a:chOff x="5908965" y="2694709"/>
            <a:chExt cx="2909454" cy="921328"/>
          </a:xfrm>
        </p:grpSpPr>
        <p:pic>
          <p:nvPicPr>
            <p:cNvPr id="17" name="Google Shape;64;p14"/>
            <p:cNvPicPr preferRelativeResize="0"/>
            <p:nvPr/>
          </p:nvPicPr>
          <p:blipFill rotWithShape="1">
            <a:blip r:embed="rId3">
              <a:alphaModFix/>
            </a:blip>
            <a:srcRect l="16964" t="41973" r="41617" b="39549"/>
            <a:stretch/>
          </p:blipFill>
          <p:spPr>
            <a:xfrm>
              <a:off x="5908965" y="2694709"/>
              <a:ext cx="2909454" cy="921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65;p14"/>
            <p:cNvSpPr/>
            <p:nvPr/>
          </p:nvSpPr>
          <p:spPr>
            <a:xfrm>
              <a:off x="7522914" y="3151909"/>
              <a:ext cx="1295505" cy="4641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" name="Oval 23"/>
          <p:cNvSpPr/>
          <p:nvPr/>
        </p:nvSpPr>
        <p:spPr>
          <a:xfrm>
            <a:off x="5498643" y="2402416"/>
            <a:ext cx="944683" cy="422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cxnSpLocks/>
            <a:stCxn id="24" idx="4"/>
          </p:cNvCxnSpPr>
          <p:nvPr/>
        </p:nvCxnSpPr>
        <p:spPr>
          <a:xfrm>
            <a:off x="5970985" y="2824662"/>
            <a:ext cx="195898" cy="8116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1505E8-F91E-410B-8D31-C49F16D9614A}"/>
              </a:ext>
            </a:extLst>
          </p:cNvPr>
          <p:cNvSpPr txBox="1"/>
          <p:nvPr/>
        </p:nvSpPr>
        <p:spPr>
          <a:xfrm>
            <a:off x="261256" y="3023590"/>
            <a:ext cx="848534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TCR sequencing does not directly reveal the epitope recognized by a given CDR3</a:t>
            </a: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1127" y="1316837"/>
            <a:ext cx="202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V       D  J           C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505E8-F91E-410B-8D31-C49F16D9614A}"/>
              </a:ext>
            </a:extLst>
          </p:cNvPr>
          <p:cNvSpPr txBox="1"/>
          <p:nvPr/>
        </p:nvSpPr>
        <p:spPr>
          <a:xfrm>
            <a:off x="261256" y="4034708"/>
            <a:ext cx="848534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But:</a:t>
            </a:r>
          </a:p>
          <a:p>
            <a:pPr algn="ctr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We can use known CDR3</a:t>
            </a: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-epitope pairs to make educated epitope predictions for CDR3</a:t>
            </a: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402422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302724"/>
            <a:ext cx="8554713" cy="48996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u="sng" dirty="0"/>
              <a:t>Goal</a:t>
            </a:r>
            <a:r>
              <a:rPr lang="en-US" sz="2400" dirty="0"/>
              <a:t>: Build a tool that searches input CDR3</a:t>
            </a:r>
            <a:r>
              <a:rPr lang="el-GR" sz="2400" dirty="0"/>
              <a:t>β</a:t>
            </a:r>
            <a:r>
              <a:rPr lang="en-US" sz="2400" dirty="0"/>
              <a:t>s against IEDB for similar sequences (“matches”) with known epitope specificity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Underlying principle: Similar CDR3</a:t>
            </a:r>
            <a:r>
              <a:rPr lang="el-GR" sz="2000" dirty="0"/>
              <a:t>β</a:t>
            </a:r>
            <a:r>
              <a:rPr lang="en-US" sz="2000" dirty="0"/>
              <a:t> </a:t>
            </a:r>
            <a:r>
              <a:rPr lang="en-US" sz="2000" dirty="0" err="1"/>
              <a:t>seqs</a:t>
            </a:r>
            <a:r>
              <a:rPr lang="en-US" sz="2000" dirty="0"/>
              <a:t> often recognize the same epitope</a:t>
            </a:r>
            <a:endParaRPr lang="en-US" sz="2400" u="sng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u="sng" dirty="0"/>
              <a:t>Dataset</a:t>
            </a:r>
            <a:r>
              <a:rPr lang="en-US" sz="2400" dirty="0"/>
              <a:t>: 24,678 CDR3</a:t>
            </a:r>
            <a:r>
              <a:rPr lang="el-GR" sz="2400" dirty="0"/>
              <a:t>β</a:t>
            </a:r>
            <a:r>
              <a:rPr lang="en-US" sz="2400" dirty="0"/>
              <a:t> sequences and corresponding epitopes (IEDB)</a:t>
            </a:r>
            <a:endParaRPr lang="en-US" sz="2400" u="sng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u="sng" dirty="0"/>
              <a:t>Similarity algorithms tested</a:t>
            </a:r>
            <a:r>
              <a:rPr lang="en-US" sz="2400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1-4. Alignment-based methods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5. </a:t>
            </a:r>
            <a:r>
              <a:rPr lang="en-US" sz="2000" dirty="0" err="1"/>
              <a:t>Levenshtein</a:t>
            </a:r>
            <a:r>
              <a:rPr lang="en-US" sz="2000" dirty="0"/>
              <a:t> distance (edit distance)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	6. </a:t>
            </a:r>
            <a:r>
              <a:rPr lang="en-US" sz="2000" b="1" dirty="0" err="1"/>
              <a:t>TCRMatch</a:t>
            </a:r>
            <a:r>
              <a:rPr lang="en-US" sz="2000" b="1" dirty="0"/>
              <a:t> </a:t>
            </a:r>
            <a:r>
              <a:rPr lang="en-US" sz="2000" dirty="0"/>
              <a:t>(Shen </a:t>
            </a:r>
            <a:r>
              <a:rPr lang="en-US" sz="2000" i="1" dirty="0"/>
              <a:t>et al.</a:t>
            </a:r>
            <a:r>
              <a:rPr lang="en-US" sz="2000" dirty="0"/>
              <a:t>, 2012; Wong </a:t>
            </a:r>
            <a:r>
              <a:rPr lang="en-US" sz="2000" i="1" dirty="0"/>
              <a:t>et al</a:t>
            </a:r>
            <a:r>
              <a:rPr lang="en-US" sz="2000" dirty="0"/>
              <a:t>., 2019)</a:t>
            </a:r>
          </a:p>
        </p:txBody>
      </p:sp>
      <p:sp>
        <p:nvSpPr>
          <p:cNvPr id="8" name="Google Shape;138;p19">
            <a:extLst>
              <a:ext uri="{FF2B5EF4-FFF2-40B4-BE49-F238E27FC236}">
                <a16:creationId xmlns:a16="http://schemas.microsoft.com/office/drawing/2014/main" id="{524DA46C-61A7-4CF4-97C6-A935B71AAEB3}"/>
              </a:ext>
            </a:extLst>
          </p:cNvPr>
          <p:cNvSpPr txBox="1">
            <a:spLocks/>
          </p:cNvSpPr>
          <p:nvPr/>
        </p:nvSpPr>
        <p:spPr>
          <a:xfrm>
            <a:off x="261256" y="25396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8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350610"/>
            <a:ext cx="8605157" cy="4351338"/>
          </a:xfrm>
        </p:spPr>
        <p:txBody>
          <a:bodyPr>
            <a:normAutofit/>
          </a:bodyPr>
          <a:lstStyle/>
          <a:p>
            <a:r>
              <a:rPr lang="en-US" sz="2600" dirty="0"/>
              <a:t>Uses a modified BLOSUM62 substitution matrix to calculate similarity scores between sequences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0E236-FCD5-404A-8FDD-C23060B4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836" y="2263789"/>
            <a:ext cx="5112328" cy="4238308"/>
          </a:xfrm>
          <a:prstGeom prst="rect">
            <a:avLst/>
          </a:prstGeom>
        </p:spPr>
      </p:pic>
      <p:sp>
        <p:nvSpPr>
          <p:cNvPr id="18" name="Google Shape;138;p19">
            <a:extLst>
              <a:ext uri="{FF2B5EF4-FFF2-40B4-BE49-F238E27FC236}">
                <a16:creationId xmlns:a16="http://schemas.microsoft.com/office/drawing/2014/main" id="{8BE7B4B4-26CB-4B72-A1CE-3F6B5F82782A}"/>
              </a:ext>
            </a:extLst>
          </p:cNvPr>
          <p:cNvSpPr txBox="1">
            <a:spLocks/>
          </p:cNvSpPr>
          <p:nvPr/>
        </p:nvSpPr>
        <p:spPr>
          <a:xfrm>
            <a:off x="261256" y="250516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tabLst/>
              <a:defRPr/>
            </a:pPr>
            <a:r>
              <a:rPr lang="en-US" kern="0" dirty="0" err="1"/>
              <a:t>TCRMatch</a:t>
            </a:r>
            <a:r>
              <a:rPr lang="en-US" kern="0" dirty="0"/>
              <a:t> algorithm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140;p19">
            <a:extLst>
              <a:ext uri="{FF2B5EF4-FFF2-40B4-BE49-F238E27FC236}">
                <a16:creationId xmlns:a16="http://schemas.microsoft.com/office/drawing/2014/main" id="{2EBCDE7D-9132-443E-9A8B-D9F93639EBF3}"/>
              </a:ext>
            </a:extLst>
          </p:cNvPr>
          <p:cNvSpPr txBox="1">
            <a:spLocks/>
          </p:cNvSpPr>
          <p:nvPr/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2020 IEDB User Workshop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25019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68D95-A482-4C09-BF67-9DEB131569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3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14013</TotalTime>
  <Words>1165</Words>
  <Application>Microsoft Office PowerPoint</Application>
  <PresentationFormat>On-screen Show (4:3)</PresentationFormat>
  <Paragraphs>286</Paragraphs>
  <Slides>44</Slides>
  <Notes>7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TCRMatch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TCRMatch: Finding similarity in TCR sequences</dc:title>
  <dc:creator>William Chronister</dc:creator>
  <cp:lastModifiedBy>Nina Blazeska</cp:lastModifiedBy>
  <cp:revision>125</cp:revision>
  <dcterms:created xsi:type="dcterms:W3CDTF">2020-07-29T00:27:36Z</dcterms:created>
  <dcterms:modified xsi:type="dcterms:W3CDTF">2020-11-13T07:22:20Z</dcterms:modified>
</cp:coreProperties>
</file>