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e84f9b45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e84f9b45b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9e84f9b45b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84f9b45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e84f9b45b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9e84f9b45b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f70fd150a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f70fd150a_2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9f70fd150a_2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f70fd150a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f70fd150a_2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9f70fd150a_2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f70fd150a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f70fd150a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9f70fd150a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f70fd150a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f70fd150a_2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9f70fd150a_2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f70fd150a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f70fd150a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9f70fd150a_2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f70fd150a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f70fd150a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9f70fd150a_2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f70fd150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f70fd150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9f70fd150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f70fd150a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f70fd150a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9f70fd150a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e84f9b4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e84f9b45b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9e84f9b45b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f70fd150a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f70fd150a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9f70fd150a_2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f70fd150a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f70fd150a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9f70fd150a_2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f70fd150a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f70fd150a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9f70fd150a_2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f70fd150a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f70fd150a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9f70fd150a_2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f70fd150a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f70fd150a_2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9f70fd150a_2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f70fd150a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f70fd150a_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9f70fd150a_2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e84f9b45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e84f9b45b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9e84f9b45b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e84f9b45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e84f9b45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9e84f9b45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67c10fd4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67c10fd45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a67c10fd45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67c10f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67c10fd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a67c10fd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67c10fd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67c10fd4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67c10fd4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e84f9b45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e84f9b45b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9e84f9b45b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ee69b58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ee69b58c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9ee69b58c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  <a:defRPr sz="45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61256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12819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165234" y="-524215"/>
            <a:ext cx="4797199" cy="860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086600" y="6580415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576825"/>
            <a:ext cx="2163600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fadeDir="5400012" sy="-100000" algn="bl" rotWithShape="0"/>
          </a:effectLst>
        </p:spPr>
      </p:cxnSp>
      <p:sp>
        <p:nvSpPr>
          <p:cNvPr id="14" name="Google Shape;14;p1"/>
          <p:cNvSpPr txBox="1"/>
          <p:nvPr/>
        </p:nvSpPr>
        <p:spPr>
          <a:xfrm>
            <a:off x="0" y="6576825"/>
            <a:ext cx="1956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2020 IEDB User Workshop</a:t>
            </a:r>
            <a:endParaRPr sz="11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db-ar-prototype.lji.org/docs/ap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db-ar-prototype.lji.org/t-cell-predic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521550" y="941300"/>
            <a:ext cx="81009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en-US"/>
              <a:t>IEDB-AR 3.0: The Future of Tools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143000" y="3420969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 integrated analysis platform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2224768" y="4064184"/>
            <a:ext cx="4694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by: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J. Greenbaum</a:t>
            </a:r>
            <a:endParaRPr/>
          </a:p>
        </p:txBody>
      </p:sp>
      <p:pic>
        <p:nvPicPr>
          <p:cNvPr id="70" name="Google Shape;70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Plans and timeline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200" cy="47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Other planned features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API access packages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Customizable output formats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and pipeline shareability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Curated pipelines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High performance cluster backend and queuing system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Key dates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Expert committee review and feedback - December 2020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T cell tool alpha site availability - Early 2021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Remaining tools to follow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269400" y="2986950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Backup Screenshots Below</a:t>
            </a:r>
            <a:endParaRPr dirty="0"/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19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69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521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09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7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86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1975"/>
            <a:ext cx="8839199" cy="562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51" name="Google Shape;2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57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200" cy="47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Motivations and vision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Lifecycle of a mhci prediction request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Live demo!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Tool integration (pipelines)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Plans and timeline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578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561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68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67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888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608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Motivations: Why a redesign?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200" cy="47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Site navigation needs improvement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linkage between/among current tools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Inconsistencies among tools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Outdated layout and aesthetics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can do better!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vision?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61255" y="1227364"/>
            <a:ext cx="8605200" cy="47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 complete re-thinking of the user experience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Users should feel at home and have immediate understanding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Power users should be able to perform complex workflows</a:t>
            </a:r>
            <a:endParaRPr sz="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Emphasis on: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Navigation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Simplicity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Consistency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Integration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Speed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Drawing upon familiar paradigms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REST APIs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JSON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Jupyter</a:t>
            </a:r>
            <a:endParaRPr sz="2200"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6255575" y="5348263"/>
            <a:ext cx="1933200" cy="966600"/>
          </a:xfrm>
          <a:prstGeom prst="flowChartTerminator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/get_results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Lifecycle of a mhci prediction request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0" y="3173475"/>
            <a:ext cx="1656601" cy="16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6255575" y="1673238"/>
            <a:ext cx="1933200" cy="966600"/>
          </a:xfrm>
          <a:prstGeom prst="flowChartTerminator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/mhci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 rot="1158630">
            <a:off x="3582548" y="4798485"/>
            <a:ext cx="1744548" cy="46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3 - request ID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 rot="1173781">
            <a:off x="3225444" y="5146306"/>
            <a:ext cx="1744397" cy="57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4 - status / results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7"/>
          <p:cNvGrpSpPr/>
          <p:nvPr/>
        </p:nvGrpSpPr>
        <p:grpSpPr>
          <a:xfrm>
            <a:off x="2033225" y="2015175"/>
            <a:ext cx="4078500" cy="1529100"/>
            <a:chOff x="2033225" y="2015175"/>
            <a:chExt cx="4078500" cy="1529100"/>
          </a:xfrm>
        </p:grpSpPr>
        <p:sp>
          <p:nvSpPr>
            <p:cNvPr id="107" name="Google Shape;107;p17"/>
            <p:cNvSpPr txBox="1"/>
            <p:nvPr/>
          </p:nvSpPr>
          <p:spPr>
            <a:xfrm rot="-1244978">
              <a:off x="3086620" y="2427020"/>
              <a:ext cx="1984842" cy="469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1 - prediction request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7"/>
            <p:cNvCxnSpPr>
              <a:endCxn id="109" idx="1"/>
            </p:cNvCxnSpPr>
            <p:nvPr/>
          </p:nvCxnSpPr>
          <p:spPr>
            <a:xfrm rot="10800000" flipH="1">
              <a:off x="2033225" y="2015175"/>
              <a:ext cx="4078500" cy="1529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0" name="Google Shape;110;p17"/>
          <p:cNvGrpSpPr/>
          <p:nvPr/>
        </p:nvGrpSpPr>
        <p:grpSpPr>
          <a:xfrm>
            <a:off x="2033225" y="2189100"/>
            <a:ext cx="4059000" cy="1523400"/>
            <a:chOff x="2033225" y="2189100"/>
            <a:chExt cx="4059000" cy="1523400"/>
          </a:xfrm>
        </p:grpSpPr>
        <p:sp>
          <p:nvSpPr>
            <p:cNvPr id="111" name="Google Shape;111;p17"/>
            <p:cNvSpPr txBox="1"/>
            <p:nvPr/>
          </p:nvSpPr>
          <p:spPr>
            <a:xfrm rot="-1180144">
              <a:off x="3269899" y="2856070"/>
              <a:ext cx="1744274" cy="462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2 - request ID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" name="Google Shape;112;p17"/>
            <p:cNvCxnSpPr/>
            <p:nvPr/>
          </p:nvCxnSpPr>
          <p:spPr>
            <a:xfrm rot="10800000" flipH="1">
              <a:off x="2033225" y="2189100"/>
              <a:ext cx="4059000" cy="1523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cxnSp>
        <p:nvCxnSpPr>
          <p:cNvPr id="113" name="Google Shape;113;p17"/>
          <p:cNvCxnSpPr/>
          <p:nvPr/>
        </p:nvCxnSpPr>
        <p:spPr>
          <a:xfrm>
            <a:off x="2011025" y="4425150"/>
            <a:ext cx="4100700" cy="141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cxnSp>
        <p:nvCxnSpPr>
          <p:cNvPr id="115" name="Google Shape;115;p17"/>
          <p:cNvCxnSpPr>
            <a:endCxn id="116" idx="1"/>
          </p:cNvCxnSpPr>
          <p:nvPr/>
        </p:nvCxnSpPr>
        <p:spPr>
          <a:xfrm>
            <a:off x="2033225" y="4288675"/>
            <a:ext cx="4078500" cy="139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269406" y="2889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‘/mhci’ endpoint allows for multiple predictors and returns request ID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25" y="1689175"/>
            <a:ext cx="4009724" cy="434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975" y="2103800"/>
            <a:ext cx="4091550" cy="141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2975" y="4333775"/>
            <a:ext cx="4091551" cy="10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47825" y="1359475"/>
            <a:ext cx="1509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872700" y="1689175"/>
            <a:ext cx="1509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Success! 🙌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942975" y="4004075"/>
            <a:ext cx="21435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Validation error 😢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Request status and results retrieved through ‘get_results/’ endpoint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25" y="2474149"/>
            <a:ext cx="4091551" cy="100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596" y="4257123"/>
            <a:ext cx="4091551" cy="9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6350" y="2140951"/>
            <a:ext cx="4451976" cy="34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216425" y="2140950"/>
            <a:ext cx="1509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Waiting… 💤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71600" y="3854925"/>
            <a:ext cx="1509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Error 💣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731175" y="1716975"/>
            <a:ext cx="1509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Nice! 😎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Live demo!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200" cy="479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Clean and consistent APIs with interactive documentation: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https://iedb-ar-prototype.lji.org/docs/api/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 cell tool prototype: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https://iedb-ar-prototype.lji.org/t-cell-prediction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269406" y="82252"/>
            <a:ext cx="8605200" cy="88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Pipelines will allow for tool integration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6603350" y="6485117"/>
            <a:ext cx="2057400" cy="2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50" y="1604448"/>
            <a:ext cx="1926200" cy="8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909300" y="2471525"/>
            <a:ext cx="146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fasta file with 12 proteins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140" y="4697249"/>
            <a:ext cx="1678825" cy="9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677404" y="5627875"/>
            <a:ext cx="1926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14,053 peptide:MHC binding predictions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0140" y="1478925"/>
            <a:ext cx="1258975" cy="125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3818204" y="2823325"/>
            <a:ext cx="1926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1,500 top predicted binders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613" y="5112576"/>
            <a:ext cx="1366647" cy="9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716491" y="6221700"/>
            <a:ext cx="1926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126 peptide clusters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3765" y="3862696"/>
            <a:ext cx="2315783" cy="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1125488" y="3247400"/>
            <a:ext cx="1030125" cy="1258975"/>
          </a:xfrm>
          <a:prstGeom prst="flowChartOffpageConnector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MHC I binding tool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4164563" y="3535825"/>
            <a:ext cx="1030125" cy="1258975"/>
          </a:xfrm>
          <a:prstGeom prst="flowChartOffpageConnector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Clustering tool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6793625" y="2289925"/>
            <a:ext cx="1096050" cy="1258975"/>
          </a:xfrm>
          <a:prstGeom prst="flowChartOffpageConnector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Immunome browser</a:t>
            </a:r>
            <a:endParaRPr/>
          </a:p>
        </p:txBody>
      </p:sp>
      <p:cxnSp>
        <p:nvCxnSpPr>
          <p:cNvPr id="171" name="Google Shape;171;p21"/>
          <p:cNvCxnSpPr>
            <a:stCxn id="160" idx="3"/>
            <a:endCxn id="162" idx="0"/>
          </p:cNvCxnSpPr>
          <p:nvPr/>
        </p:nvCxnSpPr>
        <p:spPr>
          <a:xfrm rot="10800000" flipH="1">
            <a:off x="2479965" y="1478873"/>
            <a:ext cx="2199600" cy="3710700"/>
          </a:xfrm>
          <a:prstGeom prst="curvedConnector4">
            <a:avLst>
              <a:gd name="adj1" fmla="val 35692"/>
              <a:gd name="adj2" fmla="val 10641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21"/>
          <p:cNvCxnSpPr>
            <a:stCxn id="165" idx="3"/>
            <a:endCxn id="170" idx="0"/>
          </p:cNvCxnSpPr>
          <p:nvPr/>
        </p:nvCxnSpPr>
        <p:spPr>
          <a:xfrm rot="10800000" flipH="1">
            <a:off x="5302260" y="2289901"/>
            <a:ext cx="2039400" cy="3315000"/>
          </a:xfrm>
          <a:prstGeom prst="curvedConnector4">
            <a:avLst>
              <a:gd name="adj1" fmla="val 36564"/>
              <a:gd name="adj2" fmla="val 10833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21"/>
          <p:cNvSpPr txBox="1"/>
          <p:nvPr/>
        </p:nvSpPr>
        <p:spPr>
          <a:xfrm>
            <a:off x="6378491" y="4560050"/>
            <a:ext cx="1926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binding hotspots mapped to protein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On-screen Show (4:3)</PresentationFormat>
  <Paragraphs>123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IEDB-AR 3.0: The Future of Tools</vt:lpstr>
      <vt:lpstr>Outline</vt:lpstr>
      <vt:lpstr>Motivations: Why a redesign?</vt:lpstr>
      <vt:lpstr>What is the vision?</vt:lpstr>
      <vt:lpstr>Lifecycle of a mhci prediction request</vt:lpstr>
      <vt:lpstr>‘/mhci’ endpoint allows for multiple predictors and returns request ID</vt:lpstr>
      <vt:lpstr>Request status and results retrieved through ‘get_results/’ endpoint</vt:lpstr>
      <vt:lpstr>Live demo!</vt:lpstr>
      <vt:lpstr>Pipelines will allow for tool integration</vt:lpstr>
      <vt:lpstr>Plans and timeline</vt:lpstr>
      <vt:lpstr>Backup Screenshots Below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IEDB-AR 3.0: The Future of Tools</dc:title>
  <cp:lastModifiedBy>Nina Blazeska</cp:lastModifiedBy>
  <cp:revision>2</cp:revision>
  <dcterms:modified xsi:type="dcterms:W3CDTF">2020-11-13T07:29:27Z</dcterms:modified>
</cp:coreProperties>
</file>