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Lst>
  <p:sldSz cx="9144000" cy="6858000" type="screen4x3"/>
  <p:notesSz cx="6858000" cy="9144000"/>
  <p:embeddedFontLst>
    <p:embeddedFont>
      <p:font typeface="Arial Black" panose="020B0A04020102020204" pitchFamily="34" charset="0"/>
      <p:regular r:id="rId96"/>
      <p:bold r:id="rId97"/>
    </p:embeddedFont>
    <p:embeddedFont>
      <p:font typeface="Calibri" panose="020F0502020204030204" pitchFamily="34" charset="0"/>
      <p:regular r:id="rId98"/>
      <p:bold r:id="rId99"/>
      <p:italic r:id="rId100"/>
      <p:boldItalic r:id="rId10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BC7E8A-9180-48BE-B340-8E0958D5A6B0}">
  <a:tblStyle styleId="{0CBC7E8A-9180-48BE-B340-8E0958D5A6B0}" styleName="Table_0">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 styleId="{2F11DCA7-480E-49A3-A6D5-B65761E7AF7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0F27FA9-86AD-49D2-9259-88F5E131505C}" styleName="Table_2">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9EFF7"/>
          </a:solidFill>
        </a:fill>
      </a:tcStyle>
    </a:band1H>
    <a:band2H>
      <a:tcTxStyle/>
      <a:tcStyle>
        <a:tcBdr/>
      </a:tcStyle>
    </a:band2H>
    <a:band1V>
      <a:tcTxStyle/>
      <a:tcStyle>
        <a:tcBdr/>
        <a:fill>
          <a:solidFill>
            <a:srgbClr val="E9EFF7"/>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 styleId="{2989305E-8CC7-4DEF-9D54-C885D7A2AB9C}" styleName="Table_3">
    <a:wholeTbl>
      <a:tcTxStyle b="off" i="off">
        <a:font>
          <a:latin typeface="Calibri"/>
          <a:ea typeface="Calibri"/>
          <a:cs typeface="Calibr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4.fntdata"/><Relationship Id="rId10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2.fntdata"/><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5.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solidFill>
                <a:srgbClr val="FF0000"/>
              </a:solidFill>
            </a:endParaRPr>
          </a:p>
        </p:txBody>
      </p:sp>
      <p:sp>
        <p:nvSpPr>
          <p:cNvPr id="187" name="Google Shape;18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solidFill>
                <a:srgbClr val="FF0000"/>
              </a:solidFill>
            </a:endParaRPr>
          </a:p>
        </p:txBody>
      </p:sp>
      <p:sp>
        <p:nvSpPr>
          <p:cNvPr id="233" name="Google Shape;23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5" name="Google Shape;24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solidFill>
                <a:srgbClr val="FF0000"/>
              </a:solidFill>
            </a:endParaRPr>
          </a:p>
        </p:txBody>
      </p:sp>
      <p:sp>
        <p:nvSpPr>
          <p:cNvPr id="294" name="Google Shape;29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solidFill>
                <a:srgbClr val="FF0000"/>
              </a:solidFill>
            </a:endParaRPr>
          </a:p>
        </p:txBody>
      </p:sp>
      <p:sp>
        <p:nvSpPr>
          <p:cNvPr id="303" name="Google Shape;3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solidFill>
                <a:srgbClr val="FF0000"/>
              </a:solidFill>
            </a:endParaRPr>
          </a:p>
        </p:txBody>
      </p:sp>
      <p:sp>
        <p:nvSpPr>
          <p:cNvPr id="352" name="Google Shape;35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7" name="Google Shape;37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2" name="Google Shape;56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a:p>
        </p:txBody>
      </p:sp>
      <p:sp>
        <p:nvSpPr>
          <p:cNvPr id="596" name="Google Shape;59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a:p>
        </p:txBody>
      </p:sp>
      <p:sp>
        <p:nvSpPr>
          <p:cNvPr id="612" name="Google Shape;61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a:p>
        </p:txBody>
      </p:sp>
      <p:sp>
        <p:nvSpPr>
          <p:cNvPr id="621" name="Google Shape;62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2" name="Google Shape;69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1" name="Google Shape;70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8" name="Google Shape;71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solidFill>
                <a:srgbClr val="FF0000"/>
              </a:solidFill>
            </a:endParaRPr>
          </a:p>
        </p:txBody>
      </p:sp>
      <p:sp>
        <p:nvSpPr>
          <p:cNvPr id="731" name="Google Shape;731;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9" name="Google Shape;739;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0" name="Google Shape;740;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49" name="Google Shape;749;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3" name="Google Shape;773;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4" name="Google Shape;794;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3" name="Google Shape;813;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3" name="Google Shape;843;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3" name="Google Shape;853;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3" name="Google Shape;863;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2" name="Google Shape;872;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1" name="Google Shape;881;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2" name="Google Shape;882;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2" name="Google Shape;892;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4" name="Google Shape;904;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4" name="Google Shape;914;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2" name="Google Shape;922;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3" name="Google Shape;923;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000000"/>
              </a:solidFill>
            </a:endParaRPr>
          </a:p>
        </p:txBody>
      </p:sp>
      <p:sp>
        <p:nvSpPr>
          <p:cNvPr id="148" name="Google Shape;14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4" name="Google Shape;934;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8" name="Google Shape;948;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9" name="Google Shape;959;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0" name="Google Shape;960;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2" name="Google Shape;972;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6" name="Google Shape;996;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6" name="Google Shape;1026;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7" name="Google Shape;1027;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2" name="Google Shape;1042;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2" name="Google Shape;1052;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3" name="Google Shape;1053;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2" name="Google Shape;1062;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3" name="Google Shape;1063;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3" name="Google Shape;1073;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4" name="Google Shape;1074;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6" name="Google Shape;1086;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7" name="Google Shape;1087;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0" name="Google Shape;1100;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1" name="Google Shape;1101;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7" name="Google Shape;1117;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8" name="Google Shape;1118;p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7" name="Google Shape;1127;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8" name="Google Shape;1128;p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2" name="Google Shape;1142;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3" name="Google Shape;1143;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p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7" name="Google Shape;1157;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8" name="Google Shape;1158;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4" name="Google Shape;1174;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5" name="Google Shape;1175;p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6" name="Google Shape;1186;p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8" name="Google Shape;1198;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99" name="Google Shape;1199;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p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9" name="Google Shape;1209;p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8" name="Google Shape;1218;p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8" name="Google Shape;1228;p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0070C0"/>
              </a:buClr>
              <a:buSzPts val="4500"/>
              <a:buFont typeface="Calibri"/>
              <a:buNone/>
              <a:defRPr sz="4500" b="1">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i="1">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7053944" y="6572251"/>
            <a:ext cx="2057400" cy="25400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70C0"/>
              </a:buClr>
              <a:buSzPts val="3600"/>
              <a:buFont typeface="Calibri"/>
              <a:buNone/>
              <a:defRPr sz="3600" b="1">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rot="5400000">
            <a:off x="2165234" y="-524215"/>
            <a:ext cx="4797199" cy="860515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11"/>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i="1">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70C0"/>
              </a:buClr>
              <a:buSzPts val="3600"/>
              <a:buFont typeface="Calibri"/>
              <a:buNone/>
              <a:defRPr sz="3600" b="1">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12"/>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i="1">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70C0"/>
              </a:buClr>
              <a:buSzPts val="3600"/>
              <a:buFont typeface="Calibri"/>
              <a:buNone/>
              <a:defRPr sz="3600" b="1">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261255" y="1379764"/>
            <a:ext cx="8605157" cy="479719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i="1">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70C0"/>
              </a:buClr>
              <a:buSzPts val="3600"/>
              <a:buFont typeface="Calibri"/>
              <a:buNone/>
              <a:defRPr sz="3600" b="1">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4"/>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4"/>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i="1">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70C0"/>
              </a:buClr>
              <a:buSzPts val="3600"/>
              <a:buFont typeface="Calibri"/>
              <a:buNone/>
              <a:defRPr sz="3600" b="1">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261256" y="1355271"/>
            <a:ext cx="4253594" cy="482169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body" idx="2"/>
          </p:nvPr>
        </p:nvSpPr>
        <p:spPr>
          <a:xfrm>
            <a:off x="4612819" y="1355271"/>
            <a:ext cx="4253594" cy="482169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5"/>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i="1">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70C0"/>
              </a:buClr>
              <a:buSzPts val="3600"/>
              <a:buFont typeface="Calibri"/>
              <a:buNone/>
              <a:defRPr sz="3600" b="1">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ftr" idx="11"/>
          </p:nvPr>
        </p:nvSpPr>
        <p:spPr>
          <a:xfrm>
            <a:off x="0" y="6519677"/>
            <a:ext cx="2163536" cy="25305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i="1">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4" name="Google Shape;44;p6"/>
          <p:cNvCxnSpPr/>
          <p:nvPr/>
        </p:nvCxnSpPr>
        <p:spPr>
          <a:xfrm>
            <a:off x="0" y="6519677"/>
            <a:ext cx="2163536" cy="0"/>
          </a:xfrm>
          <a:prstGeom prst="straightConnector1">
            <a:avLst/>
          </a:prstGeom>
          <a:noFill/>
          <a:ln w="12700" cap="flat" cmpd="sng">
            <a:solidFill>
              <a:srgbClr val="0070C0">
                <a:alpha val="49803"/>
              </a:srgbClr>
            </a:solidFill>
            <a:prstDash val="solid"/>
            <a:miter lim="800000"/>
            <a:headEnd type="none" w="sm" len="sm"/>
            <a:tailEnd type="none" w="sm" len="sm"/>
          </a:ln>
          <a:effectLst>
            <a:reflection stA="50000" endA="300" endPos="55000" sy="-100000" algn="bl" rotWithShape="0"/>
          </a:effectLst>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70C0"/>
              </a:buClr>
              <a:buSzPts val="3600"/>
              <a:buFont typeface="Calibri"/>
              <a:buNone/>
              <a:defRPr sz="3600" b="1">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0" y="6519677"/>
            <a:ext cx="2163536" cy="25305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i="1">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9" name="Google Shape;49;p7"/>
          <p:cNvCxnSpPr/>
          <p:nvPr/>
        </p:nvCxnSpPr>
        <p:spPr>
          <a:xfrm>
            <a:off x="0" y="6519677"/>
            <a:ext cx="2163536" cy="0"/>
          </a:xfrm>
          <a:prstGeom prst="straightConnector1">
            <a:avLst/>
          </a:prstGeom>
          <a:noFill/>
          <a:ln w="12700" cap="flat" cmpd="sng">
            <a:solidFill>
              <a:srgbClr val="0070C0">
                <a:alpha val="49803"/>
              </a:srgbClr>
            </a:solidFill>
            <a:prstDash val="solid"/>
            <a:miter lim="800000"/>
            <a:headEnd type="none" w="sm" len="sm"/>
            <a:tailEnd type="none" w="sm" len="sm"/>
          </a:ln>
          <a:effectLst>
            <a:reflection stA="50000" endA="300" endPos="55000" sy="-100000" algn="bl" rotWithShape="0"/>
          </a:effectLst>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8"/>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i="1">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70C0"/>
              </a:buClr>
              <a:buSzPts val="3600"/>
              <a:buFont typeface="Calibri"/>
              <a:buNone/>
              <a:defRPr sz="3600" b="1">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9"/>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9"/>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i="1">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70C0"/>
              </a:buClr>
              <a:buSzPts val="3600"/>
              <a:buFont typeface="Calibri"/>
              <a:buNone/>
              <a:defRPr sz="3600" b="1">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0"/>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10"/>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i="1">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70C0"/>
              </a:buClr>
              <a:buSzPts val="3600"/>
              <a:buFont typeface="Calibri"/>
              <a:buNone/>
              <a:defRPr sz="3600" b="1" i="0" u="none" strike="noStrike" cap="none">
                <a:solidFill>
                  <a:srgbClr val="0070C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61255" y="1379764"/>
            <a:ext cx="8605157" cy="4797199"/>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1" u="none" strike="noStrike" cap="none">
                <a:solidFill>
                  <a:srgbClr val="7F7F7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7086600" y="6580415"/>
            <a:ext cx="2057400" cy="254001"/>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b="0" i="0" u="none" strike="noStrike" cap="none">
                <a:solidFill>
                  <a:srgbClr val="7F7F7F"/>
                </a:solidFill>
                <a:latin typeface="Calibri"/>
                <a:ea typeface="Calibri"/>
                <a:cs typeface="Calibri"/>
                <a:sym typeface="Calibri"/>
              </a:defRPr>
            </a:lvl1pPr>
            <a:lvl2pPr marL="0" marR="0" lvl="1" indent="0" algn="r" rtl="0">
              <a:spcBef>
                <a:spcPts val="0"/>
              </a:spcBef>
              <a:buNone/>
              <a:defRPr sz="1100" b="0" i="0" u="none" strike="noStrike" cap="none">
                <a:solidFill>
                  <a:srgbClr val="7F7F7F"/>
                </a:solidFill>
                <a:latin typeface="Calibri"/>
                <a:ea typeface="Calibri"/>
                <a:cs typeface="Calibri"/>
                <a:sym typeface="Calibri"/>
              </a:defRPr>
            </a:lvl2pPr>
            <a:lvl3pPr marL="0" marR="0" lvl="2" indent="0" algn="r" rtl="0">
              <a:spcBef>
                <a:spcPts val="0"/>
              </a:spcBef>
              <a:buNone/>
              <a:defRPr sz="1100" b="0" i="0" u="none" strike="noStrike" cap="none">
                <a:solidFill>
                  <a:srgbClr val="7F7F7F"/>
                </a:solidFill>
                <a:latin typeface="Calibri"/>
                <a:ea typeface="Calibri"/>
                <a:cs typeface="Calibri"/>
                <a:sym typeface="Calibri"/>
              </a:defRPr>
            </a:lvl3pPr>
            <a:lvl4pPr marL="0" marR="0" lvl="3" indent="0" algn="r" rtl="0">
              <a:spcBef>
                <a:spcPts val="0"/>
              </a:spcBef>
              <a:buNone/>
              <a:defRPr sz="1100" b="0" i="0" u="none" strike="noStrike" cap="none">
                <a:solidFill>
                  <a:srgbClr val="7F7F7F"/>
                </a:solidFill>
                <a:latin typeface="Calibri"/>
                <a:ea typeface="Calibri"/>
                <a:cs typeface="Calibri"/>
                <a:sym typeface="Calibri"/>
              </a:defRPr>
            </a:lvl4pPr>
            <a:lvl5pPr marL="0" marR="0" lvl="4" indent="0" algn="r" rtl="0">
              <a:spcBef>
                <a:spcPts val="0"/>
              </a:spcBef>
              <a:buNone/>
              <a:defRPr sz="1100" b="0" i="0" u="none" strike="noStrike" cap="none">
                <a:solidFill>
                  <a:srgbClr val="7F7F7F"/>
                </a:solidFill>
                <a:latin typeface="Calibri"/>
                <a:ea typeface="Calibri"/>
                <a:cs typeface="Calibri"/>
                <a:sym typeface="Calibri"/>
              </a:defRPr>
            </a:lvl5pPr>
            <a:lvl6pPr marL="0" marR="0" lvl="5" indent="0" algn="r" rtl="0">
              <a:spcBef>
                <a:spcPts val="0"/>
              </a:spcBef>
              <a:buNone/>
              <a:defRPr sz="1100" b="0" i="0" u="none" strike="noStrike" cap="none">
                <a:solidFill>
                  <a:srgbClr val="7F7F7F"/>
                </a:solidFill>
                <a:latin typeface="Calibri"/>
                <a:ea typeface="Calibri"/>
                <a:cs typeface="Calibri"/>
                <a:sym typeface="Calibri"/>
              </a:defRPr>
            </a:lvl6pPr>
            <a:lvl7pPr marL="0" marR="0" lvl="6" indent="0" algn="r" rtl="0">
              <a:spcBef>
                <a:spcPts val="0"/>
              </a:spcBef>
              <a:buNone/>
              <a:defRPr sz="1100" b="0" i="0" u="none" strike="noStrike" cap="none">
                <a:solidFill>
                  <a:srgbClr val="7F7F7F"/>
                </a:solidFill>
                <a:latin typeface="Calibri"/>
                <a:ea typeface="Calibri"/>
                <a:cs typeface="Calibri"/>
                <a:sym typeface="Calibri"/>
              </a:defRPr>
            </a:lvl7pPr>
            <a:lvl8pPr marL="0" marR="0" lvl="7" indent="0" algn="r" rtl="0">
              <a:spcBef>
                <a:spcPts val="0"/>
              </a:spcBef>
              <a:buNone/>
              <a:defRPr sz="1100" b="0" i="0" u="none" strike="noStrike" cap="none">
                <a:solidFill>
                  <a:srgbClr val="7F7F7F"/>
                </a:solidFill>
                <a:latin typeface="Calibri"/>
                <a:ea typeface="Calibri"/>
                <a:cs typeface="Calibri"/>
                <a:sym typeface="Calibri"/>
              </a:defRPr>
            </a:lvl8pPr>
            <a:lvl9pPr marL="0" marR="0" lvl="8" indent="0" algn="r" rtl="0">
              <a:spcBef>
                <a:spcPts val="0"/>
              </a:spcBef>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 name="Google Shape;14;p1"/>
          <p:cNvCxnSpPr/>
          <p:nvPr/>
        </p:nvCxnSpPr>
        <p:spPr>
          <a:xfrm>
            <a:off x="0" y="6576825"/>
            <a:ext cx="2163536" cy="0"/>
          </a:xfrm>
          <a:prstGeom prst="straightConnector1">
            <a:avLst/>
          </a:prstGeom>
          <a:noFill/>
          <a:ln w="12700" cap="flat" cmpd="sng">
            <a:solidFill>
              <a:srgbClr val="0070C0">
                <a:alpha val="49803"/>
              </a:srgbClr>
            </a:solidFill>
            <a:prstDash val="solid"/>
            <a:miter lim="800000"/>
            <a:headEnd type="none" w="sm" len="sm"/>
            <a:tailEnd type="none" w="sm" len="sm"/>
          </a:ln>
          <a:effectLst>
            <a:reflection stA="50000" endA="300" endPos="55000" sy="-100000" algn="bl" rotWithShape="0"/>
          </a:effectLst>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7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8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8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8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8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8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9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685800" y="941294"/>
            <a:ext cx="77724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70C0"/>
              </a:buClr>
              <a:buSzPts val="4500"/>
              <a:buFont typeface="Calibri"/>
              <a:buNone/>
            </a:pPr>
            <a:r>
              <a:rPr lang="en-US"/>
              <a:t>MHC Binding Predictions</a:t>
            </a:r>
            <a:endParaRPr>
              <a:solidFill>
                <a:srgbClr val="7F7F7F"/>
              </a:solidFill>
            </a:endParaRPr>
          </a:p>
        </p:txBody>
      </p:sp>
      <p:sp>
        <p:nvSpPr>
          <p:cNvPr id="81" name="Google Shape;81;p13"/>
          <p:cNvSpPr txBox="1">
            <a:spLocks noGrp="1"/>
          </p:cNvSpPr>
          <p:nvPr>
            <p:ph type="subTitle" idx="1"/>
          </p:nvPr>
        </p:nvSpPr>
        <p:spPr>
          <a:xfrm>
            <a:off x="1143000" y="3420969"/>
            <a:ext cx="6858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a:t>tools.iedb.org</a:t>
            </a:r>
            <a:endParaRPr/>
          </a:p>
        </p:txBody>
      </p:sp>
      <p:sp>
        <p:nvSpPr>
          <p:cNvPr id="82" name="Google Shape;82;p13"/>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83" name="Google Shape;83;p13"/>
          <p:cNvSpPr txBox="1">
            <a:spLocks noGrp="1"/>
          </p:cNvSpPr>
          <p:nvPr>
            <p:ph type="sldNum" idx="12"/>
          </p:nvPr>
        </p:nvSpPr>
        <p:spPr>
          <a:xfrm>
            <a:off x="7053944" y="6572251"/>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a:t>
            </a:fld>
            <a:endParaRPr/>
          </a:p>
        </p:txBody>
      </p:sp>
      <p:sp>
        <p:nvSpPr>
          <p:cNvPr id="84" name="Google Shape;84;p13"/>
          <p:cNvSpPr/>
          <p:nvPr/>
        </p:nvSpPr>
        <p:spPr>
          <a:xfrm>
            <a:off x="2224768" y="4064184"/>
            <a:ext cx="4694464"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rgbClr val="7F7F7F"/>
                </a:solidFill>
                <a:latin typeface="Calibri"/>
                <a:ea typeface="Calibri"/>
                <a:cs typeface="Calibri"/>
                <a:sym typeface="Calibri"/>
              </a:rPr>
              <a:t>Presented by: </a:t>
            </a:r>
            <a:r>
              <a:rPr lang="en-US" sz="1800">
                <a:solidFill>
                  <a:srgbClr val="7F7F7F"/>
                </a:solidFill>
                <a:latin typeface="Calibri"/>
                <a:ea typeface="Calibri"/>
                <a:cs typeface="Calibri"/>
                <a:sym typeface="Calibri"/>
              </a:rPr>
              <a:t>Bjoern Peters</a:t>
            </a:r>
            <a:r>
              <a:rPr lang="en-US" sz="1800" b="0" i="0" u="none" strike="noStrike" cap="none">
                <a:solidFill>
                  <a:srgbClr val="7F7F7F"/>
                </a:solidFill>
                <a:latin typeface="Calibri"/>
                <a:ea typeface="Calibri"/>
                <a:cs typeface="Calibri"/>
                <a:sym typeface="Calibri"/>
              </a:rPr>
              <a:t>, </a:t>
            </a:r>
            <a:r>
              <a:rPr lang="en-US" sz="1800">
                <a:solidFill>
                  <a:srgbClr val="7F7F7F"/>
                </a:solidFill>
                <a:latin typeface="Calibri"/>
                <a:ea typeface="Calibri"/>
                <a:cs typeface="Calibri"/>
                <a:sym typeface="Calibri"/>
              </a:rPr>
              <a:t>Professor</a:t>
            </a:r>
            <a:endParaRPr/>
          </a:p>
        </p:txBody>
      </p:sp>
      <p:pic>
        <p:nvPicPr>
          <p:cNvPr id="85" name="Google Shape;85;p13" descr="Screen-Res-IEDB"/>
          <p:cNvPicPr preferRelativeResize="0"/>
          <p:nvPr/>
        </p:nvPicPr>
        <p:blipFill rotWithShape="1">
          <a:blip r:embed="rId3">
            <a:alphaModFix/>
          </a:blip>
          <a:srcRect/>
          <a:stretch/>
        </p:blipFill>
        <p:spPr>
          <a:xfrm>
            <a:off x="2434089" y="624305"/>
            <a:ext cx="4275823" cy="7880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Guidelines: Choosing the prediction method</a:t>
            </a:r>
            <a:endParaRPr/>
          </a:p>
        </p:txBody>
      </p:sp>
      <p:sp>
        <p:nvSpPr>
          <p:cNvPr id="190" name="Google Shape;190;p22"/>
          <p:cNvSpPr txBox="1">
            <a:spLocks noGrp="1"/>
          </p:cNvSpPr>
          <p:nvPr>
            <p:ph type="body" idx="1"/>
          </p:nvPr>
        </p:nvSpPr>
        <p:spPr>
          <a:xfrm>
            <a:off x="261255" y="1379764"/>
            <a:ext cx="8605157" cy="47971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Suggested method = “IEDB recommended”</a:t>
            </a:r>
            <a:endParaRPr/>
          </a:p>
          <a:p>
            <a:pPr marL="685800" lvl="1" indent="-228600" algn="l" rtl="0">
              <a:lnSpc>
                <a:spcPct val="90000"/>
              </a:lnSpc>
              <a:spcBef>
                <a:spcPts val="500"/>
              </a:spcBef>
              <a:spcAft>
                <a:spcPts val="0"/>
              </a:spcAft>
              <a:buClr>
                <a:schemeClr val="dk1"/>
              </a:buClr>
              <a:buSzPts val="2400"/>
              <a:buChar char="•"/>
            </a:pPr>
            <a:r>
              <a:rPr lang="en-US"/>
              <a:t>Employs NetMHCpan EL 4.1 across all alleles</a:t>
            </a:r>
            <a:endParaRPr/>
          </a:p>
          <a:p>
            <a:pPr marL="685800" lvl="1" indent="-228600" algn="l" rtl="0">
              <a:lnSpc>
                <a:spcPct val="90000"/>
              </a:lnSpc>
              <a:spcBef>
                <a:spcPts val="500"/>
              </a:spcBef>
              <a:spcAft>
                <a:spcPts val="0"/>
              </a:spcAft>
              <a:buClr>
                <a:schemeClr val="dk1"/>
              </a:buClr>
              <a:buSzPts val="2400"/>
              <a:buChar char="•"/>
            </a:pPr>
            <a:r>
              <a:rPr lang="en-US"/>
              <a:t>Provides binding affinity &amp; percentile rank for each method separately as well</a:t>
            </a:r>
            <a:endParaRPr/>
          </a:p>
          <a:p>
            <a:pPr marL="457200" lvl="1" indent="0" algn="l" rtl="0">
              <a:lnSpc>
                <a:spcPct val="90000"/>
              </a:lnSpc>
              <a:spcBef>
                <a:spcPts val="500"/>
              </a:spcBef>
              <a:spcAft>
                <a:spcPts val="0"/>
              </a:spcAft>
              <a:buClr>
                <a:schemeClr val="dk1"/>
              </a:buClr>
              <a:buSzPts val="2400"/>
              <a:buNone/>
            </a:pPr>
            <a:endParaRPr/>
          </a:p>
          <a:p>
            <a:pPr marL="228600" lvl="0" indent="-228600" algn="l" rtl="0">
              <a:lnSpc>
                <a:spcPct val="90000"/>
              </a:lnSpc>
              <a:spcBef>
                <a:spcPts val="1000"/>
              </a:spcBef>
              <a:spcAft>
                <a:spcPts val="0"/>
              </a:spcAft>
              <a:buClr>
                <a:schemeClr val="dk1"/>
              </a:buClr>
              <a:buSzPts val="2800"/>
              <a:buChar char="•"/>
            </a:pPr>
            <a:r>
              <a:rPr lang="en-US"/>
              <a:t>Recommendation will change with the new benchmark studies</a:t>
            </a:r>
            <a:endParaRPr/>
          </a:p>
          <a:p>
            <a:pPr marL="228600" lvl="0" indent="-50800" algn="l" rtl="0">
              <a:lnSpc>
                <a:spcPct val="90000"/>
              </a:lnSpc>
              <a:spcBef>
                <a:spcPts val="1000"/>
              </a:spcBef>
              <a:spcAft>
                <a:spcPts val="0"/>
              </a:spcAft>
              <a:buClr>
                <a:schemeClr val="dk1"/>
              </a:buClr>
              <a:buSzPts val="2800"/>
              <a:buNone/>
            </a:pPr>
            <a:endParaRPr/>
          </a:p>
        </p:txBody>
      </p:sp>
      <p:sp>
        <p:nvSpPr>
          <p:cNvPr id="191" name="Google Shape;191;p22"/>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sp>
        <p:nvSpPr>
          <p:cNvPr id="192" name="Google Shape;192;p22"/>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graphicFrame>
        <p:nvGraphicFramePr>
          <p:cNvPr id="193" name="Google Shape;193;p22"/>
          <p:cNvGraphicFramePr/>
          <p:nvPr/>
        </p:nvGraphicFramePr>
        <p:xfrm>
          <a:off x="1992375" y="4562550"/>
          <a:ext cx="5159225" cy="1463200"/>
        </p:xfrm>
        <a:graphic>
          <a:graphicData uri="http://schemas.openxmlformats.org/drawingml/2006/table">
            <a:tbl>
              <a:tblPr>
                <a:solidFill>
                  <a:srgbClr val="FFFFFF"/>
                </a:solidFill>
                <a:tableStyleId>{2F11DCA7-480E-49A3-A6D5-B65761E7AF76}</a:tableStyleId>
              </a:tblPr>
              <a:tblGrid>
                <a:gridCol w="1613075">
                  <a:extLst>
                    <a:ext uri="{9D8B030D-6E8A-4147-A177-3AD203B41FA5}">
                      <a16:colId xmlns:a16="http://schemas.microsoft.com/office/drawing/2014/main" val="20000"/>
                    </a:ext>
                  </a:extLst>
                </a:gridCol>
                <a:gridCol w="3546150">
                  <a:extLst>
                    <a:ext uri="{9D8B030D-6E8A-4147-A177-3AD203B41FA5}">
                      <a16:colId xmlns:a16="http://schemas.microsoft.com/office/drawing/2014/main" val="20001"/>
                    </a:ext>
                  </a:extLst>
                </a:gridCol>
              </a:tblGrid>
              <a:tr h="379000">
                <a:tc>
                  <a:txBody>
                    <a:bodyPr/>
                    <a:lstStyle/>
                    <a:p>
                      <a:pPr marL="0" lvl="0" indent="0" algn="ctr" rtl="0">
                        <a:lnSpc>
                          <a:spcPct val="115000"/>
                        </a:lnSpc>
                        <a:spcBef>
                          <a:spcPts val="0"/>
                        </a:spcBef>
                        <a:spcAft>
                          <a:spcPts val="0"/>
                        </a:spcAft>
                        <a:buNone/>
                      </a:pPr>
                      <a:r>
                        <a:rPr lang="en-US" b="1">
                          <a:latin typeface="Calibri"/>
                          <a:ea typeface="Calibri"/>
                          <a:cs typeface="Calibri"/>
                          <a:sym typeface="Calibri"/>
                        </a:rPr>
                        <a:t>IEDB Tools Version</a:t>
                      </a:r>
                      <a:endParaRPr b="1">
                        <a:latin typeface="Calibri"/>
                        <a:ea typeface="Calibri"/>
                        <a:cs typeface="Calibri"/>
                        <a:sym typeface="Calibri"/>
                      </a:endParaRPr>
                    </a:p>
                  </a:txBody>
                  <a:tcPr marL="47625" marR="47625" marT="47625" marB="47625" anchor="ctr">
                    <a:lnL w="9525" cap="flat" cmpd="sng">
                      <a:solidFill>
                        <a:srgbClr val="AAAAAA"/>
                      </a:solidFill>
                      <a:prstDash val="solid"/>
                      <a:round/>
                      <a:headEnd type="none" w="sm" len="sm"/>
                      <a:tailEnd type="none" w="sm" len="sm"/>
                    </a:lnL>
                    <a:lnR w="9525" cap="flat" cmpd="sng">
                      <a:solidFill>
                        <a:srgbClr val="AAAAAA"/>
                      </a:solidFill>
                      <a:prstDash val="solid"/>
                      <a:round/>
                      <a:headEnd type="none" w="sm" len="sm"/>
                      <a:tailEnd type="none" w="sm" len="sm"/>
                    </a:lnR>
                    <a:lnT w="9525" cap="flat" cmpd="sng">
                      <a:solidFill>
                        <a:srgbClr val="AAAAAA"/>
                      </a:solidFill>
                      <a:prstDash val="solid"/>
                      <a:round/>
                      <a:headEnd type="none" w="sm" len="sm"/>
                      <a:tailEnd type="none" w="sm" len="sm"/>
                    </a:lnT>
                    <a:lnB w="9525" cap="flat" cmpd="sng">
                      <a:solidFill>
                        <a:srgbClr val="AAAAAA"/>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US" b="1">
                          <a:latin typeface="Calibri"/>
                          <a:ea typeface="Calibri"/>
                          <a:cs typeface="Calibri"/>
                          <a:sym typeface="Calibri"/>
                        </a:rPr>
                        <a:t>Recommended Method</a:t>
                      </a:r>
                      <a:endParaRPr b="1">
                        <a:latin typeface="Calibri"/>
                        <a:ea typeface="Calibri"/>
                        <a:cs typeface="Calibri"/>
                        <a:sym typeface="Calibri"/>
                      </a:endParaRPr>
                    </a:p>
                  </a:txBody>
                  <a:tcPr marL="47625" marR="47625" marT="47625" marB="47625" anchor="ctr">
                    <a:lnL w="9525" cap="flat" cmpd="sng">
                      <a:solidFill>
                        <a:srgbClr val="AAAAAA"/>
                      </a:solidFill>
                      <a:prstDash val="solid"/>
                      <a:round/>
                      <a:headEnd type="none" w="sm" len="sm"/>
                      <a:tailEnd type="none" w="sm" len="sm"/>
                    </a:lnL>
                    <a:lnR w="9525" cap="flat" cmpd="sng">
                      <a:solidFill>
                        <a:srgbClr val="AAAAAA"/>
                      </a:solidFill>
                      <a:prstDash val="solid"/>
                      <a:round/>
                      <a:headEnd type="none" w="sm" len="sm"/>
                      <a:tailEnd type="none" w="sm" len="sm"/>
                    </a:lnR>
                    <a:lnT w="9525" cap="flat" cmpd="sng">
                      <a:solidFill>
                        <a:srgbClr val="AAAAAA"/>
                      </a:solidFill>
                      <a:prstDash val="solid"/>
                      <a:round/>
                      <a:headEnd type="none" w="sm" len="sm"/>
                      <a:tailEnd type="none" w="sm" len="sm"/>
                    </a:lnT>
                    <a:lnB w="9525" cap="flat" cmpd="sng">
                      <a:solidFill>
                        <a:srgbClr val="AAAAAA"/>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379000">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2020.09 (current)</a:t>
                      </a:r>
                      <a:endParaRPr>
                        <a:latin typeface="Calibri"/>
                        <a:ea typeface="Calibri"/>
                        <a:cs typeface="Calibri"/>
                        <a:sym typeface="Calibri"/>
                      </a:endParaRPr>
                    </a:p>
                  </a:txBody>
                  <a:tcPr marL="47625" marR="47625" marT="47625" marB="47625" anchor="ctr">
                    <a:lnL w="9525" cap="flat" cmpd="sng">
                      <a:solidFill>
                        <a:srgbClr val="AAAAAA"/>
                      </a:solidFill>
                      <a:prstDash val="solid"/>
                      <a:round/>
                      <a:headEnd type="none" w="sm" len="sm"/>
                      <a:tailEnd type="none" w="sm" len="sm"/>
                    </a:lnL>
                    <a:lnR w="9525" cap="flat" cmpd="sng">
                      <a:solidFill>
                        <a:srgbClr val="AAAAAA"/>
                      </a:solidFill>
                      <a:prstDash val="solid"/>
                      <a:round/>
                      <a:headEnd type="none" w="sm" len="sm"/>
                      <a:tailEnd type="none" w="sm" len="sm"/>
                    </a:lnR>
                    <a:lnT w="9525" cap="flat" cmpd="sng">
                      <a:solidFill>
                        <a:srgbClr val="AAAAAA"/>
                      </a:solidFill>
                      <a:prstDash val="solid"/>
                      <a:round/>
                      <a:headEnd type="none" w="sm" len="sm"/>
                      <a:tailEnd type="none" w="sm" len="sm"/>
                    </a:lnT>
                    <a:lnB w="9525" cap="flat" cmpd="sng">
                      <a:solidFill>
                        <a:srgbClr val="AAAAAA"/>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NetMHCPan 4.1 EL</a:t>
                      </a:r>
                      <a:endParaRPr>
                        <a:latin typeface="Calibri"/>
                        <a:ea typeface="Calibri"/>
                        <a:cs typeface="Calibri"/>
                        <a:sym typeface="Calibri"/>
                      </a:endParaRPr>
                    </a:p>
                  </a:txBody>
                  <a:tcPr marL="47625" marR="47625" marT="47625" marB="47625" anchor="ctr">
                    <a:lnL w="9525" cap="flat" cmpd="sng">
                      <a:solidFill>
                        <a:srgbClr val="AAAAAA"/>
                      </a:solidFill>
                      <a:prstDash val="solid"/>
                      <a:round/>
                      <a:headEnd type="none" w="sm" len="sm"/>
                      <a:tailEnd type="none" w="sm" len="sm"/>
                    </a:lnL>
                    <a:lnR w="9525" cap="flat" cmpd="sng">
                      <a:solidFill>
                        <a:srgbClr val="AAAAAA"/>
                      </a:solidFill>
                      <a:prstDash val="solid"/>
                      <a:round/>
                      <a:headEnd type="none" w="sm" len="sm"/>
                      <a:tailEnd type="none" w="sm" len="sm"/>
                    </a:lnR>
                    <a:lnT w="9525" cap="flat" cmpd="sng">
                      <a:solidFill>
                        <a:srgbClr val="AAAAAA"/>
                      </a:solidFill>
                      <a:prstDash val="solid"/>
                      <a:round/>
                      <a:headEnd type="none" w="sm" len="sm"/>
                      <a:tailEnd type="none" w="sm" len="sm"/>
                    </a:lnT>
                    <a:lnB w="9525" cap="flat" cmpd="sng">
                      <a:solidFill>
                        <a:srgbClr val="AAAAAA"/>
                      </a:solidFill>
                      <a:prstDash val="solid"/>
                      <a:round/>
                      <a:headEnd type="none" w="sm" len="sm"/>
                      <a:tailEnd type="none" w="sm" len="sm"/>
                    </a:lnB>
                  </a:tcPr>
                </a:tc>
                <a:extLst>
                  <a:ext uri="{0D108BD9-81ED-4DB2-BD59-A6C34878D82A}">
                    <a16:rowId xmlns:a16="http://schemas.microsoft.com/office/drawing/2014/main" val="10001"/>
                  </a:ext>
                </a:extLst>
              </a:tr>
              <a:tr h="307950">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2020.04</a:t>
                      </a:r>
                      <a:endParaRPr>
                        <a:latin typeface="Calibri"/>
                        <a:ea typeface="Calibri"/>
                        <a:cs typeface="Calibri"/>
                        <a:sym typeface="Calibri"/>
                      </a:endParaRPr>
                    </a:p>
                  </a:txBody>
                  <a:tcPr marL="47625" marR="47625" marT="47625" marB="47625" anchor="ctr">
                    <a:lnL w="9525" cap="flat" cmpd="sng">
                      <a:solidFill>
                        <a:srgbClr val="AAAAAA"/>
                      </a:solidFill>
                      <a:prstDash val="solid"/>
                      <a:round/>
                      <a:headEnd type="none" w="sm" len="sm"/>
                      <a:tailEnd type="none" w="sm" len="sm"/>
                    </a:lnL>
                    <a:lnR w="9525" cap="flat" cmpd="sng">
                      <a:solidFill>
                        <a:srgbClr val="AAAAAA"/>
                      </a:solidFill>
                      <a:prstDash val="solid"/>
                      <a:round/>
                      <a:headEnd type="none" w="sm" len="sm"/>
                      <a:tailEnd type="none" w="sm" len="sm"/>
                    </a:lnR>
                    <a:lnT w="9525" cap="flat" cmpd="sng">
                      <a:solidFill>
                        <a:srgbClr val="AAAAAA"/>
                      </a:solidFill>
                      <a:prstDash val="solid"/>
                      <a:round/>
                      <a:headEnd type="none" w="sm" len="sm"/>
                      <a:tailEnd type="none" w="sm" len="sm"/>
                    </a:lnT>
                    <a:lnB w="9525" cap="flat" cmpd="sng">
                      <a:solidFill>
                        <a:srgbClr val="AAAAAA"/>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NetMHCPan 4.0 EL</a:t>
                      </a:r>
                      <a:endParaRPr>
                        <a:latin typeface="Calibri"/>
                        <a:ea typeface="Calibri"/>
                        <a:cs typeface="Calibri"/>
                        <a:sym typeface="Calibri"/>
                      </a:endParaRPr>
                    </a:p>
                  </a:txBody>
                  <a:tcPr marL="47625" marR="47625" marT="47625" marB="47625" anchor="ctr">
                    <a:lnL w="9525" cap="flat" cmpd="sng">
                      <a:solidFill>
                        <a:srgbClr val="AAAAAA"/>
                      </a:solidFill>
                      <a:prstDash val="solid"/>
                      <a:round/>
                      <a:headEnd type="none" w="sm" len="sm"/>
                      <a:tailEnd type="none" w="sm" len="sm"/>
                    </a:lnL>
                    <a:lnR w="9525" cap="flat" cmpd="sng">
                      <a:solidFill>
                        <a:srgbClr val="AAAAAA"/>
                      </a:solidFill>
                      <a:prstDash val="solid"/>
                      <a:round/>
                      <a:headEnd type="none" w="sm" len="sm"/>
                      <a:tailEnd type="none" w="sm" len="sm"/>
                    </a:lnR>
                    <a:lnT w="9525" cap="flat" cmpd="sng">
                      <a:solidFill>
                        <a:srgbClr val="AAAAAA"/>
                      </a:solidFill>
                      <a:prstDash val="solid"/>
                      <a:round/>
                      <a:headEnd type="none" w="sm" len="sm"/>
                      <a:tailEnd type="none" w="sm" len="sm"/>
                    </a:lnT>
                    <a:lnB w="9525" cap="flat" cmpd="sng">
                      <a:solidFill>
                        <a:srgbClr val="AAAAAA"/>
                      </a:solidFill>
                      <a:prstDash val="solid"/>
                      <a:round/>
                      <a:headEnd type="none" w="sm" len="sm"/>
                      <a:tailEnd type="none" w="sm" len="sm"/>
                    </a:lnB>
                  </a:tcPr>
                </a:tc>
                <a:extLst>
                  <a:ext uri="{0D108BD9-81ED-4DB2-BD59-A6C34878D82A}">
                    <a16:rowId xmlns:a16="http://schemas.microsoft.com/office/drawing/2014/main" val="10002"/>
                  </a:ext>
                </a:extLst>
              </a:tr>
              <a:tr h="379000">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2.22 and earlier</a:t>
                      </a:r>
                      <a:endParaRPr>
                        <a:latin typeface="Calibri"/>
                        <a:ea typeface="Calibri"/>
                        <a:cs typeface="Calibri"/>
                        <a:sym typeface="Calibri"/>
                      </a:endParaRPr>
                    </a:p>
                  </a:txBody>
                  <a:tcPr marL="47625" marR="47625" marT="47625" marB="47625" anchor="ctr">
                    <a:lnL w="9525" cap="flat" cmpd="sng">
                      <a:solidFill>
                        <a:srgbClr val="AAAAAA"/>
                      </a:solidFill>
                      <a:prstDash val="solid"/>
                      <a:round/>
                      <a:headEnd type="none" w="sm" len="sm"/>
                      <a:tailEnd type="none" w="sm" len="sm"/>
                    </a:lnL>
                    <a:lnR w="9525" cap="flat" cmpd="sng">
                      <a:solidFill>
                        <a:srgbClr val="AAAAAA"/>
                      </a:solidFill>
                      <a:prstDash val="solid"/>
                      <a:round/>
                      <a:headEnd type="none" w="sm" len="sm"/>
                      <a:tailEnd type="none" w="sm" len="sm"/>
                    </a:lnR>
                    <a:lnT w="9525" cap="flat" cmpd="sng">
                      <a:solidFill>
                        <a:srgbClr val="AAAAAA"/>
                      </a:solidFill>
                      <a:prstDash val="solid"/>
                      <a:round/>
                      <a:headEnd type="none" w="sm" len="sm"/>
                      <a:tailEnd type="none" w="sm" len="sm"/>
                    </a:lnT>
                    <a:lnB w="9525" cap="flat" cmpd="sng">
                      <a:solidFill>
                        <a:srgbClr val="AAAAAA"/>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Calibri"/>
                          <a:ea typeface="Calibri"/>
                          <a:cs typeface="Calibri"/>
                          <a:sym typeface="Calibri"/>
                        </a:rPr>
                        <a:t>Consensus, if available; otherwise, NetMHCpan</a:t>
                      </a:r>
                      <a:endParaRPr>
                        <a:latin typeface="Calibri"/>
                        <a:ea typeface="Calibri"/>
                        <a:cs typeface="Calibri"/>
                        <a:sym typeface="Calibri"/>
                      </a:endParaRPr>
                    </a:p>
                  </a:txBody>
                  <a:tcPr marL="47625" marR="47625" marT="47625" marB="47625" anchor="ctr">
                    <a:lnL w="9525" cap="flat" cmpd="sng">
                      <a:solidFill>
                        <a:srgbClr val="AAAAAA"/>
                      </a:solidFill>
                      <a:prstDash val="solid"/>
                      <a:round/>
                      <a:headEnd type="none" w="sm" len="sm"/>
                      <a:tailEnd type="none" w="sm" len="sm"/>
                    </a:lnL>
                    <a:lnR w="9525" cap="flat" cmpd="sng">
                      <a:solidFill>
                        <a:srgbClr val="AAAAAA"/>
                      </a:solidFill>
                      <a:prstDash val="solid"/>
                      <a:round/>
                      <a:headEnd type="none" w="sm" len="sm"/>
                      <a:tailEnd type="none" w="sm" len="sm"/>
                    </a:lnR>
                    <a:lnT w="9525" cap="flat" cmpd="sng">
                      <a:solidFill>
                        <a:srgbClr val="AAAAAA"/>
                      </a:solidFill>
                      <a:prstDash val="solid"/>
                      <a:round/>
                      <a:headEnd type="none" w="sm" len="sm"/>
                      <a:tailEnd type="none" w="sm" len="sm"/>
                    </a:lnT>
                    <a:lnB w="9525" cap="flat" cmpd="sng">
                      <a:solidFill>
                        <a:srgbClr val="AAAAAA"/>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23"/>
          <p:cNvPicPr preferRelativeResize="0"/>
          <p:nvPr/>
        </p:nvPicPr>
        <p:blipFill>
          <a:blip r:embed="rId3">
            <a:alphaModFix/>
          </a:blip>
          <a:stretch>
            <a:fillRect/>
          </a:stretch>
        </p:blipFill>
        <p:spPr>
          <a:xfrm>
            <a:off x="451425" y="993213"/>
            <a:ext cx="5733453" cy="5481624"/>
          </a:xfrm>
          <a:prstGeom prst="rect">
            <a:avLst/>
          </a:prstGeom>
          <a:noFill/>
          <a:ln w="9525" cap="flat" cmpd="sng">
            <a:solidFill>
              <a:srgbClr val="7F7F7F"/>
            </a:solidFill>
            <a:prstDash val="solid"/>
            <a:round/>
            <a:headEnd type="none" w="sm" len="sm"/>
            <a:tailEnd type="none" w="sm" len="sm"/>
          </a:ln>
        </p:spPr>
      </p:pic>
      <p:sp>
        <p:nvSpPr>
          <p:cNvPr id="200" name="Google Shape;200;p23"/>
          <p:cNvSpPr txBox="1"/>
          <p:nvPr/>
        </p:nvSpPr>
        <p:spPr>
          <a:xfrm>
            <a:off x="2336122" y="2018968"/>
            <a:ext cx="3459300" cy="1088100"/>
          </a:xfrm>
          <a:prstGeom prst="rect">
            <a:avLst/>
          </a:prstGeom>
          <a:noFill/>
          <a:ln>
            <a:noFill/>
          </a:ln>
        </p:spPr>
        <p:txBody>
          <a:bodyPr spcFirstLastPara="1" wrap="square" lIns="36575" tIns="9125" rIns="9125" bIns="9125" anchor="t" anchorCtr="0">
            <a:noAutofit/>
          </a:bodyPr>
          <a:lstStyle/>
          <a:p>
            <a:pPr marL="0" marR="0" lvl="0" indent="0" algn="l" rtl="0">
              <a:spcBef>
                <a:spcPts val="0"/>
              </a:spcBef>
              <a:spcAft>
                <a:spcPts val="0"/>
              </a:spcAft>
              <a:buNone/>
            </a:pPr>
            <a:r>
              <a:rPr lang="en-US" sz="700">
                <a:solidFill>
                  <a:schemeClr val="dk1"/>
                </a:solidFill>
                <a:latin typeface="Calibri"/>
                <a:ea typeface="Calibri"/>
                <a:cs typeface="Calibri"/>
                <a:sym typeface="Calibri"/>
              </a:rPr>
              <a:t>&gt;LCMV Armstrong, Protein GP</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MGQIVTMFEALPHIIDEVINIVIIVLIVITGIKAVYNFATCGIFALISFLLLAGRSCGM</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YGLKGPDIYKGVYQFKSVEFDMSHLNLTMPNACSANNSHHYISMGTSGLELTFTNDSII</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SHNFCNLTSAFNKKTFDHTLMSIVSSLHLSIRGNSNYKAVSCDFNNGITIQYNLTFSDA</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QSAQSQCRTFRGRVLDMFRTAFGGKYMRSGWGWTGSDGKTTWCSQTSYQYLIIQNRTWE</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NHCTYAGPFGMSRILLSQEKTKFFTRRLAGTFTWTLSDSSGVENPGGYCLTKWMILAAE</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LKCFGNTAVAKCNVNHDAEFCDMLRLIDYNKAALSKFKEDVESALHLFKTTVNSLISDQ</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LLMRNHLRDLMGVPYCNYSKFWYLEHAKTGETSVPKCWLVTNGSYLNETHFSDQIEQEA</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DNMITEMLRKDYIKRQGSTPLALMDLLMFSTSAYLVSIFLHLVKIPTHRHIKGGSCPKP</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HRLTNKGICSCGAFKVPGVKTVWKRR</a:t>
            </a:r>
            <a:endParaRPr/>
          </a:p>
        </p:txBody>
      </p:sp>
      <p:sp>
        <p:nvSpPr>
          <p:cNvPr id="201" name="Google Shape;201;p23"/>
          <p:cNvSpPr txBox="1">
            <a:spLocks noGrp="1"/>
          </p:cNvSpPr>
          <p:nvPr>
            <p:ph type="title"/>
          </p:nvPr>
        </p:nvSpPr>
        <p:spPr>
          <a:xfrm>
            <a:off x="327606" y="1091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MHC-I binding prediction – example</a:t>
            </a:r>
            <a:endParaRPr/>
          </a:p>
        </p:txBody>
      </p:sp>
      <p:sp>
        <p:nvSpPr>
          <p:cNvPr id="202" name="Google Shape;202;p23"/>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11</a:t>
            </a:fld>
            <a:endParaRPr/>
          </a:p>
        </p:txBody>
      </p:sp>
      <p:sp>
        <p:nvSpPr>
          <p:cNvPr id="203" name="Google Shape;203;p23"/>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204" name="Google Shape;204;p23"/>
          <p:cNvSpPr/>
          <p:nvPr/>
        </p:nvSpPr>
        <p:spPr>
          <a:xfrm>
            <a:off x="6472063" y="987256"/>
            <a:ext cx="223349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a:t>
            </a:r>
            <a:endParaRPr/>
          </a:p>
        </p:txBody>
      </p:sp>
      <p:grpSp>
        <p:nvGrpSpPr>
          <p:cNvPr id="205" name="Google Shape;205;p23"/>
          <p:cNvGrpSpPr/>
          <p:nvPr/>
        </p:nvGrpSpPr>
        <p:grpSpPr>
          <a:xfrm>
            <a:off x="3057260" y="4132768"/>
            <a:ext cx="5590224" cy="349800"/>
            <a:chOff x="5355323" y="3864304"/>
            <a:chExt cx="3527400" cy="349800"/>
          </a:xfrm>
        </p:grpSpPr>
        <p:sp>
          <p:nvSpPr>
            <p:cNvPr id="206" name="Google Shape;206;p23"/>
            <p:cNvSpPr/>
            <p:nvPr/>
          </p:nvSpPr>
          <p:spPr>
            <a:xfrm>
              <a:off x="7530323" y="3864304"/>
              <a:ext cx="1352400" cy="349800"/>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Choose species</a:t>
              </a:r>
              <a:endParaRPr b="1"/>
            </a:p>
          </p:txBody>
        </p:sp>
        <p:cxnSp>
          <p:nvCxnSpPr>
            <p:cNvPr id="207" name="Google Shape;207;p23"/>
            <p:cNvCxnSpPr>
              <a:stCxn id="206" idx="1"/>
            </p:cNvCxnSpPr>
            <p:nvPr/>
          </p:nvCxnSpPr>
          <p:spPr>
            <a:xfrm rot="10800000">
              <a:off x="5355323" y="4039204"/>
              <a:ext cx="2175000" cy="0"/>
            </a:xfrm>
            <a:prstGeom prst="straightConnector1">
              <a:avLst/>
            </a:prstGeom>
            <a:noFill/>
            <a:ln w="28575" cap="flat" cmpd="sng">
              <a:solidFill>
                <a:srgbClr val="FF0000"/>
              </a:solidFill>
              <a:prstDash val="solid"/>
              <a:miter lim="800000"/>
              <a:headEnd type="none" w="sm" len="sm"/>
              <a:tailEnd type="triangle" w="med" len="med"/>
            </a:ln>
          </p:spPr>
        </p:cxnSp>
      </p:grpSp>
      <p:sp>
        <p:nvSpPr>
          <p:cNvPr id="208" name="Google Shape;208;p23"/>
          <p:cNvSpPr/>
          <p:nvPr/>
        </p:nvSpPr>
        <p:spPr>
          <a:xfrm>
            <a:off x="2314575" y="4191000"/>
            <a:ext cx="676500" cy="12192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4"/>
          <p:cNvPicPr preferRelativeResize="0"/>
          <p:nvPr/>
        </p:nvPicPr>
        <p:blipFill>
          <a:blip r:embed="rId3">
            <a:alphaModFix/>
          </a:blip>
          <a:stretch>
            <a:fillRect/>
          </a:stretch>
        </p:blipFill>
        <p:spPr>
          <a:xfrm>
            <a:off x="353775" y="915075"/>
            <a:ext cx="5697476" cy="5661751"/>
          </a:xfrm>
          <a:prstGeom prst="rect">
            <a:avLst/>
          </a:prstGeom>
          <a:noFill/>
          <a:ln w="9525" cap="flat" cmpd="sng">
            <a:solidFill>
              <a:srgbClr val="7F7F7F"/>
            </a:solidFill>
            <a:prstDash val="solid"/>
            <a:round/>
            <a:headEnd type="none" w="sm" len="sm"/>
            <a:tailEnd type="none" w="sm" len="sm"/>
          </a:ln>
        </p:spPr>
      </p:pic>
      <p:sp>
        <p:nvSpPr>
          <p:cNvPr id="215" name="Google Shape;215;p24"/>
          <p:cNvSpPr txBox="1">
            <a:spLocks noGrp="1"/>
          </p:cNvSpPr>
          <p:nvPr>
            <p:ph type="title"/>
          </p:nvPr>
        </p:nvSpPr>
        <p:spPr>
          <a:xfrm>
            <a:off x="261256" y="984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MHC-I binding prediction – example</a:t>
            </a:r>
            <a:endParaRPr/>
          </a:p>
        </p:txBody>
      </p:sp>
      <p:sp>
        <p:nvSpPr>
          <p:cNvPr id="216" name="Google Shape;216;p24"/>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12</a:t>
            </a:fld>
            <a:endParaRPr/>
          </a:p>
        </p:txBody>
      </p:sp>
      <p:sp>
        <p:nvSpPr>
          <p:cNvPr id="217" name="Google Shape;217;p24"/>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218" name="Google Shape;218;p24"/>
          <p:cNvSpPr/>
          <p:nvPr/>
        </p:nvSpPr>
        <p:spPr>
          <a:xfrm>
            <a:off x="6472063" y="987256"/>
            <a:ext cx="223349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a:t>
            </a:r>
            <a:endParaRPr/>
          </a:p>
        </p:txBody>
      </p:sp>
      <p:sp>
        <p:nvSpPr>
          <p:cNvPr id="219" name="Google Shape;219;p24"/>
          <p:cNvSpPr/>
          <p:nvPr/>
        </p:nvSpPr>
        <p:spPr>
          <a:xfrm>
            <a:off x="2163525" y="4292425"/>
            <a:ext cx="2392500" cy="6906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24"/>
          <p:cNvSpPr/>
          <p:nvPr/>
        </p:nvSpPr>
        <p:spPr>
          <a:xfrm>
            <a:off x="6707986" y="4174383"/>
            <a:ext cx="2233500" cy="926700"/>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Specify allele(s) &amp; peptide length</a:t>
            </a:r>
            <a:endParaRPr b="1"/>
          </a:p>
          <a:p>
            <a:pPr marL="0" marR="0" lvl="0" indent="0" algn="ctr" rtl="0">
              <a:spcBef>
                <a:spcPts val="0"/>
              </a:spcBef>
              <a:spcAft>
                <a:spcPts val="0"/>
              </a:spcAft>
              <a:buNone/>
            </a:pPr>
            <a:r>
              <a:rPr lang="en-US" sz="1600">
                <a:solidFill>
                  <a:schemeClr val="dk1"/>
                </a:solidFill>
                <a:latin typeface="Calibri"/>
                <a:ea typeface="Calibri"/>
                <a:cs typeface="Calibri"/>
                <a:sym typeface="Calibri"/>
              </a:rPr>
              <a:t>(select or upload)</a:t>
            </a:r>
            <a:endParaRPr/>
          </a:p>
        </p:txBody>
      </p:sp>
      <p:sp>
        <p:nvSpPr>
          <p:cNvPr id="221" name="Google Shape;221;p24"/>
          <p:cNvSpPr txBox="1"/>
          <p:nvPr/>
        </p:nvSpPr>
        <p:spPr>
          <a:xfrm>
            <a:off x="2223620" y="1955920"/>
            <a:ext cx="3459300" cy="1088100"/>
          </a:xfrm>
          <a:prstGeom prst="rect">
            <a:avLst/>
          </a:prstGeom>
          <a:noFill/>
          <a:ln>
            <a:noFill/>
          </a:ln>
        </p:spPr>
        <p:txBody>
          <a:bodyPr spcFirstLastPara="1" wrap="square" lIns="36575" tIns="9125" rIns="9125" bIns="9125" anchor="t" anchorCtr="0">
            <a:noAutofit/>
          </a:bodyPr>
          <a:lstStyle/>
          <a:p>
            <a:pPr marL="0" marR="0" lvl="0" indent="0" algn="l" rtl="0">
              <a:spcBef>
                <a:spcPts val="0"/>
              </a:spcBef>
              <a:spcAft>
                <a:spcPts val="0"/>
              </a:spcAft>
              <a:buNone/>
            </a:pPr>
            <a:r>
              <a:rPr lang="en-US" sz="700">
                <a:solidFill>
                  <a:schemeClr val="dk1"/>
                </a:solidFill>
                <a:latin typeface="Calibri"/>
                <a:ea typeface="Calibri"/>
                <a:cs typeface="Calibri"/>
                <a:sym typeface="Calibri"/>
              </a:rPr>
              <a:t>&gt;LCMV Armstrong, Protein GP</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MGQIVTMFEALPHIIDEVINIVIIVLIVITGIKAVYNFATCGIFALISFLLLAGRSCGM</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YGLKGPDIYKGVYQFKSVEFDMSHLNLTMPNACSANNSHHYISMGTSGLELTFTNDSII</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SHNFCNLTSAFNKKTFDHTLMSIVSSLHLSIRGNSNYKAVSCDFNNGITIQYNLTFSDA</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QSAQSQCRTFRGRVLDMFRTAFGGKYMRSGWGWTGSDGKTTWCSQTSYQYLIIQNRTWE</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NHCTYAGPFGMSRILLSQEKTKFFTRRLAGTFTWTLSDSSGVENPGGYCLTKWMILAAE</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LKCFGNTAVAKCNVNHDAEFCDMLRLIDYNKAALSKFKEDVESALHLFKTTVNSLISDQ</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LLMRNHLRDLMGVPYCNYSKFWYLEHAKTGETSVPKCWLVTNGSYLNETHFSDQIEQEA</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DNMITEMLRKDYIKRQGSTPLALMDLLMFSTSAYLVSIFLHLVKIPTHRHIKGGSCPKP</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HRLTNKGICSCGAFKVPGVKTVWKRR</a:t>
            </a:r>
            <a:endParaRPr/>
          </a:p>
        </p:txBody>
      </p:sp>
      <p:cxnSp>
        <p:nvCxnSpPr>
          <p:cNvPr id="222" name="Google Shape;222;p24"/>
          <p:cNvCxnSpPr>
            <a:stCxn id="220" idx="1"/>
            <a:endCxn id="219" idx="3"/>
          </p:cNvCxnSpPr>
          <p:nvPr/>
        </p:nvCxnSpPr>
        <p:spPr>
          <a:xfrm rot="10800000">
            <a:off x="4556086" y="4637733"/>
            <a:ext cx="2151900" cy="0"/>
          </a:xfrm>
          <a:prstGeom prst="straightConnector1">
            <a:avLst/>
          </a:prstGeom>
          <a:noFill/>
          <a:ln w="28575" cap="flat" cmpd="sng">
            <a:solidFill>
              <a:srgbClr val="FF0000"/>
            </a:solidFill>
            <a:prstDash val="solid"/>
            <a:miter lim="800000"/>
            <a:headEnd type="none" w="sm" len="sm"/>
            <a:tailEnd type="triangle" w="med" len="med"/>
          </a:ln>
        </p:spPr>
      </p:cxnSp>
      <p:sp>
        <p:nvSpPr>
          <p:cNvPr id="223" name="Google Shape;223;p24"/>
          <p:cNvSpPr/>
          <p:nvPr/>
        </p:nvSpPr>
        <p:spPr>
          <a:xfrm>
            <a:off x="6782725" y="5101075"/>
            <a:ext cx="2067000" cy="831000"/>
          </a:xfrm>
          <a:prstGeom prst="rect">
            <a:avLst/>
          </a:prstGeom>
          <a:noFill/>
          <a:ln w="9525" cap="flat" cmpd="sng">
            <a:solidFill>
              <a:srgbClr val="FF0000"/>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Upload format:</a:t>
            </a:r>
            <a:endParaRPr b="1"/>
          </a:p>
          <a:p>
            <a:pPr marL="0" marR="0" lvl="0" indent="0" algn="l" rtl="0">
              <a:spcBef>
                <a:spcPts val="0"/>
              </a:spcBef>
              <a:spcAft>
                <a:spcPts val="0"/>
              </a:spcAft>
              <a:buNone/>
            </a:pPr>
            <a:r>
              <a:rPr lang="en-US" sz="1600">
                <a:solidFill>
                  <a:schemeClr val="dk1"/>
                </a:solidFill>
                <a:latin typeface="Calibri"/>
                <a:ea typeface="Calibri"/>
                <a:cs typeface="Calibri"/>
                <a:sym typeface="Calibri"/>
              </a:rPr>
              <a:t>HLA-A*01:01,9</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HLA-B*07:02,10</a:t>
            </a:r>
            <a:endParaRPr/>
          </a:p>
        </p:txBody>
      </p:sp>
      <p:sp>
        <p:nvSpPr>
          <p:cNvPr id="224" name="Google Shape;224;p24"/>
          <p:cNvSpPr/>
          <p:nvPr/>
        </p:nvSpPr>
        <p:spPr>
          <a:xfrm>
            <a:off x="1815650" y="4427625"/>
            <a:ext cx="203700" cy="162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24"/>
          <p:cNvSpPr/>
          <p:nvPr/>
        </p:nvSpPr>
        <p:spPr>
          <a:xfrm>
            <a:off x="6707986" y="2625920"/>
            <a:ext cx="2233500" cy="368400"/>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Complete set</a:t>
            </a:r>
            <a:endParaRPr sz="1600" b="1">
              <a:solidFill>
                <a:schemeClr val="dk1"/>
              </a:solidFill>
              <a:latin typeface="Calibri"/>
              <a:ea typeface="Calibri"/>
              <a:cs typeface="Calibri"/>
              <a:sym typeface="Calibri"/>
            </a:endParaRPr>
          </a:p>
        </p:txBody>
      </p:sp>
      <p:cxnSp>
        <p:nvCxnSpPr>
          <p:cNvPr id="226" name="Google Shape;226;p24"/>
          <p:cNvCxnSpPr>
            <a:stCxn id="225" idx="1"/>
            <a:endCxn id="224" idx="0"/>
          </p:cNvCxnSpPr>
          <p:nvPr/>
        </p:nvCxnSpPr>
        <p:spPr>
          <a:xfrm flipH="1">
            <a:off x="1917586" y="2810120"/>
            <a:ext cx="4790400" cy="1617600"/>
          </a:xfrm>
          <a:prstGeom prst="bentConnector2">
            <a:avLst/>
          </a:prstGeom>
          <a:noFill/>
          <a:ln w="28575" cap="flat" cmpd="sng">
            <a:solidFill>
              <a:srgbClr val="FF0000"/>
            </a:solidFill>
            <a:prstDash val="solid"/>
            <a:miter lim="800000"/>
            <a:headEnd type="none" w="sm" len="sm"/>
            <a:tailEnd type="triangle" w="med" len="med"/>
          </a:ln>
        </p:spPr>
      </p:cxnSp>
      <p:sp>
        <p:nvSpPr>
          <p:cNvPr id="227" name="Google Shape;227;p24"/>
          <p:cNvSpPr/>
          <p:nvPr/>
        </p:nvSpPr>
        <p:spPr>
          <a:xfrm>
            <a:off x="6699486" y="3325996"/>
            <a:ext cx="2233500" cy="368400"/>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Reference alleles</a:t>
            </a:r>
            <a:endParaRPr sz="1600" b="1">
              <a:solidFill>
                <a:schemeClr val="dk1"/>
              </a:solidFill>
              <a:latin typeface="Calibri"/>
              <a:ea typeface="Calibri"/>
              <a:cs typeface="Calibri"/>
              <a:sym typeface="Calibri"/>
            </a:endParaRPr>
          </a:p>
        </p:txBody>
      </p:sp>
      <p:cxnSp>
        <p:nvCxnSpPr>
          <p:cNvPr id="228" name="Google Shape;228;p24"/>
          <p:cNvCxnSpPr>
            <a:stCxn id="227" idx="1"/>
            <a:endCxn id="229" idx="0"/>
          </p:cNvCxnSpPr>
          <p:nvPr/>
        </p:nvCxnSpPr>
        <p:spPr>
          <a:xfrm flipH="1">
            <a:off x="1207086" y="3510196"/>
            <a:ext cx="5492400" cy="1127100"/>
          </a:xfrm>
          <a:prstGeom prst="bentConnector2">
            <a:avLst/>
          </a:prstGeom>
          <a:noFill/>
          <a:ln w="28575" cap="flat" cmpd="sng">
            <a:solidFill>
              <a:srgbClr val="FF0000"/>
            </a:solidFill>
            <a:prstDash val="solid"/>
            <a:miter lim="800000"/>
            <a:headEnd type="none" w="sm" len="sm"/>
            <a:tailEnd type="triangle" w="med" len="med"/>
          </a:ln>
        </p:spPr>
      </p:cxnSp>
      <p:sp>
        <p:nvSpPr>
          <p:cNvPr id="229" name="Google Shape;229;p24"/>
          <p:cNvSpPr/>
          <p:nvPr/>
        </p:nvSpPr>
        <p:spPr>
          <a:xfrm>
            <a:off x="394700" y="4637150"/>
            <a:ext cx="1624800" cy="2775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5"/>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240"/>
              <a:buFont typeface="Calibri"/>
              <a:buNone/>
            </a:pPr>
            <a:r>
              <a:rPr lang="en-US" sz="3240"/>
              <a:t>Natural length distribution in epitope prediction</a:t>
            </a:r>
            <a:endParaRPr/>
          </a:p>
        </p:txBody>
      </p:sp>
      <p:sp>
        <p:nvSpPr>
          <p:cNvPr id="236" name="Google Shape;236;p25"/>
          <p:cNvSpPr txBox="1">
            <a:spLocks noGrp="1"/>
          </p:cNvSpPr>
          <p:nvPr>
            <p:ph type="body" idx="1"/>
          </p:nvPr>
        </p:nvSpPr>
        <p:spPr>
          <a:xfrm>
            <a:off x="261255" y="1379764"/>
            <a:ext cx="8605157" cy="47971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Alleles differ in their preference for lengths on binding and presentation of peptides</a:t>
            </a:r>
            <a:endParaRPr/>
          </a:p>
          <a:p>
            <a:pPr marL="0" lvl="0" indent="0" algn="l" rtl="0">
              <a:lnSpc>
                <a:spcPct val="90000"/>
              </a:lnSpc>
              <a:spcBef>
                <a:spcPts val="1000"/>
              </a:spcBef>
              <a:spcAft>
                <a:spcPts val="0"/>
              </a:spcAft>
              <a:buClr>
                <a:schemeClr val="dk1"/>
              </a:buClr>
              <a:buSzPts val="2800"/>
              <a:buNone/>
            </a:pPr>
            <a:endParaRPr/>
          </a:p>
        </p:txBody>
      </p:sp>
      <p:sp>
        <p:nvSpPr>
          <p:cNvPr id="237" name="Google Shape;237;p25"/>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13</a:t>
            </a:fld>
            <a:endParaRPr/>
          </a:p>
        </p:txBody>
      </p:sp>
      <p:sp>
        <p:nvSpPr>
          <p:cNvPr id="238" name="Google Shape;238;p25"/>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pic>
        <p:nvPicPr>
          <p:cNvPr id="239" name="Google Shape;239;p25"/>
          <p:cNvPicPr preferRelativeResize="0"/>
          <p:nvPr/>
        </p:nvPicPr>
        <p:blipFill rotWithShape="1">
          <a:blip r:embed="rId3">
            <a:alphaModFix/>
          </a:blip>
          <a:srcRect l="2071" t="4226" r="1"/>
          <a:stretch/>
        </p:blipFill>
        <p:spPr>
          <a:xfrm>
            <a:off x="4761137" y="2332663"/>
            <a:ext cx="3952875" cy="2891399"/>
          </a:xfrm>
          <a:prstGeom prst="rect">
            <a:avLst/>
          </a:prstGeom>
          <a:noFill/>
          <a:ln w="9525" cap="flat" cmpd="sng">
            <a:solidFill>
              <a:srgbClr val="7F7F7F"/>
            </a:solidFill>
            <a:prstDash val="solid"/>
            <a:round/>
            <a:headEnd type="none" w="sm" len="sm"/>
            <a:tailEnd type="none" w="sm" len="sm"/>
          </a:ln>
        </p:spPr>
      </p:pic>
      <p:pic>
        <p:nvPicPr>
          <p:cNvPr id="240" name="Google Shape;240;p25"/>
          <p:cNvPicPr preferRelativeResize="0"/>
          <p:nvPr/>
        </p:nvPicPr>
        <p:blipFill rotWithShape="1">
          <a:blip r:embed="rId4">
            <a:alphaModFix/>
          </a:blip>
          <a:srcRect l="2393" t="3595"/>
          <a:stretch/>
        </p:blipFill>
        <p:spPr>
          <a:xfrm>
            <a:off x="385080" y="2332663"/>
            <a:ext cx="3952875" cy="2891399"/>
          </a:xfrm>
          <a:prstGeom prst="rect">
            <a:avLst/>
          </a:prstGeom>
          <a:noFill/>
          <a:ln w="9525" cap="flat" cmpd="sng">
            <a:solidFill>
              <a:srgbClr val="7F7F7F"/>
            </a:solidFill>
            <a:prstDash val="solid"/>
            <a:round/>
            <a:headEnd type="none" w="sm" len="sm"/>
            <a:tailEnd type="none" w="sm" len="sm"/>
          </a:ln>
        </p:spPr>
      </p:pic>
      <p:pic>
        <p:nvPicPr>
          <p:cNvPr id="241" name="Google Shape;241;p25"/>
          <p:cNvPicPr preferRelativeResize="0"/>
          <p:nvPr/>
        </p:nvPicPr>
        <p:blipFill rotWithShape="1">
          <a:blip r:embed="rId5">
            <a:alphaModFix/>
          </a:blip>
          <a:srcRect/>
          <a:stretch/>
        </p:blipFill>
        <p:spPr>
          <a:xfrm>
            <a:off x="3351437" y="5557673"/>
            <a:ext cx="5362575" cy="864217"/>
          </a:xfrm>
          <a:prstGeom prst="rect">
            <a:avLst/>
          </a:prstGeom>
          <a:noFill/>
          <a:ln w="9525" cap="flat" cmpd="sng">
            <a:solidFill>
              <a:srgbClr val="9CC2E5"/>
            </a:solidFill>
            <a:prstDash val="lgDash"/>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6"/>
          <p:cNvSpPr txBox="1">
            <a:spLocks noGrp="1"/>
          </p:cNvSpPr>
          <p:nvPr>
            <p:ph type="title"/>
          </p:nvPr>
        </p:nvSpPr>
        <p:spPr>
          <a:xfrm>
            <a:off x="0" y="157775"/>
            <a:ext cx="9144000" cy="884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3240"/>
              <a:buFont typeface="Calibri"/>
              <a:buNone/>
            </a:pPr>
            <a:r>
              <a:rPr lang="en-US" sz="3240"/>
              <a:t>Allele selection – Reference set for global coverage</a:t>
            </a:r>
            <a:endParaRPr/>
          </a:p>
        </p:txBody>
      </p:sp>
      <p:sp>
        <p:nvSpPr>
          <p:cNvPr id="248" name="Google Shape;248;p26"/>
          <p:cNvSpPr txBox="1">
            <a:spLocks noGrp="1"/>
          </p:cNvSpPr>
          <p:nvPr>
            <p:ph type="body" idx="1"/>
          </p:nvPr>
        </p:nvSpPr>
        <p:spPr>
          <a:xfrm>
            <a:off x="211906" y="1246414"/>
            <a:ext cx="3091500" cy="1754100"/>
          </a:xfrm>
          <a:prstGeom prst="rect">
            <a:avLst/>
          </a:prstGeom>
          <a:noFill/>
          <a:ln>
            <a:noFill/>
          </a:ln>
        </p:spPr>
        <p:txBody>
          <a:bodyPr spcFirstLastPara="1" wrap="square" lIns="91425" tIns="45700" rIns="91425" bIns="45700" anchor="t" anchorCtr="0">
            <a:noAutofit/>
          </a:bodyPr>
          <a:lstStyle/>
          <a:p>
            <a:pPr marL="228600" lvl="0" indent="-292100" algn="l" rtl="0">
              <a:lnSpc>
                <a:spcPct val="80000"/>
              </a:lnSpc>
              <a:spcBef>
                <a:spcPts val="0"/>
              </a:spcBef>
              <a:spcAft>
                <a:spcPts val="0"/>
              </a:spcAft>
              <a:buSzPts val="2800"/>
              <a:buChar char="•"/>
            </a:pPr>
            <a:r>
              <a:rPr lang="en-US"/>
              <a:t>Reference set of 27 alleles</a:t>
            </a:r>
            <a:endParaRPr/>
          </a:p>
          <a:p>
            <a:pPr marL="228600" lvl="0" indent="-292100" algn="l" rtl="0">
              <a:lnSpc>
                <a:spcPct val="80000"/>
              </a:lnSpc>
              <a:spcBef>
                <a:spcPts val="0"/>
              </a:spcBef>
              <a:spcAft>
                <a:spcPts val="0"/>
              </a:spcAft>
              <a:buSzPts val="2800"/>
              <a:buChar char="•"/>
            </a:pPr>
            <a:r>
              <a:rPr lang="en-US"/>
              <a:t>Covers &gt; 97% of population</a:t>
            </a:r>
            <a:endParaRPr/>
          </a:p>
        </p:txBody>
      </p:sp>
      <p:sp>
        <p:nvSpPr>
          <p:cNvPr id="249" name="Google Shape;249;p26"/>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14</a:t>
            </a:fld>
            <a:endParaRPr/>
          </a:p>
        </p:txBody>
      </p:sp>
      <p:sp>
        <p:nvSpPr>
          <p:cNvPr id="250" name="Google Shape;250;p26"/>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graphicFrame>
        <p:nvGraphicFramePr>
          <p:cNvPr id="251" name="Google Shape;251;p26"/>
          <p:cNvGraphicFramePr/>
          <p:nvPr/>
        </p:nvGraphicFramePr>
        <p:xfrm>
          <a:off x="3590925" y="1246414"/>
          <a:ext cx="4724400" cy="4361180"/>
        </p:xfrm>
        <a:graphic>
          <a:graphicData uri="http://schemas.openxmlformats.org/drawingml/2006/table">
            <a:tbl>
              <a:tblPr>
                <a:noFill/>
                <a:tableStyleId>{2F11DCA7-480E-49A3-A6D5-B65761E7AF76}</a:tableStyleId>
              </a:tblPr>
              <a:tblGrid>
                <a:gridCol w="1066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190500">
                <a:tc>
                  <a:txBody>
                    <a:bodyPr/>
                    <a:lstStyle/>
                    <a:p>
                      <a:pPr marL="0" marR="0" lvl="0" indent="0" algn="ctr" rtl="0">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HLA-A</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Frequency</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HLA-B</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Frequency</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90500">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A*01:01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16.2</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B*07:02</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13.3</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90500">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A*02:01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25.2</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B*08:01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11.5</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90500">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A*02:03</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3.3</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B*15:01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5.2</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90500">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A*02:06</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4.9</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B*35:01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6.5</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90500">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A*03:01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15.4</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B*40:01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10.3</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90500">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A*11:01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12.9</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B*44:02</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9.2</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90500">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A*23:01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6.4</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B*44:03</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7.6</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90500">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A*24:02</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16.8</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B*51:01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5.5</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90500">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A*26:01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4.7</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B*53:01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5.4</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90500">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A*30:01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5.1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B*57:01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3.2</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90500">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A*30:02</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5.0</a:t>
                      </a:r>
                      <a:endParaRPr sz="1600" b="0" i="0" u="none" strike="noStrike" cap="none">
                        <a:solidFill>
                          <a:schemeClr val="dk1"/>
                        </a:solidFill>
                        <a:latin typeface="Calibri"/>
                        <a:ea typeface="Calibri"/>
                        <a:cs typeface="Calibri"/>
                        <a:sym typeface="Calibri"/>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B*58:01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3.6</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90500">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A*31:01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4.7</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5" gridSpan="2">
                  <a:txBody>
                    <a:bodyPr/>
                    <a:lstStyle/>
                    <a:p>
                      <a:pPr marL="0" lvl="0" indent="0" algn="ctr" rtl="0">
                        <a:spcBef>
                          <a:spcPts val="0"/>
                        </a:spcBef>
                        <a:spcAft>
                          <a:spcPts val="0"/>
                        </a:spcAft>
                        <a:buNone/>
                      </a:pPr>
                      <a:endParaRPr sz="1800">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5" hMerge="1">
                  <a:txBody>
                    <a:bodyPr/>
                    <a:lstStyle/>
                    <a:p>
                      <a:endParaRPr lang="en-US"/>
                    </a:p>
                  </a:txBody>
                  <a:tcPr/>
                </a:tc>
                <a:extLst>
                  <a:ext uri="{0D108BD9-81ED-4DB2-BD59-A6C34878D82A}">
                    <a16:rowId xmlns:a16="http://schemas.microsoft.com/office/drawing/2014/main" val="10012"/>
                  </a:ext>
                </a:extLst>
              </a:tr>
              <a:tr h="190500">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A*32:01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5.7</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3"/>
                  </a:ext>
                </a:extLst>
              </a:tr>
              <a:tr h="190500">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A*33:01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3.2</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4"/>
                  </a:ext>
                </a:extLst>
              </a:tr>
              <a:tr h="190500">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A*68:01</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4.6</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5"/>
                  </a:ext>
                </a:extLst>
              </a:tr>
              <a:tr h="256125">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A*68:02</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3.3</a:t>
                      </a:r>
                      <a:endParaRPr sz="1800" u="none" strike="noStrike" cap="none">
                        <a:solidFill>
                          <a:schemeClr val="dk1"/>
                        </a:solidFill>
                      </a:endParaRPr>
                    </a:p>
                  </a:txBody>
                  <a:tcPr marL="12700" marR="12700" marT="1270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6"/>
                  </a:ext>
                </a:extLst>
              </a:tr>
            </a:tbl>
          </a:graphicData>
        </a:graphic>
      </p:graphicFrame>
      <p:sp>
        <p:nvSpPr>
          <p:cNvPr id="252" name="Google Shape;252;p26"/>
          <p:cNvSpPr/>
          <p:nvPr/>
        </p:nvSpPr>
        <p:spPr>
          <a:xfrm>
            <a:off x="261256" y="5876936"/>
            <a:ext cx="8605156"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a:solidFill>
                  <a:srgbClr val="00CC99"/>
                </a:solidFill>
                <a:latin typeface="Calibri"/>
                <a:ea typeface="Calibri"/>
                <a:cs typeface="Calibri"/>
                <a:sym typeface="Calibri"/>
              </a:rPr>
              <a:t>http://iedb.zendesk.com/entries/25054538-HLA-allele-frequencies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27"/>
          <p:cNvPicPr preferRelativeResize="0"/>
          <p:nvPr/>
        </p:nvPicPr>
        <p:blipFill>
          <a:blip r:embed="rId3">
            <a:alphaModFix/>
          </a:blip>
          <a:stretch>
            <a:fillRect/>
          </a:stretch>
        </p:blipFill>
        <p:spPr>
          <a:xfrm>
            <a:off x="135825" y="3124200"/>
            <a:ext cx="8872349" cy="2308275"/>
          </a:xfrm>
          <a:prstGeom prst="rect">
            <a:avLst/>
          </a:prstGeom>
          <a:noFill/>
          <a:ln>
            <a:noFill/>
          </a:ln>
        </p:spPr>
      </p:pic>
      <p:sp>
        <p:nvSpPr>
          <p:cNvPr id="259" name="Google Shape;259;p27"/>
          <p:cNvSpPr txBox="1">
            <a:spLocks noGrp="1"/>
          </p:cNvSpPr>
          <p:nvPr>
            <p:ph type="title"/>
          </p:nvPr>
        </p:nvSpPr>
        <p:spPr>
          <a:xfrm>
            <a:off x="0" y="191625"/>
            <a:ext cx="9144000" cy="884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3600"/>
              <a:buFont typeface="Calibri"/>
              <a:buNone/>
            </a:pPr>
            <a:r>
              <a:rPr lang="en-US"/>
              <a:t>Prediction method dependent allele selection</a:t>
            </a:r>
            <a:endParaRPr/>
          </a:p>
        </p:txBody>
      </p:sp>
      <p:sp>
        <p:nvSpPr>
          <p:cNvPr id="260" name="Google Shape;260;p27"/>
          <p:cNvSpPr txBox="1">
            <a:spLocks noGrp="1"/>
          </p:cNvSpPr>
          <p:nvPr>
            <p:ph type="sldNum" idx="12"/>
          </p:nvPr>
        </p:nvSpPr>
        <p:spPr>
          <a:xfrm>
            <a:off x="7086600" y="6523267"/>
            <a:ext cx="2057400" cy="254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15</a:t>
            </a:fld>
            <a:endParaRPr/>
          </a:p>
        </p:txBody>
      </p:sp>
      <p:sp>
        <p:nvSpPr>
          <p:cNvPr id="261" name="Google Shape;261;p27"/>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262" name="Google Shape;262;p27"/>
          <p:cNvSpPr/>
          <p:nvPr/>
        </p:nvSpPr>
        <p:spPr>
          <a:xfrm>
            <a:off x="6468738" y="1315631"/>
            <a:ext cx="2233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a:t>
            </a:r>
            <a:endParaRPr/>
          </a:p>
        </p:txBody>
      </p:sp>
      <p:sp>
        <p:nvSpPr>
          <p:cNvPr id="263" name="Google Shape;263;p27"/>
          <p:cNvSpPr/>
          <p:nvPr/>
        </p:nvSpPr>
        <p:spPr>
          <a:xfrm>
            <a:off x="337456" y="1407263"/>
            <a:ext cx="2405700" cy="1297800"/>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NetMHCpan prediction methods allow </a:t>
            </a:r>
            <a:r>
              <a:rPr lang="en-US" sz="1800" b="1">
                <a:solidFill>
                  <a:schemeClr val="dk1"/>
                </a:solidFill>
                <a:latin typeface="Calibri"/>
                <a:ea typeface="Calibri"/>
                <a:cs typeface="Calibri"/>
                <a:sym typeface="Calibri"/>
              </a:rPr>
              <a:t>FASTA sequence input</a:t>
            </a:r>
            <a:endParaRPr sz="1600" b="1">
              <a:solidFill>
                <a:schemeClr val="dk1"/>
              </a:solidFill>
              <a:latin typeface="Calibri"/>
              <a:ea typeface="Calibri"/>
              <a:cs typeface="Calibri"/>
              <a:sym typeface="Calibri"/>
            </a:endParaRPr>
          </a:p>
        </p:txBody>
      </p:sp>
      <p:sp>
        <p:nvSpPr>
          <p:cNvPr id="264" name="Google Shape;264;p27"/>
          <p:cNvSpPr/>
          <p:nvPr/>
        </p:nvSpPr>
        <p:spPr>
          <a:xfrm>
            <a:off x="2928950" y="3540500"/>
            <a:ext cx="3743400" cy="3075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5" name="Google Shape;265;p27"/>
          <p:cNvPicPr preferRelativeResize="0"/>
          <p:nvPr/>
        </p:nvPicPr>
        <p:blipFill>
          <a:blip r:embed="rId4">
            <a:alphaModFix/>
          </a:blip>
          <a:stretch>
            <a:fillRect/>
          </a:stretch>
        </p:blipFill>
        <p:spPr>
          <a:xfrm>
            <a:off x="135825" y="3124200"/>
            <a:ext cx="8872351" cy="2942274"/>
          </a:xfrm>
          <a:prstGeom prst="rect">
            <a:avLst/>
          </a:prstGeom>
          <a:noFill/>
          <a:ln>
            <a:noFill/>
          </a:ln>
        </p:spPr>
      </p:pic>
      <p:sp>
        <p:nvSpPr>
          <p:cNvPr id="266" name="Google Shape;266;p27"/>
          <p:cNvSpPr/>
          <p:nvPr/>
        </p:nvSpPr>
        <p:spPr>
          <a:xfrm>
            <a:off x="2928950" y="5663225"/>
            <a:ext cx="3843300" cy="368400"/>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Select “Specify MHC allele sequence”</a:t>
            </a:r>
            <a:endParaRPr sz="1600">
              <a:solidFill>
                <a:schemeClr val="dk1"/>
              </a:solidFill>
              <a:latin typeface="Calibri"/>
              <a:ea typeface="Calibri"/>
              <a:cs typeface="Calibri"/>
              <a:sym typeface="Calibri"/>
            </a:endParaRPr>
          </a:p>
        </p:txBody>
      </p:sp>
      <p:cxnSp>
        <p:nvCxnSpPr>
          <p:cNvPr id="267" name="Google Shape;267;p27"/>
          <p:cNvCxnSpPr>
            <a:stCxn id="266" idx="1"/>
          </p:cNvCxnSpPr>
          <p:nvPr/>
        </p:nvCxnSpPr>
        <p:spPr>
          <a:xfrm rot="10800000">
            <a:off x="1100150" y="5448425"/>
            <a:ext cx="1828800" cy="399000"/>
          </a:xfrm>
          <a:prstGeom prst="bentConnector3">
            <a:avLst>
              <a:gd name="adj1" fmla="val 99725"/>
            </a:avLst>
          </a:prstGeom>
          <a:noFill/>
          <a:ln w="28575" cap="flat" cmpd="sng">
            <a:solidFill>
              <a:srgbClr val="FF0000"/>
            </a:solidFill>
            <a:prstDash val="solid"/>
            <a:miter lim="800000"/>
            <a:headEnd type="none" w="sm" len="sm"/>
            <a:tailEnd type="triangle" w="med" len="med"/>
          </a:ln>
        </p:spPr>
      </p:cxnSp>
      <p:sp>
        <p:nvSpPr>
          <p:cNvPr id="268" name="Google Shape;268;p27"/>
          <p:cNvSpPr/>
          <p:nvPr/>
        </p:nvSpPr>
        <p:spPr>
          <a:xfrm>
            <a:off x="2867700" y="4654925"/>
            <a:ext cx="6140400" cy="14115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69" name="Google Shape;269;p27"/>
          <p:cNvCxnSpPr>
            <a:stCxn id="263" idx="3"/>
            <a:endCxn id="265" idx="0"/>
          </p:cNvCxnSpPr>
          <p:nvPr/>
        </p:nvCxnSpPr>
        <p:spPr>
          <a:xfrm>
            <a:off x="2743156" y="2056163"/>
            <a:ext cx="1828800" cy="1068000"/>
          </a:xfrm>
          <a:prstGeom prst="bentConnector2">
            <a:avLst/>
          </a:prstGeom>
          <a:noFill/>
          <a:ln w="28575" cap="flat" cmpd="sng">
            <a:solidFill>
              <a:srgbClr val="FF0000"/>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200"/>
                                          </p:stCondLst>
                                        </p:cTn>
                                        <p:tgtEl>
                                          <p:spTgt spid="26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200"/>
                                          </p:stCondLst>
                                        </p:cTn>
                                        <p:tgtEl>
                                          <p:spTgt spid="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28"/>
          <p:cNvPicPr preferRelativeResize="0"/>
          <p:nvPr/>
        </p:nvPicPr>
        <p:blipFill>
          <a:blip r:embed="rId3">
            <a:alphaModFix/>
          </a:blip>
          <a:stretch>
            <a:fillRect/>
          </a:stretch>
        </p:blipFill>
        <p:spPr>
          <a:xfrm>
            <a:off x="353775" y="915075"/>
            <a:ext cx="5697476" cy="5661751"/>
          </a:xfrm>
          <a:prstGeom prst="rect">
            <a:avLst/>
          </a:prstGeom>
          <a:noFill/>
          <a:ln w="9525" cap="flat" cmpd="sng">
            <a:solidFill>
              <a:srgbClr val="7F7F7F"/>
            </a:solidFill>
            <a:prstDash val="solid"/>
            <a:round/>
            <a:headEnd type="none" w="sm" len="sm"/>
            <a:tailEnd type="none" w="sm" len="sm"/>
          </a:ln>
        </p:spPr>
      </p:pic>
      <p:sp>
        <p:nvSpPr>
          <p:cNvPr id="276" name="Google Shape;276;p28"/>
          <p:cNvSpPr txBox="1"/>
          <p:nvPr/>
        </p:nvSpPr>
        <p:spPr>
          <a:xfrm>
            <a:off x="2163525" y="6020850"/>
            <a:ext cx="1067100" cy="1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a:t>bpeters@lji.org</a:t>
            </a:r>
            <a:endParaRPr sz="700"/>
          </a:p>
        </p:txBody>
      </p:sp>
      <p:sp>
        <p:nvSpPr>
          <p:cNvPr id="277" name="Google Shape;277;p28"/>
          <p:cNvSpPr txBox="1">
            <a:spLocks noGrp="1"/>
          </p:cNvSpPr>
          <p:nvPr>
            <p:ph type="title"/>
          </p:nvPr>
        </p:nvSpPr>
        <p:spPr>
          <a:xfrm>
            <a:off x="269394" y="3097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MHC-I binding prediction – example</a:t>
            </a:r>
            <a:endParaRPr/>
          </a:p>
        </p:txBody>
      </p:sp>
      <p:sp>
        <p:nvSpPr>
          <p:cNvPr id="278" name="Google Shape;278;p28"/>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16</a:t>
            </a:fld>
            <a:endParaRPr/>
          </a:p>
        </p:txBody>
      </p:sp>
      <p:sp>
        <p:nvSpPr>
          <p:cNvPr id="279" name="Google Shape;279;p28"/>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280" name="Google Shape;280;p28"/>
          <p:cNvSpPr/>
          <p:nvPr/>
        </p:nvSpPr>
        <p:spPr>
          <a:xfrm>
            <a:off x="6472063" y="987256"/>
            <a:ext cx="223349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a:t>
            </a:r>
            <a:endParaRPr/>
          </a:p>
        </p:txBody>
      </p:sp>
      <p:sp>
        <p:nvSpPr>
          <p:cNvPr id="281" name="Google Shape;281;p28"/>
          <p:cNvSpPr/>
          <p:nvPr/>
        </p:nvSpPr>
        <p:spPr>
          <a:xfrm>
            <a:off x="7400068" y="5639165"/>
            <a:ext cx="921000" cy="411000"/>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Output</a:t>
            </a:r>
            <a:endParaRPr sz="1600" b="1">
              <a:solidFill>
                <a:schemeClr val="dk1"/>
              </a:solidFill>
              <a:latin typeface="Calibri"/>
              <a:ea typeface="Calibri"/>
              <a:cs typeface="Calibri"/>
              <a:sym typeface="Calibri"/>
            </a:endParaRPr>
          </a:p>
        </p:txBody>
      </p:sp>
      <p:sp>
        <p:nvSpPr>
          <p:cNvPr id="282" name="Google Shape;282;p28"/>
          <p:cNvSpPr/>
          <p:nvPr/>
        </p:nvSpPr>
        <p:spPr>
          <a:xfrm>
            <a:off x="7400068" y="3146519"/>
            <a:ext cx="921000" cy="411000"/>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Input</a:t>
            </a:r>
            <a:endParaRPr sz="1600" b="1">
              <a:solidFill>
                <a:schemeClr val="dk1"/>
              </a:solidFill>
              <a:latin typeface="Calibri"/>
              <a:ea typeface="Calibri"/>
              <a:cs typeface="Calibri"/>
              <a:sym typeface="Calibri"/>
            </a:endParaRPr>
          </a:p>
        </p:txBody>
      </p:sp>
      <p:sp>
        <p:nvSpPr>
          <p:cNvPr id="283" name="Google Shape;283;p28"/>
          <p:cNvSpPr/>
          <p:nvPr/>
        </p:nvSpPr>
        <p:spPr>
          <a:xfrm>
            <a:off x="6095724" y="1608052"/>
            <a:ext cx="1067100" cy="3487800"/>
          </a:xfrm>
          <a:prstGeom prst="rightBrace">
            <a:avLst>
              <a:gd name="adj1" fmla="val 8333"/>
              <a:gd name="adj2" fmla="val 50000"/>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28"/>
          <p:cNvSpPr/>
          <p:nvPr/>
        </p:nvSpPr>
        <p:spPr>
          <a:xfrm>
            <a:off x="6092355" y="5172075"/>
            <a:ext cx="1067100" cy="1404900"/>
          </a:xfrm>
          <a:prstGeom prst="rightBrace">
            <a:avLst>
              <a:gd name="adj1" fmla="val 8333"/>
              <a:gd name="adj2" fmla="val 50000"/>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28"/>
          <p:cNvSpPr/>
          <p:nvPr/>
        </p:nvSpPr>
        <p:spPr>
          <a:xfrm rot="5400000">
            <a:off x="5122825" y="5858350"/>
            <a:ext cx="520200" cy="3213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6" name="Google Shape;286;p28"/>
          <p:cNvPicPr preferRelativeResize="0"/>
          <p:nvPr/>
        </p:nvPicPr>
        <p:blipFill rotWithShape="1">
          <a:blip r:embed="rId4">
            <a:alphaModFix/>
          </a:blip>
          <a:srcRect l="1893" t="3389" r="2977" b="7420"/>
          <a:stretch/>
        </p:blipFill>
        <p:spPr>
          <a:xfrm>
            <a:off x="2223350" y="5832398"/>
            <a:ext cx="710000" cy="373203"/>
          </a:xfrm>
          <a:prstGeom prst="rect">
            <a:avLst/>
          </a:prstGeom>
          <a:noFill/>
          <a:ln w="9525" cap="flat" cmpd="sng">
            <a:solidFill>
              <a:srgbClr val="FF0000"/>
            </a:solidFill>
            <a:prstDash val="solid"/>
            <a:round/>
            <a:headEnd type="none" w="sm" len="sm"/>
            <a:tailEnd type="none" w="sm" len="sm"/>
          </a:ln>
        </p:spPr>
      </p:pic>
      <p:sp>
        <p:nvSpPr>
          <p:cNvPr id="287" name="Google Shape;287;p28"/>
          <p:cNvSpPr/>
          <p:nvPr/>
        </p:nvSpPr>
        <p:spPr>
          <a:xfrm>
            <a:off x="2223350" y="6107900"/>
            <a:ext cx="1219800" cy="124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8" name="Google Shape;288;p28"/>
          <p:cNvPicPr preferRelativeResize="0"/>
          <p:nvPr/>
        </p:nvPicPr>
        <p:blipFill rotWithShape="1">
          <a:blip r:embed="rId5">
            <a:alphaModFix/>
          </a:blip>
          <a:srcRect l="1510" t="3332" r="1674" b="3332"/>
          <a:stretch/>
        </p:blipFill>
        <p:spPr>
          <a:xfrm>
            <a:off x="2223500" y="5529700"/>
            <a:ext cx="1307732" cy="491150"/>
          </a:xfrm>
          <a:prstGeom prst="rect">
            <a:avLst/>
          </a:prstGeom>
          <a:noFill/>
          <a:ln w="9525" cap="flat" cmpd="sng">
            <a:solidFill>
              <a:srgbClr val="FF0000"/>
            </a:solidFill>
            <a:prstDash val="solid"/>
            <a:round/>
            <a:headEnd type="none" w="sm" len="sm"/>
            <a:tailEnd type="none" w="sm" len="sm"/>
          </a:ln>
        </p:spPr>
      </p:pic>
      <p:sp>
        <p:nvSpPr>
          <p:cNvPr id="289" name="Google Shape;289;p28"/>
          <p:cNvSpPr txBox="1"/>
          <p:nvPr/>
        </p:nvSpPr>
        <p:spPr>
          <a:xfrm>
            <a:off x="2223495" y="1946045"/>
            <a:ext cx="3459300" cy="1088100"/>
          </a:xfrm>
          <a:prstGeom prst="rect">
            <a:avLst/>
          </a:prstGeom>
          <a:noFill/>
          <a:ln>
            <a:noFill/>
          </a:ln>
        </p:spPr>
        <p:txBody>
          <a:bodyPr spcFirstLastPara="1" wrap="square" lIns="36575" tIns="9125" rIns="9125" bIns="9125" anchor="t" anchorCtr="0">
            <a:noAutofit/>
          </a:bodyPr>
          <a:lstStyle/>
          <a:p>
            <a:pPr marL="0" marR="0" lvl="0" indent="0" algn="l" rtl="0">
              <a:spcBef>
                <a:spcPts val="0"/>
              </a:spcBef>
              <a:spcAft>
                <a:spcPts val="0"/>
              </a:spcAft>
              <a:buNone/>
            </a:pPr>
            <a:r>
              <a:rPr lang="en-US" sz="700">
                <a:solidFill>
                  <a:srgbClr val="000000"/>
                </a:solidFill>
                <a:latin typeface="Calibri"/>
                <a:ea typeface="Calibri"/>
                <a:cs typeface="Calibri"/>
                <a:sym typeface="Calibri"/>
              </a:rPr>
              <a:t>&gt;LCMV Armstrong, Protein GP</a:t>
            </a:r>
            <a:endParaRPr/>
          </a:p>
          <a:p>
            <a:pPr marL="0" marR="0" lvl="0" indent="0" algn="l" rtl="0">
              <a:spcBef>
                <a:spcPts val="0"/>
              </a:spcBef>
              <a:spcAft>
                <a:spcPts val="0"/>
              </a:spcAft>
              <a:buNone/>
            </a:pPr>
            <a:r>
              <a:rPr lang="en-US" sz="700">
                <a:solidFill>
                  <a:srgbClr val="000000"/>
                </a:solidFill>
                <a:latin typeface="Calibri"/>
                <a:ea typeface="Calibri"/>
                <a:cs typeface="Calibri"/>
                <a:sym typeface="Calibri"/>
              </a:rPr>
              <a:t>MGQIVTMFEALPHIIDEVINIVIIVLIVITGIKAVYNFATCGIFALISFLLLAGRSCGM</a:t>
            </a:r>
            <a:endParaRPr/>
          </a:p>
          <a:p>
            <a:pPr marL="0" marR="0" lvl="0" indent="0" algn="l" rtl="0">
              <a:spcBef>
                <a:spcPts val="0"/>
              </a:spcBef>
              <a:spcAft>
                <a:spcPts val="0"/>
              </a:spcAft>
              <a:buNone/>
            </a:pPr>
            <a:r>
              <a:rPr lang="en-US" sz="700">
                <a:solidFill>
                  <a:srgbClr val="000000"/>
                </a:solidFill>
                <a:latin typeface="Calibri"/>
                <a:ea typeface="Calibri"/>
                <a:cs typeface="Calibri"/>
                <a:sym typeface="Calibri"/>
              </a:rPr>
              <a:t>YGLKGPDIYKGVYQFKSVEFDMSHLNLTMPNACSANNSHHYISMGTSGLELTFTNDSII</a:t>
            </a:r>
            <a:endParaRPr/>
          </a:p>
          <a:p>
            <a:pPr marL="0" marR="0" lvl="0" indent="0" algn="l" rtl="0">
              <a:spcBef>
                <a:spcPts val="0"/>
              </a:spcBef>
              <a:spcAft>
                <a:spcPts val="0"/>
              </a:spcAft>
              <a:buNone/>
            </a:pPr>
            <a:r>
              <a:rPr lang="en-US" sz="700">
                <a:solidFill>
                  <a:srgbClr val="000000"/>
                </a:solidFill>
                <a:latin typeface="Calibri"/>
                <a:ea typeface="Calibri"/>
                <a:cs typeface="Calibri"/>
                <a:sym typeface="Calibri"/>
              </a:rPr>
              <a:t>SHNFCNLTSAFNKKTFDHTLMSIVSSLHLSIRGNSNYKAVSCDFNNGITIQYNLTFSDA</a:t>
            </a:r>
            <a:endParaRPr/>
          </a:p>
          <a:p>
            <a:pPr marL="0" marR="0" lvl="0" indent="0" algn="l" rtl="0">
              <a:spcBef>
                <a:spcPts val="0"/>
              </a:spcBef>
              <a:spcAft>
                <a:spcPts val="0"/>
              </a:spcAft>
              <a:buNone/>
            </a:pPr>
            <a:r>
              <a:rPr lang="en-US" sz="700">
                <a:solidFill>
                  <a:srgbClr val="000000"/>
                </a:solidFill>
                <a:latin typeface="Calibri"/>
                <a:ea typeface="Calibri"/>
                <a:cs typeface="Calibri"/>
                <a:sym typeface="Calibri"/>
              </a:rPr>
              <a:t>QSAQSQCRTFRGRVLDMFRTAFGGKYMRSGWGWTGSDGKTTWCSQTSYQYLIIQNRTWE</a:t>
            </a:r>
            <a:endParaRPr/>
          </a:p>
          <a:p>
            <a:pPr marL="0" marR="0" lvl="0" indent="0" algn="l" rtl="0">
              <a:spcBef>
                <a:spcPts val="0"/>
              </a:spcBef>
              <a:spcAft>
                <a:spcPts val="0"/>
              </a:spcAft>
              <a:buNone/>
            </a:pPr>
            <a:r>
              <a:rPr lang="en-US" sz="700">
                <a:solidFill>
                  <a:srgbClr val="000000"/>
                </a:solidFill>
                <a:latin typeface="Calibri"/>
                <a:ea typeface="Calibri"/>
                <a:cs typeface="Calibri"/>
                <a:sym typeface="Calibri"/>
              </a:rPr>
              <a:t>NHCTYAGPFGMSRILLSQEKTKFFTRRLAGTFTWTLSDSSGVENPGGYCLTKWMILAAE</a:t>
            </a:r>
            <a:endParaRPr/>
          </a:p>
          <a:p>
            <a:pPr marL="0" marR="0" lvl="0" indent="0" algn="l" rtl="0">
              <a:spcBef>
                <a:spcPts val="0"/>
              </a:spcBef>
              <a:spcAft>
                <a:spcPts val="0"/>
              </a:spcAft>
              <a:buNone/>
            </a:pPr>
            <a:r>
              <a:rPr lang="en-US" sz="700">
                <a:solidFill>
                  <a:srgbClr val="000000"/>
                </a:solidFill>
                <a:latin typeface="Calibri"/>
                <a:ea typeface="Calibri"/>
                <a:cs typeface="Calibri"/>
                <a:sym typeface="Calibri"/>
              </a:rPr>
              <a:t>LKCFGNTAVAKCNVNHDAEFCDMLRLIDYNKAALSKFKEDVESALHLFKTTVNSLISDQ</a:t>
            </a:r>
            <a:endParaRPr/>
          </a:p>
          <a:p>
            <a:pPr marL="0" marR="0" lvl="0" indent="0" algn="l" rtl="0">
              <a:spcBef>
                <a:spcPts val="0"/>
              </a:spcBef>
              <a:spcAft>
                <a:spcPts val="0"/>
              </a:spcAft>
              <a:buNone/>
            </a:pPr>
            <a:r>
              <a:rPr lang="en-US" sz="700">
                <a:solidFill>
                  <a:srgbClr val="000000"/>
                </a:solidFill>
                <a:latin typeface="Calibri"/>
                <a:ea typeface="Calibri"/>
                <a:cs typeface="Calibri"/>
                <a:sym typeface="Calibri"/>
              </a:rPr>
              <a:t>LLMRNHLRDLMGVPYCNYSKFWYLEHAKTGETSVPKCWLVTNGSYLNETHFSDQIEQEA</a:t>
            </a:r>
            <a:endParaRPr/>
          </a:p>
          <a:p>
            <a:pPr marL="0" marR="0" lvl="0" indent="0" algn="l" rtl="0">
              <a:spcBef>
                <a:spcPts val="0"/>
              </a:spcBef>
              <a:spcAft>
                <a:spcPts val="0"/>
              </a:spcAft>
              <a:buNone/>
            </a:pPr>
            <a:r>
              <a:rPr lang="en-US" sz="700">
                <a:solidFill>
                  <a:srgbClr val="000000"/>
                </a:solidFill>
                <a:latin typeface="Calibri"/>
                <a:ea typeface="Calibri"/>
                <a:cs typeface="Calibri"/>
                <a:sym typeface="Calibri"/>
              </a:rPr>
              <a:t>DNMITEMLRKDYIKRQGSTPLALMDLLMFSTSAYLVSIFLHLVKIPTHRHIKGGSCPKP</a:t>
            </a:r>
            <a:endParaRPr/>
          </a:p>
          <a:p>
            <a:pPr marL="0" marR="0" lvl="0" indent="0" algn="l" rtl="0">
              <a:spcBef>
                <a:spcPts val="0"/>
              </a:spcBef>
              <a:spcAft>
                <a:spcPts val="0"/>
              </a:spcAft>
              <a:buNone/>
            </a:pPr>
            <a:r>
              <a:rPr lang="en-US" sz="700">
                <a:solidFill>
                  <a:srgbClr val="000000"/>
                </a:solidFill>
                <a:latin typeface="Calibri"/>
                <a:ea typeface="Calibri"/>
                <a:cs typeface="Calibri"/>
                <a:sym typeface="Calibri"/>
              </a:rPr>
              <a:t>HRLTNKGICSCGAFKVPGVKTVWKRR</a:t>
            </a:r>
            <a:endParaRPr/>
          </a:p>
        </p:txBody>
      </p:sp>
      <p:pic>
        <p:nvPicPr>
          <p:cNvPr id="290" name="Google Shape;290;p28"/>
          <p:cNvPicPr preferRelativeResize="0"/>
          <p:nvPr/>
        </p:nvPicPr>
        <p:blipFill rotWithShape="1">
          <a:blip r:embed="rId6">
            <a:alphaModFix/>
          </a:blip>
          <a:srcRect l="1964" t="4104" r="1742" b="7234"/>
          <a:stretch/>
        </p:blipFill>
        <p:spPr>
          <a:xfrm>
            <a:off x="2223500" y="5256775"/>
            <a:ext cx="1067100" cy="389884"/>
          </a:xfrm>
          <a:prstGeom prst="rect">
            <a:avLst/>
          </a:prstGeom>
          <a:noFill/>
          <a:ln w="9525" cap="flat" cmpd="sng">
            <a:solidFill>
              <a:srgbClr val="FF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9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8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7"/>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8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9"/>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How the tool works</a:t>
            </a:r>
            <a:endParaRPr/>
          </a:p>
        </p:txBody>
      </p:sp>
      <p:sp>
        <p:nvSpPr>
          <p:cNvPr id="297" name="Google Shape;297;p29"/>
          <p:cNvSpPr txBox="1">
            <a:spLocks noGrp="1"/>
          </p:cNvSpPr>
          <p:nvPr>
            <p:ph type="body" idx="1"/>
          </p:nvPr>
        </p:nvSpPr>
        <p:spPr>
          <a:xfrm>
            <a:off x="261255" y="1379764"/>
            <a:ext cx="8605157" cy="47971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Breaks the sequence into all possible peptides (of chosen length).</a:t>
            </a:r>
            <a:endParaRPr/>
          </a:p>
          <a:p>
            <a:pPr marL="228600" lvl="0" indent="-228600" algn="l" rtl="0">
              <a:lnSpc>
                <a:spcPct val="90000"/>
              </a:lnSpc>
              <a:spcBef>
                <a:spcPts val="1000"/>
              </a:spcBef>
              <a:spcAft>
                <a:spcPts val="0"/>
              </a:spcAft>
              <a:buClr>
                <a:schemeClr val="dk1"/>
              </a:buClr>
              <a:buSzPts val="2800"/>
              <a:buChar char="•"/>
            </a:pPr>
            <a:r>
              <a:rPr lang="en-US"/>
              <a:t>Predicts the binding affinity for each peptide based on the method.</a:t>
            </a:r>
            <a:endParaRPr/>
          </a:p>
          <a:p>
            <a:pPr marL="228600" lvl="0" indent="-228600" algn="l" rtl="0">
              <a:lnSpc>
                <a:spcPct val="90000"/>
              </a:lnSpc>
              <a:spcBef>
                <a:spcPts val="1000"/>
              </a:spcBef>
              <a:spcAft>
                <a:spcPts val="0"/>
              </a:spcAft>
              <a:buClr>
                <a:schemeClr val="dk1"/>
              </a:buClr>
              <a:buSzPts val="2800"/>
              <a:buChar char="•"/>
            </a:pPr>
            <a:r>
              <a:rPr lang="en-US"/>
              <a:t>Compares the predicted affinity to that of a large set of randomly selected peptides.</a:t>
            </a:r>
            <a:endParaRPr/>
          </a:p>
          <a:p>
            <a:pPr marL="228600" lvl="0" indent="-228600" algn="l" rtl="0">
              <a:lnSpc>
                <a:spcPct val="90000"/>
              </a:lnSpc>
              <a:spcBef>
                <a:spcPts val="1000"/>
              </a:spcBef>
              <a:spcAft>
                <a:spcPts val="0"/>
              </a:spcAft>
              <a:buClr>
                <a:schemeClr val="dk1"/>
              </a:buClr>
              <a:buSzPts val="2800"/>
              <a:buChar char="•"/>
            </a:pPr>
            <a:r>
              <a:rPr lang="en-US"/>
              <a:t>Assigns a percentile rank depending on individual predicted affinity.</a:t>
            </a:r>
            <a:endParaRPr/>
          </a:p>
          <a:p>
            <a:pPr marL="228600" lvl="0" indent="-228600" algn="l" rtl="0">
              <a:lnSpc>
                <a:spcPct val="90000"/>
              </a:lnSpc>
              <a:spcBef>
                <a:spcPts val="1000"/>
              </a:spcBef>
              <a:spcAft>
                <a:spcPts val="0"/>
              </a:spcAft>
              <a:buClr>
                <a:schemeClr val="dk1"/>
              </a:buClr>
              <a:buSzPts val="2800"/>
              <a:buChar char="•"/>
            </a:pPr>
            <a:r>
              <a:rPr lang="en-US"/>
              <a:t>Consensus picks the median rank of the methods used.</a:t>
            </a:r>
            <a:endParaRPr/>
          </a:p>
          <a:p>
            <a:pPr marL="228600" lvl="0" indent="-50800" algn="l" rtl="0">
              <a:lnSpc>
                <a:spcPct val="90000"/>
              </a:lnSpc>
              <a:spcBef>
                <a:spcPts val="1000"/>
              </a:spcBef>
              <a:spcAft>
                <a:spcPts val="0"/>
              </a:spcAft>
              <a:buClr>
                <a:schemeClr val="dk1"/>
              </a:buClr>
              <a:buSzPts val="2800"/>
              <a:buNone/>
            </a:pPr>
            <a:endParaRPr/>
          </a:p>
        </p:txBody>
      </p:sp>
      <p:sp>
        <p:nvSpPr>
          <p:cNvPr id="298" name="Google Shape;298;p29"/>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17</a:t>
            </a:fld>
            <a:endParaRPr/>
          </a:p>
        </p:txBody>
      </p:sp>
      <p:sp>
        <p:nvSpPr>
          <p:cNvPr id="299" name="Google Shape;299;p29"/>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0"/>
          <p:cNvSpPr txBox="1">
            <a:spLocks noGrp="1"/>
          </p:cNvSpPr>
          <p:nvPr>
            <p:ph type="title"/>
          </p:nvPr>
        </p:nvSpPr>
        <p:spPr>
          <a:xfrm>
            <a:off x="269419" y="103252"/>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MHC-I binding prediction – example</a:t>
            </a:r>
            <a:endParaRPr/>
          </a:p>
        </p:txBody>
      </p:sp>
      <p:pic>
        <p:nvPicPr>
          <p:cNvPr id="306" name="Google Shape;306;p30"/>
          <p:cNvPicPr preferRelativeResize="0">
            <a:picLocks noGrp="1"/>
          </p:cNvPicPr>
          <p:nvPr>
            <p:ph type="body" idx="1"/>
          </p:nvPr>
        </p:nvPicPr>
        <p:blipFill rotWithShape="1">
          <a:blip r:embed="rId3">
            <a:alphaModFix/>
          </a:blip>
          <a:srcRect/>
          <a:stretch/>
        </p:blipFill>
        <p:spPr>
          <a:xfrm>
            <a:off x="261255" y="987256"/>
            <a:ext cx="4882675" cy="5451644"/>
          </a:xfrm>
          <a:prstGeom prst="rect">
            <a:avLst/>
          </a:prstGeom>
          <a:noFill/>
          <a:ln w="9525" cap="flat" cmpd="sng">
            <a:solidFill>
              <a:srgbClr val="7F7F7F"/>
            </a:solidFill>
            <a:prstDash val="solid"/>
            <a:round/>
            <a:headEnd type="none" w="sm" len="sm"/>
            <a:tailEnd type="none" w="sm" len="sm"/>
          </a:ln>
        </p:spPr>
      </p:pic>
      <p:sp>
        <p:nvSpPr>
          <p:cNvPr id="307" name="Google Shape;307;p30"/>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18</a:t>
            </a:fld>
            <a:endParaRPr/>
          </a:p>
        </p:txBody>
      </p:sp>
      <p:sp>
        <p:nvSpPr>
          <p:cNvPr id="308" name="Google Shape;308;p30"/>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309" name="Google Shape;309;p30"/>
          <p:cNvSpPr/>
          <p:nvPr/>
        </p:nvSpPr>
        <p:spPr>
          <a:xfrm>
            <a:off x="6239038" y="987256"/>
            <a:ext cx="2233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a:t>
            </a:r>
            <a:endParaRPr/>
          </a:p>
        </p:txBody>
      </p:sp>
      <p:sp>
        <p:nvSpPr>
          <p:cNvPr id="310" name="Google Shape;310;p30"/>
          <p:cNvSpPr/>
          <p:nvPr/>
        </p:nvSpPr>
        <p:spPr>
          <a:xfrm>
            <a:off x="6229532" y="3884528"/>
            <a:ext cx="1952443" cy="857158"/>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Output</a:t>
            </a:r>
            <a:endParaRPr b="1"/>
          </a:p>
          <a:p>
            <a:pPr marL="0" marR="0" lvl="0" indent="0" algn="ctr" rtl="0">
              <a:spcBef>
                <a:spcPts val="0"/>
              </a:spcBef>
              <a:spcAft>
                <a:spcPts val="0"/>
              </a:spcAft>
              <a:buNone/>
            </a:pPr>
            <a:r>
              <a:rPr lang="en-US" sz="1400">
                <a:solidFill>
                  <a:schemeClr val="dk1"/>
                </a:solidFill>
                <a:latin typeface="Calibri"/>
                <a:ea typeface="Calibri"/>
                <a:cs typeface="Calibri"/>
                <a:sym typeface="Calibri"/>
              </a:rPr>
              <a:t>(sorted low-to-high by percentile rank)</a:t>
            </a:r>
            <a:endParaRPr sz="1200">
              <a:solidFill>
                <a:schemeClr val="dk1"/>
              </a:solidFill>
              <a:latin typeface="Calibri"/>
              <a:ea typeface="Calibri"/>
              <a:cs typeface="Calibri"/>
              <a:sym typeface="Calibri"/>
            </a:endParaRPr>
          </a:p>
        </p:txBody>
      </p:sp>
      <p:sp>
        <p:nvSpPr>
          <p:cNvPr id="311" name="Google Shape;311;p30"/>
          <p:cNvSpPr/>
          <p:nvPr/>
        </p:nvSpPr>
        <p:spPr>
          <a:xfrm>
            <a:off x="6239057" y="2209941"/>
            <a:ext cx="1952443" cy="410887"/>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Input sequence</a:t>
            </a:r>
            <a:endParaRPr sz="1600" b="1">
              <a:solidFill>
                <a:schemeClr val="dk1"/>
              </a:solidFill>
              <a:latin typeface="Calibri"/>
              <a:ea typeface="Calibri"/>
              <a:cs typeface="Calibri"/>
              <a:sym typeface="Calibri"/>
            </a:endParaRPr>
          </a:p>
        </p:txBody>
      </p:sp>
      <p:sp>
        <p:nvSpPr>
          <p:cNvPr id="312" name="Google Shape;312;p30"/>
          <p:cNvSpPr/>
          <p:nvPr/>
        </p:nvSpPr>
        <p:spPr>
          <a:xfrm>
            <a:off x="5274460" y="1684252"/>
            <a:ext cx="754866" cy="1462267"/>
          </a:xfrm>
          <a:prstGeom prst="rightBrace">
            <a:avLst>
              <a:gd name="adj1" fmla="val 8333"/>
              <a:gd name="adj2" fmla="val 50000"/>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30"/>
          <p:cNvSpPr/>
          <p:nvPr/>
        </p:nvSpPr>
        <p:spPr>
          <a:xfrm>
            <a:off x="5274460" y="3884527"/>
            <a:ext cx="754866" cy="2554373"/>
          </a:xfrm>
          <a:prstGeom prst="rightBrace">
            <a:avLst>
              <a:gd name="adj1" fmla="val 8333"/>
              <a:gd name="adj2" fmla="val 160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30"/>
          <p:cNvSpPr/>
          <p:nvPr/>
        </p:nvSpPr>
        <p:spPr>
          <a:xfrm rot="10800000">
            <a:off x="1754302" y="3654788"/>
            <a:ext cx="520336" cy="32131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15" name="Google Shape;315;p30"/>
          <p:cNvCxnSpPr/>
          <p:nvPr/>
        </p:nvCxnSpPr>
        <p:spPr>
          <a:xfrm>
            <a:off x="2562225" y="3381375"/>
            <a:ext cx="1838325" cy="0"/>
          </a:xfrm>
          <a:prstGeom prst="straightConnector1">
            <a:avLst/>
          </a:prstGeom>
          <a:noFill/>
          <a:ln w="28575" cap="flat" cmpd="sng">
            <a:solidFill>
              <a:srgbClr val="FF0000"/>
            </a:solidFill>
            <a:prstDash val="solid"/>
            <a:miter lim="800000"/>
            <a:headEnd type="none" w="sm" len="sm"/>
            <a:tailEnd type="none" w="sm" len="sm"/>
          </a:ln>
        </p:spPr>
      </p:cxnSp>
      <p:sp>
        <p:nvSpPr>
          <p:cNvPr id="316" name="Google Shape;316;p30"/>
          <p:cNvSpPr/>
          <p:nvPr/>
        </p:nvSpPr>
        <p:spPr>
          <a:xfrm>
            <a:off x="6239049" y="4741686"/>
            <a:ext cx="2628900" cy="1477200"/>
          </a:xfrm>
          <a:prstGeom prst="rect">
            <a:avLst/>
          </a:prstGeom>
          <a:noFill/>
          <a:ln w="9525" cap="flat" cmpd="sng">
            <a:solidFill>
              <a:srgbClr val="FF0000"/>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 </a:t>
            </a:r>
            <a:r>
              <a:rPr lang="en-US" sz="1800" b="1">
                <a:solidFill>
                  <a:schemeClr val="dk1"/>
                </a:solidFill>
                <a:latin typeface="Calibri"/>
                <a:ea typeface="Calibri"/>
                <a:cs typeface="Calibri"/>
                <a:sym typeface="Calibri"/>
              </a:rPr>
              <a:t>percentile rank </a:t>
            </a:r>
            <a:r>
              <a:rPr lang="en-US" sz="1800">
                <a:solidFill>
                  <a:schemeClr val="dk1"/>
                </a:solidFill>
                <a:latin typeface="Calibri"/>
                <a:ea typeface="Calibri"/>
                <a:cs typeface="Calibri"/>
                <a:sym typeface="Calibri"/>
              </a:rPr>
              <a:t>for a peptide is the percentage of randomly sampled peptides scoring better than the peptide.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31"/>
          <p:cNvPicPr preferRelativeResize="0">
            <a:picLocks noGrp="1"/>
          </p:cNvPicPr>
          <p:nvPr>
            <p:ph type="body" idx="1"/>
          </p:nvPr>
        </p:nvPicPr>
        <p:blipFill rotWithShape="1">
          <a:blip r:embed="rId3">
            <a:alphaModFix/>
          </a:blip>
          <a:srcRect b="9476"/>
          <a:stretch/>
        </p:blipFill>
        <p:spPr>
          <a:xfrm>
            <a:off x="332586" y="1338514"/>
            <a:ext cx="8433788" cy="5073618"/>
          </a:xfrm>
          <a:prstGeom prst="rect">
            <a:avLst/>
          </a:prstGeom>
          <a:noFill/>
          <a:ln w="9525" cap="flat" cmpd="sng">
            <a:solidFill>
              <a:srgbClr val="7F7F7F"/>
            </a:solidFill>
            <a:prstDash val="solid"/>
            <a:round/>
            <a:headEnd type="none" w="sm" len="sm"/>
            <a:tailEnd type="none" w="sm" len="sm"/>
          </a:ln>
        </p:spPr>
      </p:pic>
      <p:sp>
        <p:nvSpPr>
          <p:cNvPr id="324" name="Google Shape;324;p31"/>
          <p:cNvSpPr txBox="1">
            <a:spLocks noGrp="1"/>
          </p:cNvSpPr>
          <p:nvPr>
            <p:ph type="title"/>
          </p:nvPr>
        </p:nvSpPr>
        <p:spPr>
          <a:xfrm>
            <a:off x="269419" y="1447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MHC-I binding prediction – example</a:t>
            </a:r>
            <a:endParaRPr/>
          </a:p>
        </p:txBody>
      </p:sp>
      <p:sp>
        <p:nvSpPr>
          <p:cNvPr id="325" name="Google Shape;325;p31"/>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19</a:t>
            </a:fld>
            <a:endParaRPr/>
          </a:p>
        </p:txBody>
      </p:sp>
      <p:sp>
        <p:nvSpPr>
          <p:cNvPr id="326" name="Google Shape;326;p31"/>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327" name="Google Shape;327;p31"/>
          <p:cNvSpPr/>
          <p:nvPr/>
        </p:nvSpPr>
        <p:spPr>
          <a:xfrm>
            <a:off x="261256" y="930198"/>
            <a:ext cx="223349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a:t>
            </a:r>
            <a:endParaRPr/>
          </a:p>
        </p:txBody>
      </p:sp>
      <p:sp>
        <p:nvSpPr>
          <p:cNvPr id="328" name="Google Shape;328;p31"/>
          <p:cNvSpPr/>
          <p:nvPr/>
        </p:nvSpPr>
        <p:spPr>
          <a:xfrm>
            <a:off x="4923245" y="1028733"/>
            <a:ext cx="3943168" cy="323158"/>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Individual scores for different methods</a:t>
            </a:r>
            <a:endParaRPr sz="1200">
              <a:solidFill>
                <a:schemeClr val="dk1"/>
              </a:solidFill>
              <a:latin typeface="Calibri"/>
              <a:ea typeface="Calibri"/>
              <a:cs typeface="Calibri"/>
              <a:sym typeface="Calibri"/>
            </a:endParaRPr>
          </a:p>
        </p:txBody>
      </p:sp>
      <p:sp>
        <p:nvSpPr>
          <p:cNvPr id="329" name="Google Shape;329;p31"/>
          <p:cNvSpPr/>
          <p:nvPr/>
        </p:nvSpPr>
        <p:spPr>
          <a:xfrm rot="-5400000">
            <a:off x="6915655" y="326081"/>
            <a:ext cx="554181" cy="3007169"/>
          </a:xfrm>
          <a:prstGeom prst="rightBrace">
            <a:avLst>
              <a:gd name="adj1" fmla="val 36798"/>
              <a:gd name="adj2" fmla="val 48058"/>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31"/>
          <p:cNvSpPr/>
          <p:nvPr/>
        </p:nvSpPr>
        <p:spPr>
          <a:xfrm>
            <a:off x="1847850" y="1914525"/>
            <a:ext cx="228600" cy="266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Outline</a:t>
            </a:r>
            <a:endParaRPr/>
          </a:p>
        </p:txBody>
      </p:sp>
      <p:sp>
        <p:nvSpPr>
          <p:cNvPr id="92" name="Google Shape;92;p14"/>
          <p:cNvSpPr txBox="1">
            <a:spLocks noGrp="1"/>
          </p:cNvSpPr>
          <p:nvPr>
            <p:ph type="body" idx="1"/>
          </p:nvPr>
        </p:nvSpPr>
        <p:spPr>
          <a:xfrm>
            <a:off x="261255" y="1379764"/>
            <a:ext cx="5241621" cy="47971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MHC class I binding prediction</a:t>
            </a:r>
            <a:endParaRPr/>
          </a:p>
          <a:p>
            <a:pPr marL="228600" lvl="0" indent="-228600" algn="l" rtl="0">
              <a:lnSpc>
                <a:spcPct val="90000"/>
              </a:lnSpc>
              <a:spcBef>
                <a:spcPts val="1000"/>
              </a:spcBef>
              <a:spcAft>
                <a:spcPts val="0"/>
              </a:spcAft>
              <a:buClr>
                <a:schemeClr val="dk1"/>
              </a:buClr>
              <a:buSzPts val="2800"/>
              <a:buChar char="•"/>
            </a:pPr>
            <a:r>
              <a:rPr lang="en-US"/>
              <a:t>MHC class II binding prediction</a:t>
            </a:r>
            <a:endParaRPr/>
          </a:p>
          <a:p>
            <a:pPr marL="228600" lvl="0" indent="-228600" algn="l" rtl="0">
              <a:lnSpc>
                <a:spcPct val="90000"/>
              </a:lnSpc>
              <a:spcBef>
                <a:spcPts val="1000"/>
              </a:spcBef>
              <a:spcAft>
                <a:spcPts val="0"/>
              </a:spcAft>
              <a:buClr>
                <a:schemeClr val="dk1"/>
              </a:buClr>
              <a:buSzPts val="2800"/>
              <a:buChar char="•"/>
            </a:pPr>
            <a:r>
              <a:rPr lang="en-US"/>
              <a:t>TepiTool</a:t>
            </a:r>
            <a:endParaRPr/>
          </a:p>
          <a:p>
            <a:pPr marL="228600" lvl="0" indent="-228600" algn="l" rtl="0">
              <a:lnSpc>
                <a:spcPct val="90000"/>
              </a:lnSpc>
              <a:spcBef>
                <a:spcPts val="1000"/>
              </a:spcBef>
              <a:spcAft>
                <a:spcPts val="0"/>
              </a:spcAft>
              <a:buClr>
                <a:schemeClr val="dk1"/>
              </a:buClr>
              <a:buSzPts val="2800"/>
              <a:buChar char="•"/>
            </a:pPr>
            <a:r>
              <a:rPr lang="en-US"/>
              <a:t>Datasets availability</a:t>
            </a:r>
            <a:endParaRPr/>
          </a:p>
          <a:p>
            <a:pPr marL="228600" lvl="0" indent="-228600" algn="l" rtl="0">
              <a:lnSpc>
                <a:spcPct val="90000"/>
              </a:lnSpc>
              <a:spcBef>
                <a:spcPts val="1000"/>
              </a:spcBef>
              <a:spcAft>
                <a:spcPts val="0"/>
              </a:spcAft>
              <a:buClr>
                <a:schemeClr val="dk1"/>
              </a:buClr>
              <a:buSzPts val="2800"/>
              <a:buChar char="•"/>
            </a:pPr>
            <a:r>
              <a:rPr lang="en-US"/>
              <a:t>Benchmarking of class I tools</a:t>
            </a:r>
            <a:endParaRPr/>
          </a:p>
          <a:p>
            <a:pPr marL="228600" lvl="0" indent="-228600" algn="l" rtl="0">
              <a:lnSpc>
                <a:spcPct val="90000"/>
              </a:lnSpc>
              <a:spcBef>
                <a:spcPts val="1000"/>
              </a:spcBef>
              <a:spcAft>
                <a:spcPts val="0"/>
              </a:spcAft>
              <a:buClr>
                <a:schemeClr val="dk1"/>
              </a:buClr>
              <a:buSzPts val="2800"/>
              <a:buChar char="•"/>
            </a:pPr>
            <a:r>
              <a:rPr lang="en-US"/>
              <a:t>Contributing tools</a:t>
            </a:r>
            <a:endParaRPr/>
          </a:p>
          <a:p>
            <a:pPr marL="0" lvl="0" indent="0" algn="l" rtl="0">
              <a:lnSpc>
                <a:spcPct val="90000"/>
              </a:lnSpc>
              <a:spcBef>
                <a:spcPts val="1000"/>
              </a:spcBef>
              <a:spcAft>
                <a:spcPts val="0"/>
              </a:spcAft>
              <a:buClr>
                <a:schemeClr val="dk1"/>
              </a:buClr>
              <a:buSzPts val="2800"/>
              <a:buNone/>
            </a:pPr>
            <a:endParaRPr/>
          </a:p>
        </p:txBody>
      </p:sp>
      <p:sp>
        <p:nvSpPr>
          <p:cNvPr id="93" name="Google Shape;93;p14"/>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a:p>
        </p:txBody>
      </p:sp>
      <p:sp>
        <p:nvSpPr>
          <p:cNvPr id="94" name="Google Shape;94;p14"/>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95" name="Google Shape;95;p14"/>
          <p:cNvSpPr/>
          <p:nvPr/>
        </p:nvSpPr>
        <p:spPr>
          <a:xfrm>
            <a:off x="5255741" y="1458097"/>
            <a:ext cx="354227" cy="1466335"/>
          </a:xfrm>
          <a:prstGeom prst="rightBrace">
            <a:avLst>
              <a:gd name="adj1" fmla="val 8333"/>
              <a:gd name="adj2" fmla="val 50000"/>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6" name="Google Shape;96;p14"/>
          <p:cNvSpPr/>
          <p:nvPr/>
        </p:nvSpPr>
        <p:spPr>
          <a:xfrm>
            <a:off x="5255741" y="1560773"/>
            <a:ext cx="4572000" cy="1200329"/>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How the tool works</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Recommendations</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Interpreting results</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Exercises</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Downloaded prediction results</a:t>
            </a:r>
            <a:endParaRPr/>
          </a:p>
        </p:txBody>
      </p:sp>
      <p:pic>
        <p:nvPicPr>
          <p:cNvPr id="337" name="Google Shape;337;p32"/>
          <p:cNvPicPr preferRelativeResize="0">
            <a:picLocks noGrp="1"/>
          </p:cNvPicPr>
          <p:nvPr>
            <p:ph type="body" idx="1"/>
          </p:nvPr>
        </p:nvPicPr>
        <p:blipFill rotWithShape="1">
          <a:blip r:embed="rId3">
            <a:alphaModFix/>
          </a:blip>
          <a:srcRect r="38362" b="322"/>
          <a:stretch/>
        </p:blipFill>
        <p:spPr>
          <a:xfrm>
            <a:off x="406175" y="1011012"/>
            <a:ext cx="8315317" cy="5465988"/>
          </a:xfrm>
          <a:prstGeom prst="rect">
            <a:avLst/>
          </a:prstGeom>
          <a:noFill/>
          <a:ln w="9525" cap="flat" cmpd="sng">
            <a:solidFill>
              <a:srgbClr val="7F7F7F"/>
            </a:solidFill>
            <a:prstDash val="solid"/>
            <a:round/>
            <a:headEnd type="none" w="sm" len="sm"/>
            <a:tailEnd type="none" w="sm" len="sm"/>
          </a:ln>
        </p:spPr>
      </p:pic>
      <p:sp>
        <p:nvSpPr>
          <p:cNvPr id="338" name="Google Shape;338;p32"/>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a:p>
        </p:txBody>
      </p:sp>
      <p:sp>
        <p:nvSpPr>
          <p:cNvPr id="339" name="Google Shape;339;p32"/>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3"/>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Emailed prediction results</a:t>
            </a:r>
            <a:endParaRPr/>
          </a:p>
        </p:txBody>
      </p:sp>
      <p:pic>
        <p:nvPicPr>
          <p:cNvPr id="346" name="Google Shape;346;p33"/>
          <p:cNvPicPr preferRelativeResize="0">
            <a:picLocks noGrp="1"/>
          </p:cNvPicPr>
          <p:nvPr>
            <p:ph type="body" idx="1"/>
          </p:nvPr>
        </p:nvPicPr>
        <p:blipFill rotWithShape="1">
          <a:blip r:embed="rId3">
            <a:alphaModFix/>
          </a:blip>
          <a:srcRect/>
          <a:stretch/>
        </p:blipFill>
        <p:spPr>
          <a:xfrm>
            <a:off x="914262" y="1134837"/>
            <a:ext cx="7296288" cy="5217695"/>
          </a:xfrm>
          <a:prstGeom prst="rect">
            <a:avLst/>
          </a:prstGeom>
          <a:noFill/>
          <a:ln w="9525" cap="flat" cmpd="sng">
            <a:solidFill>
              <a:srgbClr val="7F7F7F"/>
            </a:solidFill>
            <a:prstDash val="solid"/>
            <a:round/>
            <a:headEnd type="none" w="sm" len="sm"/>
            <a:tailEnd type="none" w="sm" len="sm"/>
          </a:ln>
        </p:spPr>
      </p:pic>
      <p:sp>
        <p:nvSpPr>
          <p:cNvPr id="347" name="Google Shape;347;p33"/>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21</a:t>
            </a:fld>
            <a:endParaRPr/>
          </a:p>
        </p:txBody>
      </p:sp>
      <p:sp>
        <p:nvSpPr>
          <p:cNvPr id="348" name="Google Shape;348;p33"/>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4"/>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Selection of “binders”</a:t>
            </a:r>
            <a:endParaRPr/>
          </a:p>
        </p:txBody>
      </p:sp>
      <p:sp>
        <p:nvSpPr>
          <p:cNvPr id="355" name="Google Shape;355;p34"/>
          <p:cNvSpPr txBox="1">
            <a:spLocks noGrp="1"/>
          </p:cNvSpPr>
          <p:nvPr>
            <p:ph type="body" idx="1"/>
          </p:nvPr>
        </p:nvSpPr>
        <p:spPr>
          <a:xfrm>
            <a:off x="261255" y="1134838"/>
            <a:ext cx="8605157" cy="5227862"/>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380"/>
              <a:buChar char="•"/>
            </a:pPr>
            <a:r>
              <a:rPr lang="en-US" sz="2380"/>
              <a:t>Pick peptides </a:t>
            </a:r>
            <a:r>
              <a:rPr lang="en-US" sz="2380" b="1">
                <a:solidFill>
                  <a:srgbClr val="002060"/>
                </a:solidFill>
              </a:rPr>
              <a:t>below percentile rank 1.0</a:t>
            </a:r>
            <a:endParaRPr sz="2380"/>
          </a:p>
          <a:p>
            <a:pPr marL="0" lvl="0" indent="0" algn="l" rtl="0">
              <a:lnSpc>
                <a:spcPct val="70000"/>
              </a:lnSpc>
              <a:spcBef>
                <a:spcPts val="1000"/>
              </a:spcBef>
              <a:spcAft>
                <a:spcPts val="0"/>
              </a:spcAft>
              <a:buClr>
                <a:schemeClr val="dk1"/>
              </a:buClr>
              <a:buSzPts val="1615"/>
              <a:buNone/>
            </a:pPr>
            <a:endParaRPr sz="1615"/>
          </a:p>
          <a:p>
            <a:pPr marL="228600" lvl="0" indent="-228600" algn="l" rtl="0">
              <a:lnSpc>
                <a:spcPct val="70000"/>
              </a:lnSpc>
              <a:spcBef>
                <a:spcPts val="1000"/>
              </a:spcBef>
              <a:spcAft>
                <a:spcPts val="0"/>
              </a:spcAft>
              <a:buClr>
                <a:schemeClr val="dk1"/>
              </a:buClr>
              <a:buSzPts val="2380"/>
              <a:buChar char="•"/>
            </a:pPr>
            <a:r>
              <a:rPr lang="en-US" sz="2380"/>
              <a:t>Pick peptides </a:t>
            </a:r>
            <a:r>
              <a:rPr lang="en-US" sz="2380" b="1">
                <a:solidFill>
                  <a:srgbClr val="002060"/>
                </a:solidFill>
              </a:rPr>
              <a:t>below predicted binding affinity of 500 nM</a:t>
            </a:r>
            <a:endParaRPr sz="2380" b="1">
              <a:solidFill>
                <a:srgbClr val="002060"/>
              </a:solidFill>
            </a:endParaRPr>
          </a:p>
          <a:p>
            <a:pPr marL="685800" lvl="1" indent="-228600" algn="l" rtl="0">
              <a:lnSpc>
                <a:spcPct val="70000"/>
              </a:lnSpc>
              <a:spcBef>
                <a:spcPts val="500"/>
              </a:spcBef>
              <a:spcAft>
                <a:spcPts val="0"/>
              </a:spcAft>
              <a:buClr>
                <a:schemeClr val="dk1"/>
              </a:buClr>
              <a:buSzPts val="2040"/>
              <a:buChar char="•"/>
            </a:pPr>
            <a:r>
              <a:rPr lang="en-US" sz="2040"/>
              <a:t>IC50 &lt; 50 nM - high affinity</a:t>
            </a:r>
            <a:endParaRPr/>
          </a:p>
          <a:p>
            <a:pPr marL="685800" lvl="1" indent="-228600" algn="l" rtl="0">
              <a:lnSpc>
                <a:spcPct val="70000"/>
              </a:lnSpc>
              <a:spcBef>
                <a:spcPts val="500"/>
              </a:spcBef>
              <a:spcAft>
                <a:spcPts val="0"/>
              </a:spcAft>
              <a:buClr>
                <a:schemeClr val="dk1"/>
              </a:buClr>
              <a:buSzPts val="2040"/>
              <a:buChar char="•"/>
            </a:pPr>
            <a:r>
              <a:rPr lang="en-US" sz="2040"/>
              <a:t>IC50 &lt; 500 nM - intermediate affinity</a:t>
            </a:r>
            <a:endParaRPr/>
          </a:p>
          <a:p>
            <a:pPr marL="685800" lvl="1" indent="-228600" algn="l" rtl="0">
              <a:lnSpc>
                <a:spcPct val="70000"/>
              </a:lnSpc>
              <a:spcBef>
                <a:spcPts val="500"/>
              </a:spcBef>
              <a:spcAft>
                <a:spcPts val="0"/>
              </a:spcAft>
              <a:buClr>
                <a:schemeClr val="dk1"/>
              </a:buClr>
              <a:buSzPts val="2040"/>
              <a:buChar char="•"/>
            </a:pPr>
            <a:r>
              <a:rPr lang="en-US" sz="2040"/>
              <a:t>IC50 &lt; 5000 nM - low affinity</a:t>
            </a:r>
            <a:endParaRPr/>
          </a:p>
          <a:p>
            <a:pPr marL="685800" lvl="1" indent="-228600" algn="l" rtl="0">
              <a:lnSpc>
                <a:spcPct val="70000"/>
              </a:lnSpc>
              <a:spcBef>
                <a:spcPts val="500"/>
              </a:spcBef>
              <a:spcAft>
                <a:spcPts val="0"/>
              </a:spcAft>
              <a:buClr>
                <a:schemeClr val="dk1"/>
              </a:buClr>
              <a:buSzPts val="2040"/>
              <a:buChar char="•"/>
            </a:pPr>
            <a:r>
              <a:rPr lang="en-US" sz="2040"/>
              <a:t>Sette et al. 1994, J. Immunology (PMID: 7527444)</a:t>
            </a:r>
            <a:endParaRPr/>
          </a:p>
          <a:p>
            <a:pPr marL="685800" lvl="1" indent="-228600" algn="l" rtl="0">
              <a:lnSpc>
                <a:spcPct val="70000"/>
              </a:lnSpc>
              <a:spcBef>
                <a:spcPts val="500"/>
              </a:spcBef>
              <a:spcAft>
                <a:spcPts val="0"/>
              </a:spcAft>
              <a:buClr>
                <a:schemeClr val="dk1"/>
              </a:buClr>
              <a:buSzPts val="2040"/>
              <a:buChar char="•"/>
            </a:pPr>
            <a:r>
              <a:rPr lang="en-US" sz="2040"/>
              <a:t>Ensures that all peptides have reasonable affinity</a:t>
            </a:r>
            <a:endParaRPr/>
          </a:p>
          <a:p>
            <a:pPr marL="457200" lvl="1" indent="0" algn="l" rtl="0">
              <a:lnSpc>
                <a:spcPct val="70000"/>
              </a:lnSpc>
              <a:spcBef>
                <a:spcPts val="500"/>
              </a:spcBef>
              <a:spcAft>
                <a:spcPts val="0"/>
              </a:spcAft>
              <a:buClr>
                <a:schemeClr val="dk1"/>
              </a:buClr>
              <a:buSzPts val="1615"/>
              <a:buNone/>
            </a:pPr>
            <a:endParaRPr sz="1615"/>
          </a:p>
          <a:p>
            <a:pPr marL="228600" lvl="0" indent="-228600" algn="l" rtl="0">
              <a:lnSpc>
                <a:spcPct val="70000"/>
              </a:lnSpc>
              <a:spcBef>
                <a:spcPts val="1000"/>
              </a:spcBef>
              <a:spcAft>
                <a:spcPts val="0"/>
              </a:spcAft>
              <a:buClr>
                <a:schemeClr val="dk1"/>
              </a:buClr>
              <a:buSzPts val="2380"/>
              <a:buChar char="•"/>
            </a:pPr>
            <a:r>
              <a:rPr lang="en-US" sz="2380"/>
              <a:t>Pick </a:t>
            </a:r>
            <a:r>
              <a:rPr lang="en-US" sz="2380" b="1">
                <a:solidFill>
                  <a:srgbClr val="002060"/>
                </a:solidFill>
              </a:rPr>
              <a:t>top 1% of peptides </a:t>
            </a:r>
            <a:r>
              <a:rPr lang="en-US" sz="2380"/>
              <a:t>for each allele/length combination to cover most of immune responses</a:t>
            </a:r>
            <a:endParaRPr/>
          </a:p>
          <a:p>
            <a:pPr marL="685800" lvl="1" indent="-228600" algn="l" rtl="0">
              <a:lnSpc>
                <a:spcPct val="70000"/>
              </a:lnSpc>
              <a:spcBef>
                <a:spcPts val="500"/>
              </a:spcBef>
              <a:spcAft>
                <a:spcPts val="0"/>
              </a:spcAft>
              <a:buClr>
                <a:schemeClr val="dk1"/>
              </a:buClr>
              <a:buSzPts val="2040"/>
              <a:buChar char="•"/>
            </a:pPr>
            <a:r>
              <a:rPr lang="en-US" sz="2040"/>
              <a:t>Moutaftsi et al. 2006 (PMID: 16767078)</a:t>
            </a:r>
            <a:endParaRPr/>
          </a:p>
          <a:p>
            <a:pPr marL="685800" lvl="1" indent="-228600" algn="l" rtl="0">
              <a:lnSpc>
                <a:spcPct val="70000"/>
              </a:lnSpc>
              <a:spcBef>
                <a:spcPts val="500"/>
              </a:spcBef>
              <a:spcAft>
                <a:spcPts val="0"/>
              </a:spcAft>
              <a:buClr>
                <a:schemeClr val="dk1"/>
              </a:buClr>
              <a:buSzPts val="2040"/>
              <a:buChar char="•"/>
            </a:pPr>
            <a:r>
              <a:rPr lang="en-US" sz="2040"/>
              <a:t>Kotturi et al. 2007 (PMID: 17329346)</a:t>
            </a:r>
            <a:endParaRPr/>
          </a:p>
          <a:p>
            <a:pPr marL="685800" lvl="1" indent="-228600" algn="l" rtl="0">
              <a:lnSpc>
                <a:spcPct val="70000"/>
              </a:lnSpc>
              <a:spcBef>
                <a:spcPts val="500"/>
              </a:spcBef>
              <a:spcAft>
                <a:spcPts val="0"/>
              </a:spcAft>
              <a:buClr>
                <a:schemeClr val="dk1"/>
              </a:buClr>
              <a:buSzPts val="2040"/>
              <a:buChar char="•"/>
            </a:pPr>
            <a:r>
              <a:rPr lang="en-US" sz="2040"/>
              <a:t>Ensures equal number of peptides per allele</a:t>
            </a:r>
            <a:endParaRPr/>
          </a:p>
          <a:p>
            <a:pPr marL="457200" lvl="1" indent="0" algn="l" rtl="0">
              <a:lnSpc>
                <a:spcPct val="70000"/>
              </a:lnSpc>
              <a:spcBef>
                <a:spcPts val="500"/>
              </a:spcBef>
              <a:spcAft>
                <a:spcPts val="0"/>
              </a:spcAft>
              <a:buClr>
                <a:schemeClr val="dk1"/>
              </a:buClr>
              <a:buSzPts val="1615"/>
              <a:buNone/>
            </a:pPr>
            <a:endParaRPr sz="1615"/>
          </a:p>
          <a:p>
            <a:pPr marL="228600" lvl="0" indent="-228600" algn="l" rtl="0">
              <a:lnSpc>
                <a:spcPct val="70000"/>
              </a:lnSpc>
              <a:spcBef>
                <a:spcPts val="1000"/>
              </a:spcBef>
              <a:spcAft>
                <a:spcPts val="0"/>
              </a:spcAft>
              <a:buClr>
                <a:schemeClr val="dk1"/>
              </a:buClr>
              <a:buSzPts val="2380"/>
              <a:buChar char="•"/>
            </a:pPr>
            <a:r>
              <a:rPr lang="en-US" sz="2380"/>
              <a:t>Select based on </a:t>
            </a:r>
            <a:r>
              <a:rPr lang="en-US" sz="2380" b="1">
                <a:solidFill>
                  <a:srgbClr val="002060"/>
                </a:solidFill>
              </a:rPr>
              <a:t>allele specific binding affinity </a:t>
            </a:r>
            <a:r>
              <a:rPr lang="en-US" sz="2380"/>
              <a:t>threshold</a:t>
            </a:r>
            <a:endParaRPr/>
          </a:p>
          <a:p>
            <a:pPr marL="228600" lvl="0" indent="-77470" algn="l" rtl="0">
              <a:lnSpc>
                <a:spcPct val="70000"/>
              </a:lnSpc>
              <a:spcBef>
                <a:spcPts val="1000"/>
              </a:spcBef>
              <a:spcAft>
                <a:spcPts val="0"/>
              </a:spcAft>
              <a:buClr>
                <a:schemeClr val="dk1"/>
              </a:buClr>
              <a:buSzPts val="2380"/>
              <a:buNone/>
            </a:pPr>
            <a:endParaRPr sz="2380"/>
          </a:p>
          <a:p>
            <a:pPr marL="228600" lvl="0" indent="-77470" algn="l" rtl="0">
              <a:lnSpc>
                <a:spcPct val="70000"/>
              </a:lnSpc>
              <a:spcBef>
                <a:spcPts val="1000"/>
              </a:spcBef>
              <a:spcAft>
                <a:spcPts val="0"/>
              </a:spcAft>
              <a:buClr>
                <a:schemeClr val="dk1"/>
              </a:buClr>
              <a:buSzPts val="2380"/>
              <a:buNone/>
            </a:pPr>
            <a:endParaRPr sz="2380"/>
          </a:p>
        </p:txBody>
      </p:sp>
      <p:sp>
        <p:nvSpPr>
          <p:cNvPr id="356" name="Google Shape;356;p34"/>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22</a:t>
            </a:fld>
            <a:endParaRPr/>
          </a:p>
        </p:txBody>
      </p:sp>
      <p:sp>
        <p:nvSpPr>
          <p:cNvPr id="357" name="Google Shape;357;p34"/>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5"/>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Different peptide-binding repertoires</a:t>
            </a:r>
            <a:endParaRPr/>
          </a:p>
        </p:txBody>
      </p:sp>
      <p:sp>
        <p:nvSpPr>
          <p:cNvPr id="364" name="Google Shape;364;p35"/>
          <p:cNvSpPr txBox="1">
            <a:spLocks noGrp="1"/>
          </p:cNvSpPr>
          <p:nvPr>
            <p:ph type="body" idx="1"/>
          </p:nvPr>
        </p:nvSpPr>
        <p:spPr>
          <a:xfrm>
            <a:off x="261255" y="1294039"/>
            <a:ext cx="8605157" cy="85861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a:t>The size of the peptide repertoire binding at a given affinity varies between alleles</a:t>
            </a:r>
            <a:endParaRPr/>
          </a:p>
        </p:txBody>
      </p:sp>
      <p:sp>
        <p:nvSpPr>
          <p:cNvPr id="365" name="Google Shape;365;p35"/>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23</a:t>
            </a:fld>
            <a:endParaRPr/>
          </a:p>
        </p:txBody>
      </p:sp>
      <p:sp>
        <p:nvSpPr>
          <p:cNvPr id="366" name="Google Shape;366;p35"/>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grpSp>
        <p:nvGrpSpPr>
          <p:cNvPr id="367" name="Google Shape;367;p35"/>
          <p:cNvGrpSpPr/>
          <p:nvPr/>
        </p:nvGrpSpPr>
        <p:grpSpPr>
          <a:xfrm>
            <a:off x="261255" y="2152650"/>
            <a:ext cx="3069798" cy="2592273"/>
            <a:chOff x="304800" y="2133600"/>
            <a:chExt cx="4038600" cy="3232449"/>
          </a:xfrm>
        </p:grpSpPr>
        <p:pic>
          <p:nvPicPr>
            <p:cNvPr id="368" name="Google Shape;368;p35"/>
            <p:cNvPicPr preferRelativeResize="0"/>
            <p:nvPr/>
          </p:nvPicPr>
          <p:blipFill rotWithShape="1">
            <a:blip r:embed="rId3">
              <a:alphaModFix/>
            </a:blip>
            <a:srcRect/>
            <a:stretch/>
          </p:blipFill>
          <p:spPr>
            <a:xfrm>
              <a:off x="304800" y="2133600"/>
              <a:ext cx="4031299" cy="3232449"/>
            </a:xfrm>
            <a:prstGeom prst="rect">
              <a:avLst/>
            </a:prstGeom>
            <a:noFill/>
            <a:ln>
              <a:noFill/>
            </a:ln>
          </p:spPr>
        </p:pic>
        <p:sp>
          <p:nvSpPr>
            <p:cNvPr id="369" name="Google Shape;369;p35"/>
            <p:cNvSpPr/>
            <p:nvPr/>
          </p:nvSpPr>
          <p:spPr>
            <a:xfrm>
              <a:off x="609600" y="3124200"/>
              <a:ext cx="1676400" cy="381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rgbClr val="000000"/>
                </a:buClr>
                <a:buSzPts val="1600"/>
                <a:buFont typeface="Times New Roman"/>
                <a:buNone/>
              </a:pPr>
              <a:r>
                <a:rPr lang="en-US" sz="1400" b="0" i="0" u="none" strike="noStrike" cap="none">
                  <a:solidFill>
                    <a:srgbClr val="000000"/>
                  </a:solidFill>
                  <a:latin typeface="Arial"/>
                  <a:ea typeface="Arial"/>
                  <a:cs typeface="Arial"/>
                  <a:sym typeface="Arial"/>
                </a:rPr>
                <a:t>HLA</a:t>
              </a:r>
              <a:r>
                <a:rPr lang="en-US" sz="1400">
                  <a:solidFill>
                    <a:srgbClr val="000000"/>
                  </a:solidFill>
                  <a:latin typeface="Arial"/>
                  <a:ea typeface="Arial"/>
                  <a:cs typeface="Arial"/>
                  <a:sym typeface="Arial"/>
                </a:rPr>
                <a:t>-A*02:01</a:t>
              </a:r>
              <a:endParaRPr sz="1400" b="0" i="0" u="none" strike="noStrike" cap="none">
                <a:solidFill>
                  <a:srgbClr val="000000"/>
                </a:solidFill>
                <a:latin typeface="Arial"/>
                <a:ea typeface="Arial"/>
                <a:cs typeface="Arial"/>
                <a:sym typeface="Arial"/>
              </a:endParaRPr>
            </a:p>
          </p:txBody>
        </p:sp>
        <p:sp>
          <p:nvSpPr>
            <p:cNvPr id="370" name="Google Shape;370;p35"/>
            <p:cNvSpPr/>
            <p:nvPr/>
          </p:nvSpPr>
          <p:spPr>
            <a:xfrm>
              <a:off x="2667000" y="3124200"/>
              <a:ext cx="1676400" cy="381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rgbClr val="000000"/>
                </a:buClr>
                <a:buSzPts val="1600"/>
                <a:buFont typeface="Times New Roman"/>
                <a:buNone/>
              </a:pPr>
              <a:r>
                <a:rPr lang="en-US" sz="1400" b="0" i="0" u="none" strike="noStrike" cap="none">
                  <a:solidFill>
                    <a:srgbClr val="000000"/>
                  </a:solidFill>
                  <a:latin typeface="Arial"/>
                  <a:ea typeface="Arial"/>
                  <a:cs typeface="Arial"/>
                  <a:sym typeface="Arial"/>
                </a:rPr>
                <a:t>HLA</a:t>
              </a:r>
              <a:r>
                <a:rPr lang="en-US" sz="1400">
                  <a:solidFill>
                    <a:srgbClr val="000000"/>
                  </a:solidFill>
                  <a:latin typeface="Arial"/>
                  <a:ea typeface="Arial"/>
                  <a:cs typeface="Arial"/>
                  <a:sym typeface="Arial"/>
                </a:rPr>
                <a:t>-A*01:01</a:t>
              </a:r>
              <a:endParaRPr sz="1400" b="0" i="0" u="none" strike="noStrike" cap="none">
                <a:solidFill>
                  <a:srgbClr val="000000"/>
                </a:solidFill>
                <a:latin typeface="Arial"/>
                <a:ea typeface="Arial"/>
                <a:cs typeface="Arial"/>
                <a:sym typeface="Arial"/>
              </a:endParaRPr>
            </a:p>
          </p:txBody>
        </p:sp>
      </p:grpSp>
      <p:pic>
        <p:nvPicPr>
          <p:cNvPr id="371" name="Google Shape;371;p35"/>
          <p:cNvPicPr preferRelativeResize="0"/>
          <p:nvPr/>
        </p:nvPicPr>
        <p:blipFill rotWithShape="1">
          <a:blip r:embed="rId4">
            <a:alphaModFix/>
          </a:blip>
          <a:srcRect/>
          <a:stretch/>
        </p:blipFill>
        <p:spPr>
          <a:xfrm>
            <a:off x="3615106" y="2537891"/>
            <a:ext cx="5149859" cy="2207032"/>
          </a:xfrm>
          <a:prstGeom prst="rect">
            <a:avLst/>
          </a:prstGeom>
          <a:noFill/>
          <a:ln>
            <a:noFill/>
          </a:ln>
        </p:spPr>
      </p:pic>
      <p:sp>
        <p:nvSpPr>
          <p:cNvPr id="372" name="Google Shape;372;p35"/>
          <p:cNvSpPr/>
          <p:nvPr/>
        </p:nvSpPr>
        <p:spPr>
          <a:xfrm>
            <a:off x="2697142" y="5081294"/>
            <a:ext cx="3883114" cy="4616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Allele-specific affinity cutoffs</a:t>
            </a:r>
            <a:endParaRPr/>
          </a:p>
        </p:txBody>
      </p:sp>
      <p:pic>
        <p:nvPicPr>
          <p:cNvPr id="373" name="Google Shape;373;p35"/>
          <p:cNvPicPr preferRelativeResize="0"/>
          <p:nvPr/>
        </p:nvPicPr>
        <p:blipFill rotWithShape="1">
          <a:blip r:embed="rId5">
            <a:alphaModFix/>
          </a:blip>
          <a:srcRect/>
          <a:stretch/>
        </p:blipFill>
        <p:spPr>
          <a:xfrm>
            <a:off x="4803314" y="5699936"/>
            <a:ext cx="3961651" cy="873672"/>
          </a:xfrm>
          <a:prstGeom prst="rect">
            <a:avLst/>
          </a:prstGeom>
          <a:noFill/>
          <a:ln w="9525" cap="flat" cmpd="sng">
            <a:solidFill>
              <a:srgbClr val="9CC2E5"/>
            </a:solidFill>
            <a:prstDash val="dash"/>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6"/>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Allele-specific thresholds</a:t>
            </a:r>
            <a:endParaRPr/>
          </a:p>
        </p:txBody>
      </p:sp>
      <p:pic>
        <p:nvPicPr>
          <p:cNvPr id="380" name="Google Shape;380;p36"/>
          <p:cNvPicPr preferRelativeResize="0">
            <a:picLocks noGrp="1"/>
          </p:cNvPicPr>
          <p:nvPr>
            <p:ph type="body" idx="1"/>
          </p:nvPr>
        </p:nvPicPr>
        <p:blipFill rotWithShape="1">
          <a:blip r:embed="rId3">
            <a:alphaModFix/>
          </a:blip>
          <a:srcRect/>
          <a:stretch/>
        </p:blipFill>
        <p:spPr>
          <a:xfrm>
            <a:off x="261256" y="1134837"/>
            <a:ext cx="4135289" cy="1351188"/>
          </a:xfrm>
          <a:prstGeom prst="rect">
            <a:avLst/>
          </a:prstGeom>
          <a:noFill/>
          <a:ln>
            <a:noFill/>
          </a:ln>
        </p:spPr>
      </p:pic>
      <p:sp>
        <p:nvSpPr>
          <p:cNvPr id="381" name="Google Shape;381;p36"/>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24</a:t>
            </a:fld>
            <a:endParaRPr/>
          </a:p>
        </p:txBody>
      </p:sp>
      <p:sp>
        <p:nvSpPr>
          <p:cNvPr id="382" name="Google Shape;382;p36"/>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383" name="Google Shape;383;p36"/>
          <p:cNvSpPr/>
          <p:nvPr/>
        </p:nvSpPr>
        <p:spPr>
          <a:xfrm>
            <a:off x="711200" y="1134837"/>
            <a:ext cx="438150" cy="281213"/>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36"/>
          <p:cNvSpPr/>
          <p:nvPr/>
        </p:nvSpPr>
        <p:spPr>
          <a:xfrm>
            <a:off x="1530350" y="1866900"/>
            <a:ext cx="438150" cy="224744"/>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5" name="Google Shape;385;p36"/>
          <p:cNvPicPr preferRelativeResize="0"/>
          <p:nvPr/>
        </p:nvPicPr>
        <p:blipFill rotWithShape="1">
          <a:blip r:embed="rId4">
            <a:alphaModFix/>
          </a:blip>
          <a:srcRect/>
          <a:stretch/>
        </p:blipFill>
        <p:spPr>
          <a:xfrm>
            <a:off x="2753068" y="1810431"/>
            <a:ext cx="5715000" cy="4951381"/>
          </a:xfrm>
          <a:prstGeom prst="rect">
            <a:avLst/>
          </a:prstGeom>
          <a:noFill/>
          <a:ln w="9525" cap="flat" cmpd="sng">
            <a:solidFill>
              <a:srgbClr val="000000"/>
            </a:solidFill>
            <a:prstDash val="solid"/>
            <a:round/>
            <a:headEnd type="none" w="sm" len="sm"/>
            <a:tailEnd type="none" w="sm" len="sm"/>
          </a:ln>
        </p:spPr>
      </p:pic>
      <p:cxnSp>
        <p:nvCxnSpPr>
          <p:cNvPr id="386" name="Google Shape;386;p36"/>
          <p:cNvCxnSpPr>
            <a:stCxn id="384" idx="2"/>
            <a:endCxn id="385" idx="1"/>
          </p:cNvCxnSpPr>
          <p:nvPr/>
        </p:nvCxnSpPr>
        <p:spPr>
          <a:xfrm rot="-5400000" flipH="1">
            <a:off x="1153925" y="2687144"/>
            <a:ext cx="2194500" cy="1003500"/>
          </a:xfrm>
          <a:prstGeom prst="bentConnector2">
            <a:avLst/>
          </a:prstGeom>
          <a:noFill/>
          <a:ln w="28575" cap="flat" cmpd="sng">
            <a:solidFill>
              <a:srgbClr val="FF0000"/>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7"/>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Recommendations</a:t>
            </a:r>
            <a:endParaRPr/>
          </a:p>
        </p:txBody>
      </p:sp>
      <p:sp>
        <p:nvSpPr>
          <p:cNvPr id="393" name="Google Shape;393;p37"/>
          <p:cNvSpPr txBox="1">
            <a:spLocks noGrp="1"/>
          </p:cNvSpPr>
          <p:nvPr>
            <p:ph type="body" idx="1"/>
          </p:nvPr>
        </p:nvSpPr>
        <p:spPr>
          <a:xfrm>
            <a:off x="261250" y="1379775"/>
            <a:ext cx="8481600" cy="47973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a:t>Both approaches (affinity and ranking) are reasonable, and have been applied in numerous studies</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US" sz="2400"/>
              <a:t>Thresholds can be combined (peptides in top 1% and IC50 &lt;500nM) </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US" sz="2400"/>
              <a:t>Current studies suggest that allele specific thresholds can be derived</a:t>
            </a:r>
            <a:endParaRPr/>
          </a:p>
        </p:txBody>
      </p:sp>
      <p:sp>
        <p:nvSpPr>
          <p:cNvPr id="394" name="Google Shape;394;p37"/>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25</a:t>
            </a:fld>
            <a:endParaRPr/>
          </a:p>
        </p:txBody>
      </p:sp>
      <p:sp>
        <p:nvSpPr>
          <p:cNvPr id="395" name="Google Shape;395;p37"/>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8"/>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Alternate approaches for selecting binders </a:t>
            </a:r>
            <a:endParaRPr/>
          </a:p>
        </p:txBody>
      </p:sp>
      <p:sp>
        <p:nvSpPr>
          <p:cNvPr id="402" name="Google Shape;402;p38"/>
          <p:cNvSpPr txBox="1">
            <a:spLocks noGrp="1"/>
          </p:cNvSpPr>
          <p:nvPr>
            <p:ph type="body" idx="1"/>
          </p:nvPr>
        </p:nvSpPr>
        <p:spPr>
          <a:xfrm>
            <a:off x="261255" y="1379764"/>
            <a:ext cx="8605157" cy="47971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600"/>
              <a:buChar char="•"/>
            </a:pPr>
            <a:r>
              <a:rPr lang="en-US" sz="2600"/>
              <a:t>Change threshold values depending on your need</a:t>
            </a:r>
            <a:endParaRPr/>
          </a:p>
          <a:p>
            <a:pPr marL="685800" lvl="1" indent="-228600" algn="l" rtl="0">
              <a:lnSpc>
                <a:spcPct val="90000"/>
              </a:lnSpc>
              <a:spcBef>
                <a:spcPts val="500"/>
              </a:spcBef>
              <a:spcAft>
                <a:spcPts val="0"/>
              </a:spcAft>
              <a:buClr>
                <a:schemeClr val="dk1"/>
              </a:buClr>
              <a:buSzPts val="2400"/>
              <a:buChar char="•"/>
            </a:pPr>
            <a:r>
              <a:rPr lang="en-US"/>
              <a:t>e.g. in case you have too few or too many predicted binders.</a:t>
            </a:r>
            <a:endParaRPr/>
          </a:p>
          <a:p>
            <a:pPr marL="228600" lvl="0" indent="-63500" algn="l" rtl="0">
              <a:lnSpc>
                <a:spcPct val="90000"/>
              </a:lnSpc>
              <a:spcBef>
                <a:spcPts val="1000"/>
              </a:spcBef>
              <a:spcAft>
                <a:spcPts val="0"/>
              </a:spcAft>
              <a:buClr>
                <a:schemeClr val="dk1"/>
              </a:buClr>
              <a:buSzPts val="2600"/>
              <a:buNone/>
            </a:pPr>
            <a:endParaRPr sz="2600"/>
          </a:p>
          <a:p>
            <a:pPr marL="228600" lvl="0" indent="-228600" algn="l" rtl="0">
              <a:lnSpc>
                <a:spcPct val="90000"/>
              </a:lnSpc>
              <a:spcBef>
                <a:spcPts val="1000"/>
              </a:spcBef>
              <a:spcAft>
                <a:spcPts val="0"/>
              </a:spcAft>
              <a:buClr>
                <a:schemeClr val="dk1"/>
              </a:buClr>
              <a:buSzPts val="2600"/>
              <a:buChar char="•"/>
            </a:pPr>
            <a:r>
              <a:rPr lang="en-US" sz="2600"/>
              <a:t>Set a desired percentage within your peptide set (irrespective of IEDB percentile rank) in case you want to study a fixed number of best possible peptides.</a:t>
            </a:r>
            <a:endParaRPr/>
          </a:p>
          <a:p>
            <a:pPr marL="228600" lvl="0" indent="-50800" algn="l" rtl="0">
              <a:lnSpc>
                <a:spcPct val="90000"/>
              </a:lnSpc>
              <a:spcBef>
                <a:spcPts val="1000"/>
              </a:spcBef>
              <a:spcAft>
                <a:spcPts val="0"/>
              </a:spcAft>
              <a:buClr>
                <a:schemeClr val="dk1"/>
              </a:buClr>
              <a:buSzPts val="2800"/>
              <a:buNone/>
            </a:pPr>
            <a:endParaRPr/>
          </a:p>
        </p:txBody>
      </p:sp>
      <p:sp>
        <p:nvSpPr>
          <p:cNvPr id="403" name="Google Shape;403;p38"/>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26</a:t>
            </a:fld>
            <a:endParaRPr/>
          </a:p>
        </p:txBody>
      </p:sp>
      <p:sp>
        <p:nvSpPr>
          <p:cNvPr id="404" name="Google Shape;404;p38"/>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9"/>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Walk through exercise</a:t>
            </a:r>
            <a:endParaRPr/>
          </a:p>
        </p:txBody>
      </p:sp>
      <p:sp>
        <p:nvSpPr>
          <p:cNvPr id="411" name="Google Shape;411;p39"/>
          <p:cNvSpPr txBox="1">
            <a:spLocks noGrp="1"/>
          </p:cNvSpPr>
          <p:nvPr>
            <p:ph type="body" idx="1"/>
          </p:nvPr>
        </p:nvSpPr>
        <p:spPr>
          <a:xfrm>
            <a:off x="261256" y="1134837"/>
            <a:ext cx="8605157" cy="1227363"/>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800"/>
              <a:buNone/>
            </a:pPr>
            <a:r>
              <a:rPr lang="en-US"/>
              <a:t>Find the best epitope candidate of length 9 for HLA-A*02:01 from SARS spike glycoprotein (GenBank accession no: ABD72984.1)</a:t>
            </a:r>
            <a:endParaRPr/>
          </a:p>
        </p:txBody>
      </p:sp>
      <p:sp>
        <p:nvSpPr>
          <p:cNvPr id="412" name="Google Shape;412;p39"/>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27</a:t>
            </a:fld>
            <a:endParaRPr/>
          </a:p>
        </p:txBody>
      </p:sp>
      <p:sp>
        <p:nvSpPr>
          <p:cNvPr id="413" name="Google Shape;413;p39"/>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414" name="Google Shape;414;p39"/>
          <p:cNvSpPr/>
          <p:nvPr/>
        </p:nvSpPr>
        <p:spPr>
          <a:xfrm>
            <a:off x="6491113" y="576363"/>
            <a:ext cx="223349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a:t>
            </a:r>
            <a:endParaRPr/>
          </a:p>
        </p:txBody>
      </p:sp>
      <p:sp>
        <p:nvSpPr>
          <p:cNvPr id="415" name="Google Shape;415;p39"/>
          <p:cNvSpPr/>
          <p:nvPr/>
        </p:nvSpPr>
        <p:spPr>
          <a:xfrm>
            <a:off x="261256" y="2551342"/>
            <a:ext cx="8463354"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Solution: </a:t>
            </a:r>
            <a:endParaRPr/>
          </a:p>
          <a:p>
            <a:pPr marL="514350" marR="0" lvl="0" indent="-514350" algn="l" rtl="0">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Copy sequence from GenBank (NCBI Protein) into the prediction tool</a:t>
            </a:r>
            <a:endParaRPr/>
          </a:p>
          <a:p>
            <a:pPr marL="514350" marR="0" lvl="0" indent="-514350" algn="l" rtl="0">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Select prediction method</a:t>
            </a:r>
            <a:endParaRPr/>
          </a:p>
          <a:p>
            <a:pPr marL="514350" marR="0" lvl="0" indent="-514350" algn="l" rtl="0">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Select species</a:t>
            </a:r>
            <a:endParaRPr/>
          </a:p>
          <a:p>
            <a:pPr marL="514350" marR="0" lvl="0" indent="-514350" algn="l" rtl="0">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Select the allele</a:t>
            </a:r>
            <a:endParaRPr/>
          </a:p>
          <a:p>
            <a:pPr marL="514350" marR="0" lvl="0" indent="-514350" algn="l" rtl="0">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Submit</a:t>
            </a:r>
            <a:endParaRPr/>
          </a:p>
        </p:txBody>
      </p:sp>
      <p:sp>
        <p:nvSpPr>
          <p:cNvPr id="416" name="Google Shape;416;p39"/>
          <p:cNvSpPr/>
          <p:nvPr/>
        </p:nvSpPr>
        <p:spPr>
          <a:xfrm>
            <a:off x="261256" y="2551342"/>
            <a:ext cx="8463354"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Solution: </a:t>
            </a:r>
            <a:endParaRPr/>
          </a:p>
          <a:p>
            <a:pPr marL="514350" marR="0" lvl="0" indent="-514350" algn="l" rtl="0">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Copy sequence from </a:t>
            </a:r>
            <a:r>
              <a:rPr lang="en-US" sz="2400">
                <a:solidFill>
                  <a:schemeClr val="accent2"/>
                </a:solidFill>
                <a:latin typeface="Calibri"/>
                <a:ea typeface="Calibri"/>
                <a:cs typeface="Calibri"/>
                <a:sym typeface="Calibri"/>
              </a:rPr>
              <a:t>GenBank</a:t>
            </a:r>
            <a:r>
              <a:rPr lang="en-US" sz="2400">
                <a:solidFill>
                  <a:schemeClr val="dk1"/>
                </a:solidFill>
                <a:latin typeface="Calibri"/>
                <a:ea typeface="Calibri"/>
                <a:cs typeface="Calibri"/>
                <a:sym typeface="Calibri"/>
              </a:rPr>
              <a:t> (NCBI Protein) into the prediction tool</a:t>
            </a:r>
            <a:endParaRPr/>
          </a:p>
          <a:p>
            <a:pPr marL="514350" marR="0" lvl="0" indent="-514350" algn="l" rtl="0">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Select prediction method </a:t>
            </a:r>
            <a:r>
              <a:rPr lang="en-US" sz="2400" b="1">
                <a:solidFill>
                  <a:schemeClr val="accent2"/>
                </a:solidFill>
                <a:latin typeface="Calibri"/>
                <a:ea typeface="Calibri"/>
                <a:cs typeface="Calibri"/>
                <a:sym typeface="Calibri"/>
              </a:rPr>
              <a:t>as “IEDB recommended”</a:t>
            </a:r>
            <a:endParaRPr/>
          </a:p>
          <a:p>
            <a:pPr marL="514350" marR="0" lvl="0" indent="-514350" algn="l" rtl="0">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Select species </a:t>
            </a:r>
            <a:r>
              <a:rPr lang="en-US" sz="2400" b="1">
                <a:solidFill>
                  <a:schemeClr val="accent2"/>
                </a:solidFill>
                <a:latin typeface="Calibri"/>
                <a:ea typeface="Calibri"/>
                <a:cs typeface="Calibri"/>
                <a:sym typeface="Calibri"/>
              </a:rPr>
              <a:t>as “Human”</a:t>
            </a:r>
            <a:endParaRPr/>
          </a:p>
          <a:p>
            <a:pPr marL="514350" marR="0" lvl="0" indent="-514350" algn="l" rtl="0">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Select the allele </a:t>
            </a:r>
            <a:r>
              <a:rPr lang="en-US" sz="2400" b="1">
                <a:solidFill>
                  <a:schemeClr val="accent2"/>
                </a:solidFill>
                <a:latin typeface="Calibri"/>
                <a:ea typeface="Calibri"/>
                <a:cs typeface="Calibri"/>
                <a:sym typeface="Calibri"/>
              </a:rPr>
              <a:t>as HLA-A*02:01 &amp; length as 9</a:t>
            </a:r>
            <a:endParaRPr/>
          </a:p>
          <a:p>
            <a:pPr marL="514350" marR="0" lvl="0" indent="-514350" algn="l" rtl="0">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Submit</a:t>
            </a:r>
            <a:endParaRPr/>
          </a:p>
        </p:txBody>
      </p:sp>
      <p:sp>
        <p:nvSpPr>
          <p:cNvPr id="417" name="Google Shape;417;p39"/>
          <p:cNvSpPr txBox="1"/>
          <p:nvPr/>
        </p:nvSpPr>
        <p:spPr>
          <a:xfrm>
            <a:off x="261256" y="1134837"/>
            <a:ext cx="8605157" cy="122736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800"/>
              <a:buFont typeface="Arial"/>
              <a:buNone/>
            </a:pPr>
            <a:r>
              <a:rPr lang="en-US" sz="2800">
                <a:solidFill>
                  <a:schemeClr val="dk1"/>
                </a:solidFill>
                <a:latin typeface="Calibri"/>
                <a:ea typeface="Calibri"/>
                <a:cs typeface="Calibri"/>
                <a:sym typeface="Calibri"/>
              </a:rPr>
              <a:t>Find the best epitope candidate of </a:t>
            </a:r>
            <a:r>
              <a:rPr lang="en-US" sz="2800" u="sng">
                <a:solidFill>
                  <a:schemeClr val="accent2"/>
                </a:solidFill>
                <a:latin typeface="Calibri"/>
                <a:ea typeface="Calibri"/>
                <a:cs typeface="Calibri"/>
                <a:sym typeface="Calibri"/>
              </a:rPr>
              <a:t>length 9</a:t>
            </a:r>
            <a:r>
              <a:rPr lang="en-US" sz="2800">
                <a:solidFill>
                  <a:schemeClr val="accent2"/>
                </a:solidFill>
                <a:latin typeface="Calibri"/>
                <a:ea typeface="Calibri"/>
                <a:cs typeface="Calibri"/>
                <a:sym typeface="Calibri"/>
              </a:rPr>
              <a:t> </a:t>
            </a:r>
            <a:r>
              <a:rPr lang="en-US" sz="2800">
                <a:solidFill>
                  <a:schemeClr val="dk1"/>
                </a:solidFill>
                <a:latin typeface="Calibri"/>
                <a:ea typeface="Calibri"/>
                <a:cs typeface="Calibri"/>
                <a:sym typeface="Calibri"/>
              </a:rPr>
              <a:t>for </a:t>
            </a:r>
            <a:r>
              <a:rPr lang="en-US" sz="2800" u="sng">
                <a:solidFill>
                  <a:schemeClr val="accent2"/>
                </a:solidFill>
                <a:latin typeface="Calibri"/>
                <a:ea typeface="Calibri"/>
                <a:cs typeface="Calibri"/>
                <a:sym typeface="Calibri"/>
              </a:rPr>
              <a:t>HLA-A*02:01</a:t>
            </a:r>
            <a:r>
              <a:rPr lang="en-US" sz="2800">
                <a:solidFill>
                  <a:schemeClr val="dk1"/>
                </a:solidFill>
                <a:latin typeface="Calibri"/>
                <a:ea typeface="Calibri"/>
                <a:cs typeface="Calibri"/>
                <a:sym typeface="Calibri"/>
              </a:rPr>
              <a:t> from SARS spike glycoprotein (GenBank accession no: </a:t>
            </a:r>
            <a:r>
              <a:rPr lang="en-US" sz="2800" u="sng">
                <a:solidFill>
                  <a:schemeClr val="accent2"/>
                </a:solidFill>
                <a:latin typeface="Calibri"/>
                <a:ea typeface="Calibri"/>
                <a:cs typeface="Calibri"/>
                <a:sym typeface="Calibri"/>
              </a:rPr>
              <a:t>ABD72984.1</a:t>
            </a:r>
            <a:r>
              <a:rPr lang="en-US" sz="2800">
                <a:solidFill>
                  <a:schemeClr val="dk1"/>
                </a:solidFill>
                <a:latin typeface="Calibri"/>
                <a:ea typeface="Calibri"/>
                <a:cs typeface="Calibri"/>
                <a:sym typeface="Calibri"/>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0"/>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Walk through exercise</a:t>
            </a:r>
            <a:endParaRPr/>
          </a:p>
        </p:txBody>
      </p:sp>
      <p:sp>
        <p:nvSpPr>
          <p:cNvPr id="424" name="Google Shape;424;p40"/>
          <p:cNvSpPr txBox="1">
            <a:spLocks noGrp="1"/>
          </p:cNvSpPr>
          <p:nvPr>
            <p:ph type="body" idx="1"/>
          </p:nvPr>
        </p:nvSpPr>
        <p:spPr>
          <a:xfrm>
            <a:off x="261256" y="1134837"/>
            <a:ext cx="8605157" cy="1227363"/>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800"/>
              <a:buNone/>
            </a:pPr>
            <a:r>
              <a:rPr lang="en-US"/>
              <a:t>Find the best epitope candidate of length 9 for HLA-A*02:01 from SARS spike glycoprotein (GenBank accession no: </a:t>
            </a:r>
            <a:r>
              <a:rPr lang="en-US">
                <a:solidFill>
                  <a:schemeClr val="accent2"/>
                </a:solidFill>
              </a:rPr>
              <a:t>ABD72984.1</a:t>
            </a:r>
            <a:r>
              <a:rPr lang="en-US"/>
              <a:t>)</a:t>
            </a:r>
            <a:endParaRPr/>
          </a:p>
        </p:txBody>
      </p:sp>
      <p:sp>
        <p:nvSpPr>
          <p:cNvPr id="425" name="Google Shape;425;p40"/>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28</a:t>
            </a:fld>
            <a:endParaRPr/>
          </a:p>
        </p:txBody>
      </p:sp>
      <p:sp>
        <p:nvSpPr>
          <p:cNvPr id="426" name="Google Shape;426;p40"/>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427" name="Google Shape;427;p40"/>
          <p:cNvSpPr/>
          <p:nvPr/>
        </p:nvSpPr>
        <p:spPr>
          <a:xfrm>
            <a:off x="6491113" y="576363"/>
            <a:ext cx="223349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a:t>
            </a:r>
            <a:endParaRPr/>
          </a:p>
        </p:txBody>
      </p:sp>
      <p:sp>
        <p:nvSpPr>
          <p:cNvPr id="428" name="Google Shape;428;p40"/>
          <p:cNvSpPr/>
          <p:nvPr/>
        </p:nvSpPr>
        <p:spPr>
          <a:xfrm>
            <a:off x="261256" y="2551342"/>
            <a:ext cx="8463354"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Solution: </a:t>
            </a:r>
            <a:endParaRPr/>
          </a:p>
          <a:p>
            <a:pPr marL="514350" marR="0" lvl="0" indent="-514350" algn="l" rtl="0">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Collect sequence from GenBank (NCBI Protein) - </a:t>
            </a:r>
            <a:r>
              <a:rPr lang="en-US" sz="2400" u="sng">
                <a:solidFill>
                  <a:srgbClr val="00CC99"/>
                </a:solidFill>
                <a:latin typeface="Calibri"/>
                <a:ea typeface="Calibri"/>
                <a:cs typeface="Calibri"/>
                <a:sym typeface="Calibri"/>
              </a:rPr>
              <a:t>https://www.ncbi.nlm.nih.gov/protein/</a:t>
            </a:r>
            <a:endParaRPr/>
          </a:p>
        </p:txBody>
      </p:sp>
      <p:cxnSp>
        <p:nvCxnSpPr>
          <p:cNvPr id="429" name="Google Shape;429;p40"/>
          <p:cNvCxnSpPr>
            <a:stCxn id="430" idx="3"/>
            <a:endCxn id="428" idx="2"/>
          </p:cNvCxnSpPr>
          <p:nvPr/>
        </p:nvCxnSpPr>
        <p:spPr>
          <a:xfrm>
            <a:off x="4391025" y="2033587"/>
            <a:ext cx="102000" cy="1718100"/>
          </a:xfrm>
          <a:prstGeom prst="bentConnector4">
            <a:avLst>
              <a:gd name="adj1" fmla="val 4472730"/>
              <a:gd name="adj2" fmla="val 113305"/>
            </a:avLst>
          </a:prstGeom>
          <a:noFill/>
          <a:ln w="19050" cap="flat" cmpd="sng">
            <a:solidFill>
              <a:schemeClr val="accent2"/>
            </a:solidFill>
            <a:prstDash val="solid"/>
            <a:miter lim="800000"/>
            <a:headEnd type="none" w="sm" len="sm"/>
            <a:tailEnd type="triangle" w="med" len="med"/>
          </a:ln>
        </p:spPr>
      </p:cxnSp>
      <p:sp>
        <p:nvSpPr>
          <p:cNvPr id="430" name="Google Shape;430;p40"/>
          <p:cNvSpPr/>
          <p:nvPr/>
        </p:nvSpPr>
        <p:spPr>
          <a:xfrm>
            <a:off x="4267200" y="1914525"/>
            <a:ext cx="123825" cy="238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1" name="Google Shape;431;p40"/>
          <p:cNvPicPr preferRelativeResize="0"/>
          <p:nvPr/>
        </p:nvPicPr>
        <p:blipFill rotWithShape="1">
          <a:blip r:embed="rId3">
            <a:alphaModFix/>
          </a:blip>
          <a:srcRect b="44429"/>
          <a:stretch/>
        </p:blipFill>
        <p:spPr>
          <a:xfrm>
            <a:off x="1619249" y="4091711"/>
            <a:ext cx="5419725" cy="2381701"/>
          </a:xfrm>
          <a:prstGeom prst="rect">
            <a:avLst/>
          </a:prstGeom>
          <a:noFill/>
          <a:ln w="9525" cap="flat" cmpd="sng">
            <a:solidFill>
              <a:srgbClr val="7F7F7F"/>
            </a:solidFill>
            <a:prstDash val="solid"/>
            <a:round/>
            <a:headEnd type="none" w="sm" len="sm"/>
            <a:tailEnd type="none" w="sm" len="sm"/>
          </a:ln>
        </p:spPr>
      </p:pic>
      <p:sp>
        <p:nvSpPr>
          <p:cNvPr id="432" name="Google Shape;432;p40"/>
          <p:cNvSpPr/>
          <p:nvPr/>
        </p:nvSpPr>
        <p:spPr>
          <a:xfrm>
            <a:off x="3400425" y="4286250"/>
            <a:ext cx="628650" cy="266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40"/>
          <p:cNvSpPr/>
          <p:nvPr/>
        </p:nvSpPr>
        <p:spPr>
          <a:xfrm rot="-5400000">
            <a:off x="2233750" y="5614783"/>
            <a:ext cx="520336" cy="32131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41"/>
          <p:cNvPicPr preferRelativeResize="0"/>
          <p:nvPr/>
        </p:nvPicPr>
        <p:blipFill>
          <a:blip r:embed="rId3">
            <a:alphaModFix/>
          </a:blip>
          <a:stretch>
            <a:fillRect/>
          </a:stretch>
        </p:blipFill>
        <p:spPr>
          <a:xfrm>
            <a:off x="261250" y="892050"/>
            <a:ext cx="6142459" cy="5631226"/>
          </a:xfrm>
          <a:prstGeom prst="rect">
            <a:avLst/>
          </a:prstGeom>
          <a:noFill/>
          <a:ln w="9525" cap="flat" cmpd="sng">
            <a:solidFill>
              <a:srgbClr val="7F7F7F"/>
            </a:solidFill>
            <a:prstDash val="solid"/>
            <a:round/>
            <a:headEnd type="none" w="sm" len="sm"/>
            <a:tailEnd type="none" w="sm" len="sm"/>
          </a:ln>
        </p:spPr>
      </p:pic>
      <p:sp>
        <p:nvSpPr>
          <p:cNvPr id="440" name="Google Shape;440;p41"/>
          <p:cNvSpPr txBox="1">
            <a:spLocks noGrp="1"/>
          </p:cNvSpPr>
          <p:nvPr>
            <p:ph type="title"/>
          </p:nvPr>
        </p:nvSpPr>
        <p:spPr>
          <a:xfrm>
            <a:off x="157875" y="61000"/>
            <a:ext cx="87165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Practice Exercise</a:t>
            </a:r>
            <a:endParaRPr/>
          </a:p>
        </p:txBody>
      </p:sp>
      <p:sp>
        <p:nvSpPr>
          <p:cNvPr id="441" name="Google Shape;441;p41"/>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29</a:t>
            </a:fld>
            <a:endParaRPr/>
          </a:p>
        </p:txBody>
      </p:sp>
      <p:sp>
        <p:nvSpPr>
          <p:cNvPr id="442" name="Google Shape;442;p41"/>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443" name="Google Shape;443;p41"/>
          <p:cNvSpPr/>
          <p:nvPr/>
        </p:nvSpPr>
        <p:spPr>
          <a:xfrm>
            <a:off x="6666138" y="892044"/>
            <a:ext cx="2233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a:t>
            </a:r>
            <a:endParaRPr/>
          </a:p>
        </p:txBody>
      </p:sp>
      <p:sp>
        <p:nvSpPr>
          <p:cNvPr id="444" name="Google Shape;444;p41"/>
          <p:cNvSpPr/>
          <p:nvPr/>
        </p:nvSpPr>
        <p:spPr>
          <a:xfrm>
            <a:off x="6666138" y="2033668"/>
            <a:ext cx="2363700" cy="295500"/>
          </a:xfrm>
          <a:prstGeom prst="rect">
            <a:avLst/>
          </a:prstGeom>
          <a:noFill/>
          <a:ln w="28575" cap="flat" cmpd="sng">
            <a:solidFill>
              <a:srgbClr val="FF0000"/>
            </a:solidFill>
            <a:prstDash val="solid"/>
            <a:round/>
            <a:headEnd type="none" w="sm" len="sm"/>
            <a:tailEnd type="none" w="sm" len="sm"/>
          </a:ln>
        </p:spPr>
        <p:txBody>
          <a:bodyPr spcFirstLastPara="1" wrap="square" lIns="45700" tIns="9125" rIns="45700" bIns="9125"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Insert protein sequence</a:t>
            </a:r>
            <a:endParaRPr sz="1800" b="1">
              <a:solidFill>
                <a:schemeClr val="dk1"/>
              </a:solidFill>
              <a:latin typeface="Calibri"/>
              <a:ea typeface="Calibri"/>
              <a:cs typeface="Calibri"/>
              <a:sym typeface="Calibri"/>
            </a:endParaRPr>
          </a:p>
        </p:txBody>
      </p:sp>
      <p:sp>
        <p:nvSpPr>
          <p:cNvPr id="445" name="Google Shape;445;p41"/>
          <p:cNvSpPr/>
          <p:nvPr/>
        </p:nvSpPr>
        <p:spPr>
          <a:xfrm>
            <a:off x="6666138" y="3125778"/>
            <a:ext cx="2363700" cy="572400"/>
          </a:xfrm>
          <a:prstGeom prst="rect">
            <a:avLst/>
          </a:prstGeom>
          <a:solidFill>
            <a:schemeClr val="lt1"/>
          </a:solidFill>
          <a:ln w="28575" cap="flat" cmpd="sng">
            <a:solidFill>
              <a:srgbClr val="FF0000"/>
            </a:solidFill>
            <a:prstDash val="solid"/>
            <a:miter lim="8000"/>
            <a:headEnd type="none" w="sm" len="sm"/>
            <a:tailEnd type="none" w="sm" len="sm"/>
          </a:ln>
        </p:spPr>
        <p:txBody>
          <a:bodyPr spcFirstLastPara="1" wrap="square" lIns="45700" tIns="9125" rIns="45700" bIns="9125" anchor="ctr" anchorCtr="0">
            <a:noAutofit/>
          </a:bodyPr>
          <a:lstStyle/>
          <a:p>
            <a:pPr marL="0" marR="0" lvl="0" indent="0" algn="ctr" rtl="0">
              <a:lnSpc>
                <a:spcPct val="100000"/>
              </a:lnSpc>
              <a:spcBef>
                <a:spcPts val="0"/>
              </a:spcBef>
              <a:spcAft>
                <a:spcPts val="0"/>
              </a:spcAft>
              <a:buNone/>
            </a:pPr>
            <a:r>
              <a:rPr lang="en-US" sz="1800" b="1">
                <a:solidFill>
                  <a:schemeClr val="dk1"/>
                </a:solidFill>
                <a:latin typeface="Calibri"/>
                <a:ea typeface="Calibri"/>
                <a:cs typeface="Calibri"/>
                <a:sym typeface="Calibri"/>
              </a:rPr>
              <a:t>Select prediction method</a:t>
            </a:r>
            <a:endParaRPr sz="1800" b="1">
              <a:solidFill>
                <a:schemeClr val="dk1"/>
              </a:solidFill>
              <a:latin typeface="Calibri"/>
              <a:ea typeface="Calibri"/>
              <a:cs typeface="Calibri"/>
              <a:sym typeface="Calibri"/>
            </a:endParaRPr>
          </a:p>
        </p:txBody>
      </p:sp>
      <p:sp>
        <p:nvSpPr>
          <p:cNvPr id="446" name="Google Shape;446;p41"/>
          <p:cNvSpPr/>
          <p:nvPr/>
        </p:nvSpPr>
        <p:spPr>
          <a:xfrm>
            <a:off x="6666138" y="3914217"/>
            <a:ext cx="2363700" cy="304800"/>
          </a:xfrm>
          <a:prstGeom prst="rect">
            <a:avLst/>
          </a:prstGeom>
          <a:solidFill>
            <a:schemeClr val="lt1"/>
          </a:solidFill>
          <a:ln w="28575" cap="flat" cmpd="sng">
            <a:solidFill>
              <a:srgbClr val="FF0000"/>
            </a:solidFill>
            <a:prstDash val="solid"/>
            <a:miter lim="8000"/>
            <a:headEnd type="none" w="sm" len="sm"/>
            <a:tailEnd type="none" w="sm" len="sm"/>
          </a:ln>
        </p:spPr>
        <p:txBody>
          <a:bodyPr spcFirstLastPara="1" wrap="square" lIns="45700" tIns="9125" rIns="45700" bIns="9125" anchor="ctr" anchorCtr="0">
            <a:noAutofit/>
          </a:bodyPr>
          <a:lstStyle/>
          <a:p>
            <a:pPr marL="0" marR="0" lvl="0" indent="0" algn="ctr" rtl="0">
              <a:lnSpc>
                <a:spcPct val="100000"/>
              </a:lnSpc>
              <a:spcBef>
                <a:spcPts val="0"/>
              </a:spcBef>
              <a:spcAft>
                <a:spcPts val="0"/>
              </a:spcAft>
              <a:buNone/>
            </a:pPr>
            <a:r>
              <a:rPr lang="en-US" sz="1800" b="1">
                <a:solidFill>
                  <a:schemeClr val="dk1"/>
                </a:solidFill>
                <a:latin typeface="Calibri"/>
                <a:ea typeface="Calibri"/>
                <a:cs typeface="Calibri"/>
                <a:sym typeface="Calibri"/>
              </a:rPr>
              <a:t>Select species</a:t>
            </a:r>
            <a:endParaRPr sz="1800" b="1">
              <a:solidFill>
                <a:schemeClr val="dk1"/>
              </a:solidFill>
              <a:latin typeface="Calibri"/>
              <a:ea typeface="Calibri"/>
              <a:cs typeface="Calibri"/>
              <a:sym typeface="Calibri"/>
            </a:endParaRPr>
          </a:p>
        </p:txBody>
      </p:sp>
      <p:sp>
        <p:nvSpPr>
          <p:cNvPr id="447" name="Google Shape;447;p41"/>
          <p:cNvSpPr/>
          <p:nvPr/>
        </p:nvSpPr>
        <p:spPr>
          <a:xfrm>
            <a:off x="6666138" y="4494768"/>
            <a:ext cx="2363700" cy="304800"/>
          </a:xfrm>
          <a:prstGeom prst="rect">
            <a:avLst/>
          </a:prstGeom>
          <a:solidFill>
            <a:schemeClr val="lt1"/>
          </a:solidFill>
          <a:ln w="28575" cap="flat" cmpd="sng">
            <a:solidFill>
              <a:srgbClr val="FF0000"/>
            </a:solidFill>
            <a:prstDash val="solid"/>
            <a:miter lim="8000"/>
            <a:headEnd type="none" w="sm" len="sm"/>
            <a:tailEnd type="none" w="sm" len="sm"/>
          </a:ln>
        </p:spPr>
        <p:txBody>
          <a:bodyPr spcFirstLastPara="1" wrap="square" lIns="45700" tIns="9125" rIns="45700" bIns="9125" anchor="ctr" anchorCtr="0">
            <a:noAutofit/>
          </a:bodyPr>
          <a:lstStyle/>
          <a:p>
            <a:pPr marL="0" marR="0" lvl="0" indent="0" algn="ctr" rtl="0">
              <a:lnSpc>
                <a:spcPct val="100000"/>
              </a:lnSpc>
              <a:spcBef>
                <a:spcPts val="0"/>
              </a:spcBef>
              <a:spcAft>
                <a:spcPts val="0"/>
              </a:spcAft>
              <a:buNone/>
            </a:pPr>
            <a:r>
              <a:rPr lang="en-US" sz="1800" b="1">
                <a:solidFill>
                  <a:schemeClr val="dk1"/>
                </a:solidFill>
                <a:latin typeface="Calibri"/>
                <a:ea typeface="Calibri"/>
                <a:cs typeface="Calibri"/>
                <a:sym typeface="Calibri"/>
              </a:rPr>
              <a:t>Select allele &amp; length</a:t>
            </a:r>
            <a:endParaRPr sz="1800" b="1">
              <a:solidFill>
                <a:schemeClr val="dk1"/>
              </a:solidFill>
              <a:latin typeface="Calibri"/>
              <a:ea typeface="Calibri"/>
              <a:cs typeface="Calibri"/>
              <a:sym typeface="Calibri"/>
            </a:endParaRPr>
          </a:p>
        </p:txBody>
      </p:sp>
      <p:cxnSp>
        <p:nvCxnSpPr>
          <p:cNvPr id="448" name="Google Shape;448;p41"/>
          <p:cNvCxnSpPr>
            <a:stCxn id="445" idx="1"/>
          </p:cNvCxnSpPr>
          <p:nvPr/>
        </p:nvCxnSpPr>
        <p:spPr>
          <a:xfrm flipH="1">
            <a:off x="5267838" y="3411978"/>
            <a:ext cx="1398300" cy="9300"/>
          </a:xfrm>
          <a:prstGeom prst="straightConnector1">
            <a:avLst/>
          </a:prstGeom>
          <a:noFill/>
          <a:ln w="28575" cap="flat" cmpd="sng">
            <a:solidFill>
              <a:srgbClr val="FF0000"/>
            </a:solidFill>
            <a:prstDash val="solid"/>
            <a:miter lim="800000"/>
            <a:headEnd type="none" w="sm" len="sm"/>
            <a:tailEnd type="triangle" w="med" len="med"/>
          </a:ln>
        </p:spPr>
      </p:cxnSp>
      <p:cxnSp>
        <p:nvCxnSpPr>
          <p:cNvPr id="449" name="Google Shape;449;p41"/>
          <p:cNvCxnSpPr>
            <a:stCxn id="444" idx="1"/>
          </p:cNvCxnSpPr>
          <p:nvPr/>
        </p:nvCxnSpPr>
        <p:spPr>
          <a:xfrm rot="10800000">
            <a:off x="6187038" y="2180818"/>
            <a:ext cx="479100" cy="600"/>
          </a:xfrm>
          <a:prstGeom prst="straightConnector1">
            <a:avLst/>
          </a:prstGeom>
          <a:noFill/>
          <a:ln w="28575" cap="flat" cmpd="sng">
            <a:solidFill>
              <a:srgbClr val="FF0000"/>
            </a:solidFill>
            <a:prstDash val="solid"/>
            <a:miter lim="800000"/>
            <a:headEnd type="none" w="sm" len="sm"/>
            <a:tailEnd type="triangle" w="med" len="med"/>
          </a:ln>
        </p:spPr>
      </p:cxnSp>
      <p:cxnSp>
        <p:nvCxnSpPr>
          <p:cNvPr id="450" name="Google Shape;450;p41"/>
          <p:cNvCxnSpPr>
            <a:stCxn id="446" idx="1"/>
          </p:cNvCxnSpPr>
          <p:nvPr/>
        </p:nvCxnSpPr>
        <p:spPr>
          <a:xfrm flipH="1">
            <a:off x="2997138" y="4066617"/>
            <a:ext cx="3669000" cy="10200"/>
          </a:xfrm>
          <a:prstGeom prst="straightConnector1">
            <a:avLst/>
          </a:prstGeom>
          <a:noFill/>
          <a:ln w="28575" cap="flat" cmpd="sng">
            <a:solidFill>
              <a:srgbClr val="FF0000"/>
            </a:solidFill>
            <a:prstDash val="solid"/>
            <a:miter lim="800000"/>
            <a:headEnd type="none" w="sm" len="sm"/>
            <a:tailEnd type="triangle" w="med" len="med"/>
          </a:ln>
        </p:spPr>
      </p:cxnSp>
      <p:cxnSp>
        <p:nvCxnSpPr>
          <p:cNvPr id="451" name="Google Shape;451;p41"/>
          <p:cNvCxnSpPr>
            <a:stCxn id="447" idx="1"/>
          </p:cNvCxnSpPr>
          <p:nvPr/>
        </p:nvCxnSpPr>
        <p:spPr>
          <a:xfrm rot="10800000">
            <a:off x="4262838" y="4627968"/>
            <a:ext cx="2403300" cy="19200"/>
          </a:xfrm>
          <a:prstGeom prst="straightConnector1">
            <a:avLst/>
          </a:prstGeom>
          <a:noFill/>
          <a:ln w="28575" cap="flat" cmpd="sng">
            <a:solidFill>
              <a:srgbClr val="FF0000"/>
            </a:solidFill>
            <a:prstDash val="solid"/>
            <a:miter lim="800000"/>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MHC binding predictions</a:t>
            </a:r>
            <a:endParaRPr/>
          </a:p>
        </p:txBody>
      </p:sp>
      <p:sp>
        <p:nvSpPr>
          <p:cNvPr id="103" name="Google Shape;103;p15"/>
          <p:cNvSpPr txBox="1">
            <a:spLocks noGrp="1"/>
          </p:cNvSpPr>
          <p:nvPr>
            <p:ph type="body" idx="1"/>
          </p:nvPr>
        </p:nvSpPr>
        <p:spPr>
          <a:xfrm>
            <a:off x="261255" y="1134838"/>
            <a:ext cx="8605157" cy="2772017"/>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400"/>
              <a:buChar char="•"/>
            </a:pPr>
            <a:r>
              <a:rPr lang="en-US" sz="2400"/>
              <a:t>MHC molecules are </a:t>
            </a:r>
            <a:r>
              <a:rPr lang="en-US" sz="2400" b="1"/>
              <a:t>highly polymorphic </a:t>
            </a:r>
            <a:r>
              <a:rPr lang="en-US" sz="2400"/>
              <a:t>– thousands of different variants exist</a:t>
            </a:r>
            <a:endParaRPr/>
          </a:p>
          <a:p>
            <a:pPr marL="228600" lvl="0" indent="-228600" algn="l" rtl="0">
              <a:lnSpc>
                <a:spcPct val="80000"/>
              </a:lnSpc>
              <a:spcBef>
                <a:spcPts val="1000"/>
              </a:spcBef>
              <a:spcAft>
                <a:spcPts val="0"/>
              </a:spcAft>
              <a:buClr>
                <a:schemeClr val="dk1"/>
              </a:buClr>
              <a:buSzPts val="2400"/>
              <a:buChar char="•"/>
            </a:pPr>
            <a:r>
              <a:rPr lang="en-US" sz="2400"/>
              <a:t>MHC-peptide binding is </a:t>
            </a:r>
            <a:r>
              <a:rPr lang="en-US" sz="2400" b="1"/>
              <a:t>promiscuous</a:t>
            </a:r>
            <a:r>
              <a:rPr lang="en-US" sz="2400"/>
              <a:t> in nature </a:t>
            </a:r>
            <a:endParaRPr/>
          </a:p>
          <a:p>
            <a:pPr marL="228600" lvl="0" indent="-228600" algn="l" rtl="0">
              <a:lnSpc>
                <a:spcPct val="80000"/>
              </a:lnSpc>
              <a:spcBef>
                <a:spcPts val="1000"/>
              </a:spcBef>
              <a:spcAft>
                <a:spcPts val="0"/>
              </a:spcAft>
              <a:buClr>
                <a:schemeClr val="dk1"/>
              </a:buClr>
              <a:buSzPts val="2400"/>
              <a:buChar char="•"/>
            </a:pPr>
            <a:r>
              <a:rPr lang="en-US" sz="2400"/>
              <a:t>Experimental characterization of peptide–MHC interactions is highly </a:t>
            </a:r>
            <a:r>
              <a:rPr lang="en-US" sz="2400" b="1"/>
              <a:t>cost-intensive</a:t>
            </a:r>
            <a:endParaRPr/>
          </a:p>
          <a:p>
            <a:pPr marL="228600" lvl="0" indent="-228600" algn="l" rtl="0">
              <a:lnSpc>
                <a:spcPct val="80000"/>
              </a:lnSpc>
              <a:spcBef>
                <a:spcPts val="1000"/>
              </a:spcBef>
              <a:spcAft>
                <a:spcPts val="0"/>
              </a:spcAft>
              <a:buClr>
                <a:schemeClr val="dk1"/>
              </a:buClr>
              <a:buSzPts val="2400"/>
              <a:buChar char="•"/>
            </a:pPr>
            <a:r>
              <a:rPr lang="en-US" sz="2400"/>
              <a:t>Prediction methods facilitate selection of potential epitopes from a pool of peptides</a:t>
            </a:r>
            <a:endParaRPr/>
          </a:p>
          <a:p>
            <a:pPr marL="228600" lvl="0" indent="-76200" algn="l" rtl="0">
              <a:lnSpc>
                <a:spcPct val="80000"/>
              </a:lnSpc>
              <a:spcBef>
                <a:spcPts val="1000"/>
              </a:spcBef>
              <a:spcAft>
                <a:spcPts val="0"/>
              </a:spcAft>
              <a:buClr>
                <a:schemeClr val="dk1"/>
              </a:buClr>
              <a:buSzPts val="2400"/>
              <a:buNone/>
            </a:pPr>
            <a:endParaRPr sz="2400"/>
          </a:p>
        </p:txBody>
      </p:sp>
      <p:sp>
        <p:nvSpPr>
          <p:cNvPr id="104" name="Google Shape;104;p15"/>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sp>
        <p:nvSpPr>
          <p:cNvPr id="105" name="Google Shape;105;p15"/>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grpSp>
        <p:nvGrpSpPr>
          <p:cNvPr id="106" name="Google Shape;106;p15"/>
          <p:cNvGrpSpPr/>
          <p:nvPr/>
        </p:nvGrpSpPr>
        <p:grpSpPr>
          <a:xfrm>
            <a:off x="571500" y="3771855"/>
            <a:ext cx="8132706" cy="2644739"/>
            <a:chOff x="571500" y="3325674"/>
            <a:chExt cx="8132706" cy="2948126"/>
          </a:xfrm>
        </p:grpSpPr>
        <p:sp>
          <p:nvSpPr>
            <p:cNvPr id="107" name="Google Shape;107;p15"/>
            <p:cNvSpPr/>
            <p:nvPr/>
          </p:nvSpPr>
          <p:spPr>
            <a:xfrm>
              <a:off x="1143000" y="3962400"/>
              <a:ext cx="1981200" cy="229755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ourier New"/>
                <a:buNone/>
              </a:pPr>
              <a:r>
                <a:rPr lang="en-US" sz="1200" b="1" i="0" u="none" strike="noStrike" cap="none">
                  <a:solidFill>
                    <a:srgbClr val="000000"/>
                  </a:solidFill>
                  <a:latin typeface="Courier New"/>
                  <a:ea typeface="Courier New"/>
                  <a:cs typeface="Courier New"/>
                  <a:sym typeface="Courier New"/>
                </a:rPr>
                <a:t>Peptide	IC</a:t>
              </a:r>
              <a:r>
                <a:rPr lang="en-US" sz="1200" b="1" i="0" u="none" strike="noStrike" cap="none" baseline="-25000">
                  <a:solidFill>
                    <a:srgbClr val="000000"/>
                  </a:solidFill>
                  <a:latin typeface="Courier New"/>
                  <a:ea typeface="Courier New"/>
                  <a:cs typeface="Courier New"/>
                  <a:sym typeface="Courier New"/>
                </a:rPr>
                <a:t>50</a:t>
              </a:r>
              <a:r>
                <a:rPr lang="en-US" sz="1200" b="1" i="0" u="none" strike="noStrike" cap="none">
                  <a:solidFill>
                    <a:srgbClr val="000000"/>
                  </a:solidFill>
                  <a:latin typeface="Courier New"/>
                  <a:ea typeface="Courier New"/>
                  <a:cs typeface="Courier New"/>
                  <a:sym typeface="Courier New"/>
                </a:rPr>
                <a:t>(nM)</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Courier New"/>
                <a:buNone/>
              </a:pPr>
              <a:r>
                <a:rPr lang="en-US" sz="1200" b="0" i="0" u="none" strike="noStrike" cap="none">
                  <a:solidFill>
                    <a:srgbClr val="000000"/>
                  </a:solidFill>
                  <a:latin typeface="Courier New"/>
                  <a:ea typeface="Courier New"/>
                  <a:cs typeface="Courier New"/>
                  <a:sym typeface="Courier New"/>
                </a:rPr>
                <a:t>ASFCGSPY	  51.4</a:t>
              </a:r>
              <a:endParaRPr sz="12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Courier New"/>
                <a:buNone/>
              </a:pPr>
              <a:r>
                <a:rPr lang="en-US" sz="1200" b="0" i="0" u="none" strike="noStrike" cap="none">
                  <a:solidFill>
                    <a:srgbClr val="000000"/>
                  </a:solidFill>
                  <a:latin typeface="Courier New"/>
                  <a:ea typeface="Courier New"/>
                  <a:cs typeface="Courier New"/>
                  <a:sym typeface="Courier New"/>
                </a:rPr>
                <a:t>LTDFGLSK	 739.3</a:t>
              </a:r>
              <a:endParaRPr sz="12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Courier New"/>
                <a:buNone/>
              </a:pPr>
              <a:r>
                <a:rPr lang="en-US" sz="1200" b="0" i="0" u="none" strike="noStrike" cap="none">
                  <a:solidFill>
                    <a:srgbClr val="000000"/>
                  </a:solidFill>
                  <a:latin typeface="Courier New"/>
                  <a:ea typeface="Courier New"/>
                  <a:cs typeface="Courier New"/>
                  <a:sym typeface="Courier New"/>
                </a:rPr>
                <a:t>FTSFFYRY	1285.0</a:t>
              </a:r>
              <a:endParaRPr sz="12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Courier New"/>
                <a:buNone/>
              </a:pPr>
              <a:r>
                <a:rPr lang="en-US" sz="1200" b="0" i="0" u="none" strike="noStrike" cap="none">
                  <a:solidFill>
                    <a:srgbClr val="000000"/>
                  </a:solidFill>
                  <a:latin typeface="Courier New"/>
                  <a:ea typeface="Courier New"/>
                  <a:cs typeface="Courier New"/>
                  <a:sym typeface="Courier New"/>
                </a:rPr>
                <a:t>KSVFNSLY	1466.0</a:t>
              </a:r>
              <a:endParaRPr sz="12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Courier New"/>
                <a:buNone/>
              </a:pPr>
              <a:r>
                <a:rPr lang="en-US" sz="1200" b="0" i="0" u="none" strike="noStrike" cap="none">
                  <a:solidFill>
                    <a:srgbClr val="000000"/>
                  </a:solidFill>
                  <a:latin typeface="Courier New"/>
                  <a:ea typeface="Courier New"/>
                  <a:cs typeface="Courier New"/>
                  <a:sym typeface="Courier New"/>
                </a:rPr>
                <a:t>RDWAHNSL	1804.6</a:t>
              </a:r>
              <a:endParaRPr sz="12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Courier New"/>
                <a:buNone/>
              </a:pPr>
              <a:r>
                <a:rPr lang="en-US" sz="1200" b="0" i="0" u="none" strike="noStrike" cap="none">
                  <a:solidFill>
                    <a:srgbClr val="000000"/>
                  </a:solidFill>
                  <a:latin typeface="Courier New"/>
                  <a:ea typeface="Courier New"/>
                  <a:cs typeface="Courier New"/>
                  <a:sym typeface="Courier New"/>
                </a:rPr>
                <a:t>FSSCPVAY	1939.4</a:t>
              </a:r>
              <a:endParaRPr sz="12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Courier New"/>
                <a:buNone/>
              </a:pPr>
              <a:r>
                <a:rPr lang="en-US" sz="1200" b="0" i="0" u="none" strike="noStrike" cap="none">
                  <a:solidFill>
                    <a:srgbClr val="000000"/>
                  </a:solidFill>
                  <a:latin typeface="Courier New"/>
                  <a:ea typeface="Courier New"/>
                  <a:cs typeface="Courier New"/>
                  <a:sym typeface="Courier New"/>
                </a:rPr>
                <a:t>RNWAHSSL	2201.7</a:t>
              </a:r>
              <a:endParaRPr sz="12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Courier New"/>
                <a:buNone/>
              </a:pPr>
              <a:r>
                <a:rPr lang="en-US" sz="1200" b="0" i="0" u="none" strike="noStrike" cap="none">
                  <a:solidFill>
                    <a:srgbClr val="000000"/>
                  </a:solidFill>
                  <a:latin typeface="Courier New"/>
                  <a:ea typeface="Courier New"/>
                  <a:cs typeface="Courier New"/>
                  <a:sym typeface="Courier New"/>
                </a:rPr>
                <a:t>LSCAASGF	2830.1</a:t>
              </a:r>
              <a:endParaRPr/>
            </a:p>
            <a:p>
              <a:pPr marL="0" marR="0" lvl="0" indent="0" algn="l" rtl="0">
                <a:lnSpc>
                  <a:spcPct val="100000"/>
                </a:lnSpc>
                <a:spcBef>
                  <a:spcPts val="0"/>
                </a:spcBef>
                <a:spcAft>
                  <a:spcPts val="0"/>
                </a:spcAft>
                <a:buClr>
                  <a:srgbClr val="000000"/>
                </a:buClr>
                <a:buSzPts val="1200"/>
                <a:buFont typeface="Courier New"/>
                <a:buNone/>
              </a:pPr>
              <a:r>
                <a:rPr lang="en-US" sz="1200" b="0" i="0" u="none" strike="noStrike" cap="none">
                  <a:solidFill>
                    <a:srgbClr val="000000"/>
                  </a:solidFill>
                  <a:latin typeface="Courier New"/>
                  <a:ea typeface="Courier New"/>
                  <a:cs typeface="Courier New"/>
                  <a:sym typeface="Courier New"/>
                </a:rPr>
                <a:t>LASIDLKY	3464.0</a:t>
              </a:r>
              <a:endParaRPr sz="1200" b="0" i="0" u="none" strike="noStrike" cap="none">
                <a:solidFill>
                  <a:srgbClr val="000000"/>
                </a:solidFill>
                <a:latin typeface="Courier New"/>
                <a:ea typeface="Courier New"/>
                <a:cs typeface="Courier New"/>
                <a:sym typeface="Courier New"/>
              </a:endParaRPr>
            </a:p>
          </p:txBody>
        </p:sp>
        <p:sp>
          <p:nvSpPr>
            <p:cNvPr id="108" name="Google Shape;108;p15"/>
            <p:cNvSpPr txBox="1"/>
            <p:nvPr/>
          </p:nvSpPr>
          <p:spPr>
            <a:xfrm>
              <a:off x="571500" y="3325674"/>
              <a:ext cx="3124200" cy="610783"/>
            </a:xfrm>
            <a:prstGeom prst="rect">
              <a:avLst/>
            </a:prstGeom>
            <a:noFill/>
            <a:ln>
              <a:noFill/>
            </a:ln>
          </p:spPr>
          <p:txBody>
            <a:bodyPr spcFirstLastPara="1" wrap="square" lIns="91425" tIns="45700" rIns="91425" bIns="45700" anchor="t" anchorCtr="0">
              <a:noAutofit/>
            </a:bodyPr>
            <a:lstStyle/>
            <a:p>
              <a:pPr marL="0" marR="0" lvl="0" indent="0" algn="ctr" rtl="0">
                <a:lnSpc>
                  <a:spcPct val="93000"/>
                </a:lnSpc>
                <a:spcBef>
                  <a:spcPts val="0"/>
                </a:spcBef>
                <a:spcAft>
                  <a:spcPts val="0"/>
                </a:spcAft>
                <a:buClr>
                  <a:srgbClr val="38538F"/>
                </a:buClr>
                <a:buSzPts val="1800"/>
                <a:buFont typeface="Arial"/>
                <a:buNone/>
              </a:pPr>
              <a:r>
                <a:rPr lang="en-US" sz="1800" b="1" i="0" u="none" strike="noStrike" cap="none">
                  <a:solidFill>
                    <a:srgbClr val="38538F"/>
                  </a:solidFill>
                  <a:latin typeface="Arial"/>
                  <a:ea typeface="Arial"/>
                  <a:cs typeface="Arial"/>
                  <a:sym typeface="Arial"/>
                </a:rPr>
                <a:t>Peptide binding data</a:t>
              </a:r>
              <a:endParaRPr sz="1800" b="0" i="0" u="none" strike="noStrike" cap="none">
                <a:solidFill>
                  <a:schemeClr val="dk1"/>
                </a:solidFill>
                <a:latin typeface="Calibri"/>
                <a:ea typeface="Calibri"/>
                <a:cs typeface="Calibri"/>
                <a:sym typeface="Calibri"/>
              </a:endParaRPr>
            </a:p>
            <a:p>
              <a:pPr marL="0" marR="0" lvl="0" indent="0" algn="ctr" rtl="0">
                <a:lnSpc>
                  <a:spcPct val="93000"/>
                </a:lnSpc>
                <a:spcBef>
                  <a:spcPts val="0"/>
                </a:spcBef>
                <a:spcAft>
                  <a:spcPts val="0"/>
                </a:spcAft>
                <a:buClr>
                  <a:srgbClr val="38538F"/>
                </a:buClr>
                <a:buSzPts val="1800"/>
                <a:buFont typeface="Arial"/>
                <a:buNone/>
              </a:pPr>
              <a:r>
                <a:rPr lang="en-US" sz="1800" b="1" i="0" u="none" strike="noStrike" cap="none">
                  <a:solidFill>
                    <a:srgbClr val="38538F"/>
                  </a:solidFill>
                  <a:latin typeface="Arial"/>
                  <a:ea typeface="Arial"/>
                  <a:cs typeface="Arial"/>
                  <a:sym typeface="Arial"/>
                </a:rPr>
                <a:t> HLA-A*01:01</a:t>
              </a:r>
              <a:endParaRPr sz="1800" b="1" i="0" u="none" strike="noStrike" cap="none">
                <a:solidFill>
                  <a:srgbClr val="38538F"/>
                </a:solidFill>
                <a:latin typeface="Arial"/>
                <a:ea typeface="Arial"/>
                <a:cs typeface="Arial"/>
                <a:sym typeface="Arial"/>
              </a:endParaRPr>
            </a:p>
          </p:txBody>
        </p:sp>
        <p:sp>
          <p:nvSpPr>
            <p:cNvPr id="109" name="Google Shape;109;p15"/>
            <p:cNvSpPr txBox="1"/>
            <p:nvPr/>
          </p:nvSpPr>
          <p:spPr>
            <a:xfrm>
              <a:off x="4984694" y="3444873"/>
              <a:ext cx="3719512" cy="353174"/>
            </a:xfrm>
            <a:prstGeom prst="rect">
              <a:avLst/>
            </a:prstGeom>
            <a:noFill/>
            <a:ln>
              <a:noFill/>
            </a:ln>
          </p:spPr>
          <p:txBody>
            <a:bodyPr spcFirstLastPara="1" wrap="square" lIns="91425" tIns="45700" rIns="91425" bIns="45700" anchor="t" anchorCtr="0">
              <a:noAutofit/>
            </a:bodyPr>
            <a:lstStyle/>
            <a:p>
              <a:pPr marL="0" marR="0" lvl="0" indent="0" algn="ctr" rtl="0">
                <a:lnSpc>
                  <a:spcPct val="93000"/>
                </a:lnSpc>
                <a:spcBef>
                  <a:spcPts val="0"/>
                </a:spcBef>
                <a:spcAft>
                  <a:spcPts val="0"/>
                </a:spcAft>
                <a:buClr>
                  <a:srgbClr val="38538F"/>
                </a:buClr>
                <a:buSzPts val="1800"/>
                <a:buFont typeface="Arial"/>
                <a:buNone/>
              </a:pPr>
              <a:r>
                <a:rPr lang="en-US" sz="1800" b="1" i="0" u="none" strike="noStrike" cap="none">
                  <a:solidFill>
                    <a:srgbClr val="38538F"/>
                  </a:solidFill>
                  <a:latin typeface="Arial"/>
                  <a:ea typeface="Arial"/>
                  <a:cs typeface="Arial"/>
                  <a:sym typeface="Arial"/>
                </a:rPr>
                <a:t>Machine learning algorithms</a:t>
              </a:r>
              <a:endParaRPr sz="1800" b="1" i="0" u="none" strike="noStrike" cap="none">
                <a:solidFill>
                  <a:srgbClr val="38538F"/>
                </a:solidFill>
                <a:latin typeface="Arial"/>
                <a:ea typeface="Arial"/>
                <a:cs typeface="Arial"/>
                <a:sym typeface="Arial"/>
              </a:endParaRPr>
            </a:p>
          </p:txBody>
        </p:sp>
        <p:pic>
          <p:nvPicPr>
            <p:cNvPr id="110" name="Google Shape;110;p15"/>
            <p:cNvPicPr preferRelativeResize="0"/>
            <p:nvPr/>
          </p:nvPicPr>
          <p:blipFill rotWithShape="1">
            <a:blip r:embed="rId3">
              <a:alphaModFix/>
            </a:blip>
            <a:srcRect/>
            <a:stretch/>
          </p:blipFill>
          <p:spPr>
            <a:xfrm>
              <a:off x="5334000" y="4191000"/>
              <a:ext cx="3073537" cy="2082800"/>
            </a:xfrm>
            <a:prstGeom prst="rect">
              <a:avLst/>
            </a:prstGeom>
            <a:noFill/>
            <a:ln>
              <a:noFill/>
            </a:ln>
          </p:spPr>
        </p:pic>
        <p:sp>
          <p:nvSpPr>
            <p:cNvPr id="111" name="Google Shape;111;p15"/>
            <p:cNvSpPr txBox="1"/>
            <p:nvPr/>
          </p:nvSpPr>
          <p:spPr>
            <a:xfrm>
              <a:off x="4114800" y="4419600"/>
              <a:ext cx="990600" cy="951030"/>
            </a:xfrm>
            <a:prstGeom prst="rect">
              <a:avLst/>
            </a:prstGeom>
            <a:noFill/>
            <a:ln>
              <a:noFill/>
            </a:ln>
          </p:spPr>
          <p:txBody>
            <a:bodyPr spcFirstLastPara="1" wrap="square" lIns="91425" tIns="45700" rIns="91425" bIns="45700" anchor="t" anchorCtr="0">
              <a:noAutofit/>
            </a:bodyPr>
            <a:lstStyle/>
            <a:p>
              <a:pPr marL="0" marR="0" lvl="0" indent="0" algn="ctr" rtl="0">
                <a:lnSpc>
                  <a:spcPct val="93000"/>
                </a:lnSpc>
                <a:spcBef>
                  <a:spcPts val="0"/>
                </a:spcBef>
                <a:spcAft>
                  <a:spcPts val="0"/>
                </a:spcAft>
                <a:buClr>
                  <a:srgbClr val="000000"/>
                </a:buClr>
                <a:buSzPts val="6000"/>
                <a:buFont typeface="Arial Black"/>
                <a:buNone/>
              </a:pPr>
              <a:r>
                <a:rPr lang="en-US" sz="6000" b="0" i="0" u="none" strike="noStrike" cap="none">
                  <a:solidFill>
                    <a:srgbClr val="000000"/>
                  </a:solidFill>
                  <a:latin typeface="Arial Black"/>
                  <a:ea typeface="Arial Black"/>
                  <a:cs typeface="Arial Black"/>
                  <a:sym typeface="Arial Black"/>
                </a:rPr>
                <a:t>+</a:t>
              </a: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42"/>
          <p:cNvPicPr preferRelativeResize="0"/>
          <p:nvPr/>
        </p:nvPicPr>
        <p:blipFill>
          <a:blip r:embed="rId3">
            <a:alphaModFix/>
          </a:blip>
          <a:stretch>
            <a:fillRect/>
          </a:stretch>
        </p:blipFill>
        <p:spPr>
          <a:xfrm>
            <a:off x="2870225" y="205075"/>
            <a:ext cx="6109311" cy="6371750"/>
          </a:xfrm>
          <a:prstGeom prst="rect">
            <a:avLst/>
          </a:prstGeom>
          <a:noFill/>
          <a:ln>
            <a:noFill/>
          </a:ln>
        </p:spPr>
      </p:pic>
      <p:sp>
        <p:nvSpPr>
          <p:cNvPr id="458" name="Google Shape;458;p42"/>
          <p:cNvSpPr txBox="1">
            <a:spLocks noGrp="1"/>
          </p:cNvSpPr>
          <p:nvPr>
            <p:ph type="title"/>
          </p:nvPr>
        </p:nvSpPr>
        <p:spPr>
          <a:xfrm>
            <a:off x="300704" y="249175"/>
            <a:ext cx="28668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Practice Exercise</a:t>
            </a:r>
            <a:endParaRPr/>
          </a:p>
        </p:txBody>
      </p:sp>
      <p:sp>
        <p:nvSpPr>
          <p:cNvPr id="459" name="Google Shape;459;p42"/>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30</a:t>
            </a:fld>
            <a:endParaRPr/>
          </a:p>
        </p:txBody>
      </p:sp>
      <p:sp>
        <p:nvSpPr>
          <p:cNvPr id="460" name="Google Shape;460;p42"/>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461" name="Google Shape;461;p42"/>
          <p:cNvSpPr/>
          <p:nvPr/>
        </p:nvSpPr>
        <p:spPr>
          <a:xfrm>
            <a:off x="2917000" y="4489775"/>
            <a:ext cx="5174400" cy="1869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42"/>
          <p:cNvSpPr/>
          <p:nvPr/>
        </p:nvSpPr>
        <p:spPr>
          <a:xfrm>
            <a:off x="4412900" y="2230075"/>
            <a:ext cx="535200" cy="118200"/>
          </a:xfrm>
          <a:prstGeom prst="rect">
            <a:avLst/>
          </a:prstGeom>
          <a:solidFill>
            <a:srgbClr val="00CC00">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62"/>
                                        </p:tgtEl>
                                        <p:attrNameLst>
                                          <p:attrName>style.visibility</p:attrName>
                                        </p:attrNameLst>
                                      </p:cBhvr>
                                      <p:to>
                                        <p:strVal val="visible"/>
                                      </p:to>
                                    </p:set>
                                    <p:animEffect transition="in" filter="fade">
                                      <p:cBhvr>
                                        <p:cTn id="9" dur="1"/>
                                        <p:tgtEl>
                                          <p:spTgt spid="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3"/>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Self-practice: 5 min</a:t>
            </a:r>
            <a:endParaRPr/>
          </a:p>
        </p:txBody>
      </p:sp>
      <p:sp>
        <p:nvSpPr>
          <p:cNvPr id="469" name="Google Shape;469;p43"/>
          <p:cNvSpPr txBox="1">
            <a:spLocks noGrp="1"/>
          </p:cNvSpPr>
          <p:nvPr>
            <p:ph type="body" idx="1"/>
          </p:nvPr>
        </p:nvSpPr>
        <p:spPr>
          <a:xfrm>
            <a:off x="261255" y="1039587"/>
            <a:ext cx="8605157" cy="53135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US" sz="2000" u="sng"/>
              <a:t>Background</a:t>
            </a:r>
            <a:endParaRPr/>
          </a:p>
          <a:p>
            <a:pPr marL="0" lvl="0" indent="0" algn="l" rtl="0">
              <a:lnSpc>
                <a:spcPct val="100000"/>
              </a:lnSpc>
              <a:spcBef>
                <a:spcPts val="0"/>
              </a:spcBef>
              <a:spcAft>
                <a:spcPts val="0"/>
              </a:spcAft>
              <a:buClr>
                <a:schemeClr val="dk1"/>
              </a:buClr>
              <a:buSzPts val="2000"/>
              <a:buNone/>
            </a:pPr>
            <a:r>
              <a:rPr lang="en-US" sz="2000"/>
              <a:t>Apical membrane antigen-1 (AMA1) is a protein expressed in the membrane of P. falciparum sporozoite liver and blood stages. In clinical trials AMA1 gives both CD4+ &amp; CD8+ responses and is considered a good malaria vaccine candidate. </a:t>
            </a:r>
            <a:endParaRPr/>
          </a:p>
          <a:p>
            <a:pPr marL="0" lvl="0" indent="0" algn="l" rtl="0">
              <a:lnSpc>
                <a:spcPct val="100000"/>
              </a:lnSpc>
              <a:spcBef>
                <a:spcPts val="0"/>
              </a:spcBef>
              <a:spcAft>
                <a:spcPts val="0"/>
              </a:spcAft>
              <a:buClr>
                <a:schemeClr val="dk1"/>
              </a:buClr>
              <a:buSzPts val="1400"/>
              <a:buNone/>
            </a:pPr>
            <a:endParaRPr sz="1400"/>
          </a:p>
          <a:p>
            <a:pPr marL="0" lvl="0" indent="0" algn="l" rtl="0">
              <a:lnSpc>
                <a:spcPct val="100000"/>
              </a:lnSpc>
              <a:spcBef>
                <a:spcPts val="0"/>
              </a:spcBef>
              <a:spcAft>
                <a:spcPts val="0"/>
              </a:spcAft>
              <a:buClr>
                <a:schemeClr val="dk1"/>
              </a:buClr>
              <a:buSzPts val="2000"/>
              <a:buNone/>
            </a:pPr>
            <a:r>
              <a:rPr lang="en-US" sz="2000" u="sng"/>
              <a:t>Methods</a:t>
            </a:r>
            <a:endParaRPr/>
          </a:p>
          <a:p>
            <a:pPr marL="0" lvl="0" indent="0" algn="l" rtl="0">
              <a:lnSpc>
                <a:spcPct val="100000"/>
              </a:lnSpc>
              <a:spcBef>
                <a:spcPts val="0"/>
              </a:spcBef>
              <a:spcAft>
                <a:spcPts val="0"/>
              </a:spcAft>
              <a:buClr>
                <a:schemeClr val="dk1"/>
              </a:buClr>
              <a:buSzPts val="2000"/>
              <a:buNone/>
            </a:pPr>
            <a:r>
              <a:rPr lang="en-US" sz="2000"/>
              <a:t>Five volunteers were immunized with a vaccine containing full length of AMA1. A peptide pool of 15-mers overlapping by 11 amino acids in the AMA1 sequence was constructed. ELISpot responses of the peptides from the peptide pool were tested among the volunteers. HLA typing was done for each volunteer.</a:t>
            </a:r>
            <a:endParaRPr/>
          </a:p>
          <a:p>
            <a:pPr marL="0" lvl="0" indent="0" algn="l" rtl="0">
              <a:lnSpc>
                <a:spcPct val="100000"/>
              </a:lnSpc>
              <a:spcBef>
                <a:spcPts val="0"/>
              </a:spcBef>
              <a:spcAft>
                <a:spcPts val="0"/>
              </a:spcAft>
              <a:buClr>
                <a:schemeClr val="dk1"/>
              </a:buClr>
              <a:buSzPts val="1400"/>
              <a:buNone/>
            </a:pPr>
            <a:endParaRPr sz="1400" u="sng"/>
          </a:p>
          <a:p>
            <a:pPr marL="0" lvl="0" indent="0" algn="l" rtl="0">
              <a:lnSpc>
                <a:spcPct val="100000"/>
              </a:lnSpc>
              <a:spcBef>
                <a:spcPts val="0"/>
              </a:spcBef>
              <a:spcAft>
                <a:spcPts val="0"/>
              </a:spcAft>
              <a:buClr>
                <a:schemeClr val="dk1"/>
              </a:buClr>
              <a:buSzPts val="2000"/>
              <a:buNone/>
            </a:pPr>
            <a:r>
              <a:rPr lang="en-US" sz="2000" u="sng"/>
              <a:t>Problem statement</a:t>
            </a:r>
            <a:endParaRPr/>
          </a:p>
          <a:p>
            <a:pPr marL="0" lvl="0" indent="0" algn="l" rtl="0">
              <a:lnSpc>
                <a:spcPct val="100000"/>
              </a:lnSpc>
              <a:spcBef>
                <a:spcPts val="0"/>
              </a:spcBef>
              <a:spcAft>
                <a:spcPts val="0"/>
              </a:spcAft>
              <a:buClr>
                <a:schemeClr val="dk1"/>
              </a:buClr>
              <a:buSzPts val="2000"/>
              <a:buNone/>
            </a:pPr>
            <a:r>
              <a:rPr lang="en-US" sz="2000"/>
              <a:t>Use IEDB prediction tools to determine the minimal (length 9-10) epitope within the 15-mer </a:t>
            </a:r>
            <a:r>
              <a:rPr lang="en-US" sz="2000" b="1">
                <a:highlight>
                  <a:srgbClr val="FFFF00"/>
                </a:highlight>
              </a:rPr>
              <a:t>LLSAFEFTYMINFGR</a:t>
            </a:r>
            <a:r>
              <a:rPr lang="en-US" sz="2000"/>
              <a:t>. Volunteer’s HLA set:  </a:t>
            </a:r>
            <a:r>
              <a:rPr lang="en-US" sz="2000">
                <a:highlight>
                  <a:srgbClr val="FFFF00"/>
                </a:highlight>
              </a:rPr>
              <a:t>HLA-A*02:01, HLA-A*26:01, HLA-B*18:01, HLA-B*44:02</a:t>
            </a:r>
            <a:r>
              <a:rPr lang="en-US" sz="2000"/>
              <a:t>.</a:t>
            </a:r>
            <a:endParaRPr/>
          </a:p>
        </p:txBody>
      </p:sp>
      <p:sp>
        <p:nvSpPr>
          <p:cNvPr id="470" name="Google Shape;470;p43"/>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31</a:t>
            </a:fld>
            <a:endParaRPr/>
          </a:p>
        </p:txBody>
      </p:sp>
      <p:sp>
        <p:nvSpPr>
          <p:cNvPr id="471" name="Google Shape;471;p43"/>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pic>
        <p:nvPicPr>
          <p:cNvPr id="472" name="Google Shape;472;p43"/>
          <p:cNvPicPr preferRelativeResize="0"/>
          <p:nvPr/>
        </p:nvPicPr>
        <p:blipFill rotWithShape="1">
          <a:blip r:embed="rId3">
            <a:alphaModFix/>
          </a:blip>
          <a:srcRect/>
          <a:stretch/>
        </p:blipFill>
        <p:spPr>
          <a:xfrm>
            <a:off x="5063988" y="5522550"/>
            <a:ext cx="3618450" cy="1000727"/>
          </a:xfrm>
          <a:prstGeom prst="rect">
            <a:avLst/>
          </a:prstGeom>
          <a:noFill/>
          <a:ln w="9525" cap="flat" cmpd="sng">
            <a:solidFill>
              <a:srgbClr val="9CC2E5"/>
            </a:solidFill>
            <a:prstDash val="dash"/>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p44"/>
          <p:cNvPicPr preferRelativeResize="0"/>
          <p:nvPr/>
        </p:nvPicPr>
        <p:blipFill rotWithShape="1">
          <a:blip r:embed="rId3">
            <a:alphaModFix/>
          </a:blip>
          <a:srcRect b="19826"/>
          <a:stretch/>
        </p:blipFill>
        <p:spPr>
          <a:xfrm>
            <a:off x="1171975" y="1032362"/>
            <a:ext cx="7096125" cy="5383451"/>
          </a:xfrm>
          <a:prstGeom prst="rect">
            <a:avLst/>
          </a:prstGeom>
          <a:noFill/>
          <a:ln>
            <a:noFill/>
          </a:ln>
        </p:spPr>
      </p:pic>
      <p:sp>
        <p:nvSpPr>
          <p:cNvPr id="479" name="Google Shape;479;p44"/>
          <p:cNvSpPr txBox="1">
            <a:spLocks noGrp="1"/>
          </p:cNvSpPr>
          <p:nvPr>
            <p:ph type="title"/>
          </p:nvPr>
        </p:nvSpPr>
        <p:spPr>
          <a:xfrm>
            <a:off x="261256" y="984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Self-practice results</a:t>
            </a:r>
            <a:endParaRPr/>
          </a:p>
        </p:txBody>
      </p:sp>
      <p:sp>
        <p:nvSpPr>
          <p:cNvPr id="480" name="Google Shape;480;p44"/>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32</a:t>
            </a:fld>
            <a:endParaRPr/>
          </a:p>
        </p:txBody>
      </p:sp>
      <p:sp>
        <p:nvSpPr>
          <p:cNvPr id="481" name="Google Shape;481;p44"/>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482" name="Google Shape;482;p44"/>
          <p:cNvSpPr/>
          <p:nvPr/>
        </p:nvSpPr>
        <p:spPr>
          <a:xfrm>
            <a:off x="1219875" y="4452375"/>
            <a:ext cx="6111900" cy="8841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5"/>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Class II MHC Binding Prediction</a:t>
            </a:r>
            <a:endParaRPr/>
          </a:p>
        </p:txBody>
      </p:sp>
      <p:pic>
        <p:nvPicPr>
          <p:cNvPr id="489" name="Google Shape;489;p45"/>
          <p:cNvPicPr preferRelativeResize="0">
            <a:picLocks noGrp="1"/>
          </p:cNvPicPr>
          <p:nvPr>
            <p:ph type="body" idx="1"/>
          </p:nvPr>
        </p:nvPicPr>
        <p:blipFill rotWithShape="1">
          <a:blip r:embed="rId3">
            <a:alphaModFix/>
          </a:blip>
          <a:srcRect b="22020"/>
          <a:stretch/>
        </p:blipFill>
        <p:spPr>
          <a:xfrm>
            <a:off x="1584085" y="1876935"/>
            <a:ext cx="6004832" cy="4441487"/>
          </a:xfrm>
          <a:prstGeom prst="rect">
            <a:avLst/>
          </a:prstGeom>
          <a:noFill/>
          <a:ln w="9525" cap="flat" cmpd="sng">
            <a:solidFill>
              <a:schemeClr val="dk1"/>
            </a:solidFill>
            <a:prstDash val="solid"/>
            <a:round/>
            <a:headEnd type="none" w="sm" len="sm"/>
            <a:tailEnd type="none" w="sm" len="sm"/>
          </a:ln>
        </p:spPr>
      </p:pic>
      <p:sp>
        <p:nvSpPr>
          <p:cNvPr id="490" name="Google Shape;490;p45"/>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33</a:t>
            </a:fld>
            <a:endParaRPr/>
          </a:p>
        </p:txBody>
      </p:sp>
      <p:sp>
        <p:nvSpPr>
          <p:cNvPr id="491" name="Google Shape;491;p45"/>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492" name="Google Shape;492;p45"/>
          <p:cNvSpPr/>
          <p:nvPr/>
        </p:nvSpPr>
        <p:spPr>
          <a:xfrm>
            <a:off x="1633550" y="2905250"/>
            <a:ext cx="5910300" cy="16977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93" name="Google Shape;493;p45"/>
          <p:cNvSpPr/>
          <p:nvPr/>
        </p:nvSpPr>
        <p:spPr>
          <a:xfrm>
            <a:off x="1037761" y="3538637"/>
            <a:ext cx="520200" cy="3213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45"/>
          <p:cNvSpPr/>
          <p:nvPr/>
        </p:nvSpPr>
        <p:spPr>
          <a:xfrm>
            <a:off x="306590" y="992925"/>
            <a:ext cx="8559823" cy="8309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Basic structure and principles same as class I binding prediction tool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1"/>
                                          </p:stCondLst>
                                        </p:cTn>
                                        <p:tgtEl>
                                          <p:spTgt spid="4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6"/>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Exogenous antigen processing pathway</a:t>
            </a:r>
            <a:br>
              <a:rPr lang="en-US"/>
            </a:br>
            <a:r>
              <a:rPr lang="en-US"/>
              <a:t>(class II)</a:t>
            </a:r>
            <a:endParaRPr/>
          </a:p>
        </p:txBody>
      </p:sp>
      <p:sp>
        <p:nvSpPr>
          <p:cNvPr id="501" name="Google Shape;501;p46"/>
          <p:cNvSpPr txBox="1">
            <a:spLocks noGrp="1"/>
          </p:cNvSpPr>
          <p:nvPr>
            <p:ph type="body" idx="1"/>
          </p:nvPr>
        </p:nvSpPr>
        <p:spPr>
          <a:xfrm>
            <a:off x="4706226" y="1379764"/>
            <a:ext cx="4160186" cy="47971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Antigens generated outside the cell</a:t>
            </a:r>
            <a:endParaRPr/>
          </a:p>
          <a:p>
            <a:pPr marL="685800" lvl="1" indent="-228600" algn="l" rtl="0">
              <a:lnSpc>
                <a:spcPct val="90000"/>
              </a:lnSpc>
              <a:spcBef>
                <a:spcPts val="500"/>
              </a:spcBef>
              <a:spcAft>
                <a:spcPts val="0"/>
              </a:spcAft>
              <a:buClr>
                <a:schemeClr val="dk1"/>
              </a:buClr>
              <a:buSzPts val="2400"/>
              <a:buChar char="•"/>
            </a:pPr>
            <a:r>
              <a:rPr lang="en-US"/>
              <a:t>Entered through inhalation, ingestion, injection</a:t>
            </a:r>
            <a:endParaRPr/>
          </a:p>
          <a:p>
            <a:pPr marL="685800" lvl="1" indent="-228600" algn="l" rtl="0">
              <a:lnSpc>
                <a:spcPct val="90000"/>
              </a:lnSpc>
              <a:spcBef>
                <a:spcPts val="500"/>
              </a:spcBef>
              <a:spcAft>
                <a:spcPts val="0"/>
              </a:spcAft>
              <a:buClr>
                <a:schemeClr val="dk1"/>
              </a:buClr>
              <a:buSzPts val="2400"/>
              <a:buChar char="•"/>
            </a:pPr>
            <a:r>
              <a:rPr lang="en-US"/>
              <a:t>Bacteria, Allergens, Parasites etc.</a:t>
            </a:r>
            <a:endParaRPr/>
          </a:p>
          <a:p>
            <a:pPr marL="228600" lvl="0" indent="-50800" algn="l" rtl="0">
              <a:lnSpc>
                <a:spcPct val="90000"/>
              </a:lnSpc>
              <a:spcBef>
                <a:spcPts val="1000"/>
              </a:spcBef>
              <a:spcAft>
                <a:spcPts val="0"/>
              </a:spcAft>
              <a:buClr>
                <a:schemeClr val="dk1"/>
              </a:buClr>
              <a:buSzPts val="2800"/>
              <a:buNone/>
            </a:pPr>
            <a:endParaRPr/>
          </a:p>
        </p:txBody>
      </p:sp>
      <p:sp>
        <p:nvSpPr>
          <p:cNvPr id="502" name="Google Shape;502;p46"/>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34</a:t>
            </a:fld>
            <a:endParaRPr/>
          </a:p>
        </p:txBody>
      </p:sp>
      <p:sp>
        <p:nvSpPr>
          <p:cNvPr id="503" name="Google Shape;503;p46"/>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pic>
        <p:nvPicPr>
          <p:cNvPr id="504" name="Google Shape;504;p46"/>
          <p:cNvPicPr preferRelativeResize="0"/>
          <p:nvPr/>
        </p:nvPicPr>
        <p:blipFill rotWithShape="1">
          <a:blip r:embed="rId3">
            <a:alphaModFix/>
          </a:blip>
          <a:srcRect/>
          <a:stretch/>
        </p:blipFill>
        <p:spPr>
          <a:xfrm>
            <a:off x="4827373" y="5498027"/>
            <a:ext cx="4039039" cy="880483"/>
          </a:xfrm>
          <a:prstGeom prst="rect">
            <a:avLst/>
          </a:prstGeom>
          <a:noFill/>
          <a:ln w="9525" cap="flat" cmpd="sng">
            <a:solidFill>
              <a:srgbClr val="9CC2E5"/>
            </a:solidFill>
            <a:prstDash val="dash"/>
            <a:round/>
            <a:headEnd type="none" w="sm" len="sm"/>
            <a:tailEnd type="none" w="sm" len="sm"/>
          </a:ln>
        </p:spPr>
      </p:pic>
      <p:pic>
        <p:nvPicPr>
          <p:cNvPr id="505" name="Google Shape;505;p46"/>
          <p:cNvPicPr preferRelativeResize="0"/>
          <p:nvPr/>
        </p:nvPicPr>
        <p:blipFill rotWithShape="1">
          <a:blip r:embed="rId4">
            <a:alphaModFix/>
          </a:blip>
          <a:srcRect/>
          <a:stretch/>
        </p:blipFill>
        <p:spPr>
          <a:xfrm>
            <a:off x="157559" y="1379764"/>
            <a:ext cx="4548667" cy="4998746"/>
          </a:xfrm>
          <a:prstGeom prst="rect">
            <a:avLst/>
          </a:prstGeom>
          <a:noFill/>
          <a:ln w="9525" cap="flat" cmpd="sng">
            <a:solidFill>
              <a:srgbClr val="7F7F7F"/>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7"/>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Class II MHC molecule</a:t>
            </a:r>
            <a:endParaRPr/>
          </a:p>
        </p:txBody>
      </p:sp>
      <p:sp>
        <p:nvSpPr>
          <p:cNvPr id="512" name="Google Shape;512;p47"/>
          <p:cNvSpPr txBox="1">
            <a:spLocks noGrp="1"/>
          </p:cNvSpPr>
          <p:nvPr>
            <p:ph type="body" idx="1"/>
          </p:nvPr>
        </p:nvSpPr>
        <p:spPr>
          <a:xfrm>
            <a:off x="277587" y="1287237"/>
            <a:ext cx="4673100" cy="47973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a:t>Only in antigen presenting cells</a:t>
            </a:r>
            <a:endParaRPr/>
          </a:p>
          <a:p>
            <a:pPr marL="228600" lvl="0" indent="-228600" algn="l" rtl="0">
              <a:lnSpc>
                <a:spcPct val="90000"/>
              </a:lnSpc>
              <a:spcBef>
                <a:spcPts val="1000"/>
              </a:spcBef>
              <a:spcAft>
                <a:spcPts val="0"/>
              </a:spcAft>
              <a:buClr>
                <a:schemeClr val="dk1"/>
              </a:buClr>
              <a:buSzPts val="2400"/>
              <a:buChar char="•"/>
            </a:pPr>
            <a:r>
              <a:rPr lang="en-US" sz="2400"/>
              <a:t>Two MHC encoded polymorphic chains (α, β)</a:t>
            </a:r>
            <a:endParaRPr/>
          </a:p>
          <a:p>
            <a:pPr marL="228600" lvl="0" indent="-228600" algn="l" rtl="0">
              <a:lnSpc>
                <a:spcPct val="90000"/>
              </a:lnSpc>
              <a:spcBef>
                <a:spcPts val="1000"/>
              </a:spcBef>
              <a:spcAft>
                <a:spcPts val="0"/>
              </a:spcAft>
              <a:buClr>
                <a:schemeClr val="dk1"/>
              </a:buClr>
              <a:buSzPts val="2400"/>
              <a:buChar char="•"/>
            </a:pPr>
            <a:r>
              <a:rPr lang="en-US" sz="2400"/>
              <a:t>Both </a:t>
            </a:r>
            <a:r>
              <a:rPr lang="en-US" sz="2400" b="1"/>
              <a:t>α and β chains </a:t>
            </a:r>
            <a:r>
              <a:rPr lang="en-US" sz="2400"/>
              <a:t>impact binding</a:t>
            </a:r>
            <a:endParaRPr/>
          </a:p>
          <a:p>
            <a:pPr marL="228600" lvl="0" indent="-228600" algn="l" rtl="0">
              <a:lnSpc>
                <a:spcPct val="90000"/>
              </a:lnSpc>
              <a:spcBef>
                <a:spcPts val="1000"/>
              </a:spcBef>
              <a:spcAft>
                <a:spcPts val="0"/>
              </a:spcAft>
              <a:buClr>
                <a:schemeClr val="dk1"/>
              </a:buClr>
              <a:buSzPts val="2400"/>
              <a:buChar char="•"/>
            </a:pPr>
            <a:r>
              <a:rPr lang="en-US" sz="2400"/>
              <a:t>Binding groove is open</a:t>
            </a:r>
            <a:endParaRPr/>
          </a:p>
          <a:p>
            <a:pPr marL="228600" lvl="0" indent="-228600" algn="l" rtl="0">
              <a:lnSpc>
                <a:spcPct val="90000"/>
              </a:lnSpc>
              <a:spcBef>
                <a:spcPts val="1000"/>
              </a:spcBef>
              <a:spcAft>
                <a:spcPts val="0"/>
              </a:spcAft>
              <a:buClr>
                <a:schemeClr val="dk1"/>
              </a:buClr>
              <a:buSzPts val="2400"/>
              <a:buChar char="•"/>
            </a:pPr>
            <a:r>
              <a:rPr lang="en-US" sz="2400"/>
              <a:t>Can bind </a:t>
            </a:r>
            <a:r>
              <a:rPr lang="en-US" sz="2400" b="1"/>
              <a:t>longer peptides </a:t>
            </a:r>
            <a:r>
              <a:rPr lang="en-US" sz="2400"/>
              <a:t>(13-25 AA)</a:t>
            </a:r>
            <a:endParaRPr/>
          </a:p>
          <a:p>
            <a:pPr marL="228600" lvl="0" indent="-228600" algn="l" rtl="0">
              <a:lnSpc>
                <a:spcPct val="90000"/>
              </a:lnSpc>
              <a:spcBef>
                <a:spcPts val="1000"/>
              </a:spcBef>
              <a:spcAft>
                <a:spcPts val="0"/>
              </a:spcAft>
              <a:buClr>
                <a:schemeClr val="dk1"/>
              </a:buClr>
              <a:buSzPts val="2400"/>
              <a:buChar char="•"/>
            </a:pPr>
            <a:r>
              <a:rPr lang="en-US" sz="2400"/>
              <a:t>Presents antigen to </a:t>
            </a:r>
            <a:r>
              <a:rPr lang="en-US" sz="2400" b="1"/>
              <a:t>CD4+ T cells</a:t>
            </a:r>
            <a:endParaRPr/>
          </a:p>
        </p:txBody>
      </p:sp>
      <p:sp>
        <p:nvSpPr>
          <p:cNvPr id="513" name="Google Shape;513;p47"/>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35</a:t>
            </a:fld>
            <a:endParaRPr/>
          </a:p>
        </p:txBody>
      </p:sp>
      <p:sp>
        <p:nvSpPr>
          <p:cNvPr id="514" name="Google Shape;514;p47"/>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515" name="Google Shape;515;p47"/>
          <p:cNvSpPr/>
          <p:nvPr/>
        </p:nvSpPr>
        <p:spPr>
          <a:xfrm>
            <a:off x="4180514" y="6023598"/>
            <a:ext cx="4508700" cy="461700"/>
          </a:xfrm>
          <a:prstGeom prst="rect">
            <a:avLst/>
          </a:prstGeom>
          <a:noFill/>
          <a:ln w="9525" cap="flat" cmpd="sng">
            <a:solidFill>
              <a:srgbClr val="9CC2E5"/>
            </a:solidFill>
            <a:prstDash val="dash"/>
            <a:round/>
            <a:headEnd type="none" w="sm" len="sm"/>
            <a:tailEnd type="none" w="sm" len="sm"/>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Figure Source</a:t>
            </a:r>
            <a:endParaRPr/>
          </a:p>
          <a:p>
            <a:pPr marL="0" marR="0" lvl="0" indent="0" algn="r" rtl="0">
              <a:spcBef>
                <a:spcPts val="0"/>
              </a:spcBef>
              <a:spcAft>
                <a:spcPts val="0"/>
              </a:spcAft>
              <a:buNone/>
            </a:pPr>
            <a:r>
              <a:rPr lang="en-US" sz="1200" i="1">
                <a:solidFill>
                  <a:schemeClr val="dk1"/>
                </a:solidFill>
                <a:latin typeface="Calibri"/>
                <a:ea typeface="Calibri"/>
                <a:cs typeface="Calibri"/>
                <a:sym typeface="Calibri"/>
              </a:rPr>
              <a:t>Cellular &amp; Molecular Immunology, 5th Ed by Abbas and Lichtman</a:t>
            </a:r>
            <a:endParaRPr/>
          </a:p>
        </p:txBody>
      </p:sp>
      <p:pic>
        <p:nvPicPr>
          <p:cNvPr id="516" name="Google Shape;516;p47"/>
          <p:cNvPicPr preferRelativeResize="0"/>
          <p:nvPr/>
        </p:nvPicPr>
        <p:blipFill rotWithShape="1">
          <a:blip r:embed="rId3">
            <a:alphaModFix/>
          </a:blip>
          <a:srcRect l="2475" t="3243" r="6379" b="1933"/>
          <a:stretch/>
        </p:blipFill>
        <p:spPr>
          <a:xfrm>
            <a:off x="4967033" y="1439637"/>
            <a:ext cx="3707027" cy="3278659"/>
          </a:xfrm>
          <a:prstGeom prst="rect">
            <a:avLst/>
          </a:prstGeom>
          <a:noFill/>
          <a:ln w="9525" cap="flat" cmpd="sng">
            <a:solidFill>
              <a:srgbClr val="7F7F7F"/>
            </a:solidFill>
            <a:prstDash val="solid"/>
            <a:round/>
            <a:headEnd type="none" w="sm" len="sm"/>
            <a:tailEnd type="none" w="sm" len="s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8"/>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HLA Nomenclature</a:t>
            </a:r>
            <a:endParaRPr/>
          </a:p>
        </p:txBody>
      </p:sp>
      <p:sp>
        <p:nvSpPr>
          <p:cNvPr id="523" name="Google Shape;523;p48"/>
          <p:cNvSpPr txBox="1">
            <a:spLocks noGrp="1"/>
          </p:cNvSpPr>
          <p:nvPr>
            <p:ph type="body" idx="1"/>
          </p:nvPr>
        </p:nvSpPr>
        <p:spPr>
          <a:xfrm>
            <a:off x="261255" y="1134838"/>
            <a:ext cx="8605157" cy="515887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Class I: </a:t>
            </a:r>
            <a:endParaRPr/>
          </a:p>
          <a:p>
            <a:pPr marL="685800" lvl="1" indent="-228600" algn="l" rtl="0">
              <a:lnSpc>
                <a:spcPct val="90000"/>
              </a:lnSpc>
              <a:spcBef>
                <a:spcPts val="500"/>
              </a:spcBef>
              <a:spcAft>
                <a:spcPts val="0"/>
              </a:spcAft>
              <a:buClr>
                <a:schemeClr val="dk1"/>
              </a:buClr>
              <a:buSzPts val="2400"/>
              <a:buChar char="•"/>
            </a:pPr>
            <a:r>
              <a:rPr lang="en-US"/>
              <a:t>Only α chain is variable</a:t>
            </a:r>
            <a:endParaRPr/>
          </a:p>
          <a:p>
            <a:pPr marL="1143000" lvl="2" indent="-228600" algn="l" rtl="0">
              <a:lnSpc>
                <a:spcPct val="90000"/>
              </a:lnSpc>
              <a:spcBef>
                <a:spcPts val="500"/>
              </a:spcBef>
              <a:spcAft>
                <a:spcPts val="0"/>
              </a:spcAft>
              <a:buClr>
                <a:schemeClr val="dk1"/>
              </a:buClr>
              <a:buSzPts val="2000"/>
              <a:buChar char="•"/>
            </a:pPr>
            <a:r>
              <a:rPr lang="en-US"/>
              <a:t>HLA-B*07:02 (“B” is locus)</a:t>
            </a:r>
            <a:endParaRPr/>
          </a:p>
          <a:p>
            <a:pPr marL="1143000" lvl="2" indent="-228600" algn="l" rtl="0">
              <a:lnSpc>
                <a:spcPct val="90000"/>
              </a:lnSpc>
              <a:spcBef>
                <a:spcPts val="500"/>
              </a:spcBef>
              <a:spcAft>
                <a:spcPts val="0"/>
              </a:spcAft>
              <a:buClr>
                <a:schemeClr val="dk1"/>
              </a:buClr>
              <a:buSzPts val="2000"/>
              <a:buChar char="•"/>
            </a:pPr>
            <a:r>
              <a:rPr lang="en-US"/>
              <a:t>β2-microglobulin</a:t>
            </a:r>
            <a:endParaRPr/>
          </a:p>
          <a:p>
            <a:pPr marL="457200" lvl="1" indent="0" algn="l" rtl="0">
              <a:lnSpc>
                <a:spcPct val="90000"/>
              </a:lnSpc>
              <a:spcBef>
                <a:spcPts val="500"/>
              </a:spcBef>
              <a:spcAft>
                <a:spcPts val="0"/>
              </a:spcAft>
              <a:buClr>
                <a:schemeClr val="dk1"/>
              </a:buClr>
              <a:buSzPts val="2400"/>
              <a:buNone/>
            </a:pPr>
            <a:endParaRPr/>
          </a:p>
          <a:p>
            <a:pPr marL="228600" lvl="0" indent="-228600" algn="l" rtl="0">
              <a:lnSpc>
                <a:spcPct val="90000"/>
              </a:lnSpc>
              <a:spcBef>
                <a:spcPts val="1000"/>
              </a:spcBef>
              <a:spcAft>
                <a:spcPts val="0"/>
              </a:spcAft>
              <a:buClr>
                <a:schemeClr val="dk1"/>
              </a:buClr>
              <a:buSzPts val="2800"/>
              <a:buChar char="•"/>
            </a:pPr>
            <a:r>
              <a:rPr lang="en-US"/>
              <a:t>Class II: </a:t>
            </a:r>
            <a:endParaRPr/>
          </a:p>
          <a:p>
            <a:pPr marL="685800" lvl="1" indent="-228600" algn="l" rtl="0">
              <a:lnSpc>
                <a:spcPct val="90000"/>
              </a:lnSpc>
              <a:spcBef>
                <a:spcPts val="500"/>
              </a:spcBef>
              <a:spcAft>
                <a:spcPts val="0"/>
              </a:spcAft>
              <a:buClr>
                <a:schemeClr val="dk1"/>
              </a:buClr>
              <a:buSzPts val="2400"/>
              <a:buChar char="•"/>
            </a:pPr>
            <a:r>
              <a:rPr lang="en-US"/>
              <a:t>Both α and β chains are variable for DP &amp; DQ loci </a:t>
            </a:r>
            <a:endParaRPr/>
          </a:p>
          <a:p>
            <a:pPr marL="1143000" lvl="2" indent="-228600" algn="l" rtl="0">
              <a:lnSpc>
                <a:spcPct val="90000"/>
              </a:lnSpc>
              <a:spcBef>
                <a:spcPts val="500"/>
              </a:spcBef>
              <a:spcAft>
                <a:spcPts val="0"/>
              </a:spcAft>
              <a:buClr>
                <a:schemeClr val="dk1"/>
              </a:buClr>
              <a:buSzPts val="1800"/>
              <a:buChar char="•"/>
            </a:pPr>
            <a:r>
              <a:rPr lang="en-US" sz="1800"/>
              <a:t>HLA-DPA1*01:03/DPB1*02:01	</a:t>
            </a:r>
            <a:endParaRPr/>
          </a:p>
          <a:p>
            <a:pPr marL="1143000" lvl="2" indent="-228600" algn="l" rtl="0">
              <a:lnSpc>
                <a:spcPct val="90000"/>
              </a:lnSpc>
              <a:spcBef>
                <a:spcPts val="500"/>
              </a:spcBef>
              <a:spcAft>
                <a:spcPts val="0"/>
              </a:spcAft>
              <a:buClr>
                <a:schemeClr val="dk1"/>
              </a:buClr>
              <a:buSzPts val="1800"/>
              <a:buChar char="•"/>
            </a:pPr>
            <a:r>
              <a:rPr lang="en-US" sz="1800"/>
              <a:t>HLA-DQA1*01:01/DQB1*05:01</a:t>
            </a:r>
            <a:endParaRPr/>
          </a:p>
          <a:p>
            <a:pPr marL="685800" lvl="1" indent="-228600" algn="l" rtl="0">
              <a:lnSpc>
                <a:spcPct val="90000"/>
              </a:lnSpc>
              <a:spcBef>
                <a:spcPts val="500"/>
              </a:spcBef>
              <a:spcAft>
                <a:spcPts val="0"/>
              </a:spcAft>
              <a:buClr>
                <a:schemeClr val="dk1"/>
              </a:buClr>
              <a:buSzPts val="2400"/>
              <a:buChar char="•"/>
            </a:pPr>
            <a:r>
              <a:rPr lang="en-US"/>
              <a:t>Only β chain is variable for DR locus</a:t>
            </a:r>
            <a:endParaRPr/>
          </a:p>
          <a:p>
            <a:pPr marL="1143000" lvl="2" indent="-228600" algn="l" rtl="0">
              <a:lnSpc>
                <a:spcPct val="90000"/>
              </a:lnSpc>
              <a:spcBef>
                <a:spcPts val="500"/>
              </a:spcBef>
              <a:spcAft>
                <a:spcPts val="0"/>
              </a:spcAft>
              <a:buClr>
                <a:schemeClr val="dk1"/>
              </a:buClr>
              <a:buSzPts val="2000"/>
              <a:buChar char="•"/>
            </a:pPr>
            <a:r>
              <a:rPr lang="en-US"/>
              <a:t>HLA-DRB1*01:01</a:t>
            </a:r>
            <a:endParaRPr/>
          </a:p>
        </p:txBody>
      </p:sp>
      <p:sp>
        <p:nvSpPr>
          <p:cNvPr id="524" name="Google Shape;524;p48"/>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36</a:t>
            </a:fld>
            <a:endParaRPr/>
          </a:p>
        </p:txBody>
      </p:sp>
      <p:sp>
        <p:nvSpPr>
          <p:cNvPr id="525" name="Google Shape;525;p48"/>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9"/>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Class II binding peptide “Binding core”</a:t>
            </a:r>
            <a:endParaRPr/>
          </a:p>
        </p:txBody>
      </p:sp>
      <p:sp>
        <p:nvSpPr>
          <p:cNvPr id="532" name="Google Shape;532;p49"/>
          <p:cNvSpPr txBox="1">
            <a:spLocks noGrp="1"/>
          </p:cNvSpPr>
          <p:nvPr>
            <p:ph type="body" idx="1"/>
          </p:nvPr>
        </p:nvSpPr>
        <p:spPr>
          <a:xfrm>
            <a:off x="261255" y="1379764"/>
            <a:ext cx="8605157" cy="47971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9 AA core within the peptide that interacts with the binding groove of MHC molecule</a:t>
            </a:r>
            <a:endParaRPr/>
          </a:p>
          <a:p>
            <a:pPr marL="228600" lvl="0" indent="-50800" algn="l"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rgbClr val="002060"/>
              </a:buClr>
              <a:buSzPts val="3200"/>
              <a:buNone/>
            </a:pPr>
            <a:r>
              <a:rPr lang="en-US" sz="3200" b="1">
                <a:solidFill>
                  <a:srgbClr val="002060"/>
                </a:solidFill>
              </a:rPr>
              <a:t>HLEFWEGVFTGLTHI</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Challenge: Correct identification of the binding core</a:t>
            </a:r>
            <a:endParaRPr/>
          </a:p>
          <a:p>
            <a:pPr marL="228600" lvl="0" indent="-228600" algn="l" rtl="0">
              <a:lnSpc>
                <a:spcPct val="90000"/>
              </a:lnSpc>
              <a:spcBef>
                <a:spcPts val="1000"/>
              </a:spcBef>
              <a:spcAft>
                <a:spcPts val="0"/>
              </a:spcAft>
              <a:buClr>
                <a:schemeClr val="dk1"/>
              </a:buClr>
              <a:buSzPts val="2800"/>
              <a:buChar char="•"/>
            </a:pPr>
            <a:r>
              <a:rPr lang="en-US"/>
              <a:t>Needs proper alignment of the binding core with the binding groove</a:t>
            </a:r>
            <a:endParaRPr/>
          </a:p>
        </p:txBody>
      </p:sp>
      <p:sp>
        <p:nvSpPr>
          <p:cNvPr id="533" name="Google Shape;533;p49"/>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37</a:t>
            </a:fld>
            <a:endParaRPr/>
          </a:p>
        </p:txBody>
      </p:sp>
      <p:sp>
        <p:nvSpPr>
          <p:cNvPr id="534" name="Google Shape;534;p49"/>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grpSp>
        <p:nvGrpSpPr>
          <p:cNvPr id="535" name="Google Shape;535;p49"/>
          <p:cNvGrpSpPr/>
          <p:nvPr/>
        </p:nvGrpSpPr>
        <p:grpSpPr>
          <a:xfrm>
            <a:off x="3583782" y="2273106"/>
            <a:ext cx="2064544" cy="951543"/>
            <a:chOff x="3468235" y="2549939"/>
            <a:chExt cx="2064544" cy="951543"/>
          </a:xfrm>
        </p:grpSpPr>
        <p:sp>
          <p:nvSpPr>
            <p:cNvPr id="536" name="Google Shape;536;p49"/>
            <p:cNvSpPr/>
            <p:nvPr/>
          </p:nvSpPr>
          <p:spPr>
            <a:xfrm>
              <a:off x="3468235" y="3085171"/>
              <a:ext cx="2064544" cy="416311"/>
            </a:xfrm>
            <a:prstGeom prst="rect">
              <a:avLst/>
            </a:prstGeom>
            <a:noFill/>
            <a:ln w="1905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7" name="Google Shape;537;p49"/>
            <p:cNvSpPr txBox="1"/>
            <p:nvPr/>
          </p:nvSpPr>
          <p:spPr>
            <a:xfrm>
              <a:off x="3755639" y="2549939"/>
              <a:ext cx="145709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C00000"/>
                </a:buClr>
                <a:buSzPts val="1800"/>
                <a:buFont typeface="Calibri"/>
                <a:buNone/>
              </a:pPr>
              <a:r>
                <a:rPr lang="en-US" sz="1800" b="0" i="0" u="none" strike="noStrike" cap="none">
                  <a:solidFill>
                    <a:srgbClr val="C00000"/>
                  </a:solidFill>
                  <a:latin typeface="Calibri"/>
                  <a:ea typeface="Calibri"/>
                  <a:cs typeface="Calibri"/>
                  <a:sym typeface="Calibri"/>
                </a:rPr>
                <a:t>Binding Core</a:t>
              </a:r>
              <a:endParaRPr sz="1800" b="0" i="0" u="none" strike="noStrike" cap="none">
                <a:solidFill>
                  <a:srgbClr val="C00000"/>
                </a:solidFill>
                <a:latin typeface="Calibri"/>
                <a:ea typeface="Calibri"/>
                <a:cs typeface="Calibri"/>
                <a:sym typeface="Calibri"/>
              </a:endParaRPr>
            </a:p>
          </p:txBody>
        </p:sp>
        <p:cxnSp>
          <p:nvCxnSpPr>
            <p:cNvPr id="538" name="Google Shape;538;p49"/>
            <p:cNvCxnSpPr>
              <a:stCxn id="537" idx="2"/>
            </p:cNvCxnSpPr>
            <p:nvPr/>
          </p:nvCxnSpPr>
          <p:spPr>
            <a:xfrm flipH="1">
              <a:off x="4482985" y="2919271"/>
              <a:ext cx="1200" cy="165900"/>
            </a:xfrm>
            <a:prstGeom prst="straightConnector1">
              <a:avLst/>
            </a:prstGeom>
            <a:solidFill>
              <a:schemeClr val="accent1"/>
            </a:solidFill>
            <a:ln w="19050" cap="flat" cmpd="sng">
              <a:solidFill>
                <a:srgbClr val="C00000"/>
              </a:solidFill>
              <a:prstDash val="solid"/>
              <a:round/>
              <a:headEnd type="none" w="sm" len="sm"/>
              <a:tailEnd type="stealth" w="med" len="med"/>
            </a:ln>
          </p:spPr>
        </p:cxn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0"/>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“Peptide flanking residues” (PFR)</a:t>
            </a:r>
            <a:endParaRPr/>
          </a:p>
        </p:txBody>
      </p:sp>
      <p:sp>
        <p:nvSpPr>
          <p:cNvPr id="545" name="Google Shape;545;p50"/>
          <p:cNvSpPr txBox="1">
            <a:spLocks noGrp="1"/>
          </p:cNvSpPr>
          <p:nvPr>
            <p:ph type="body" idx="1"/>
          </p:nvPr>
        </p:nvSpPr>
        <p:spPr>
          <a:xfrm>
            <a:off x="261255" y="1379764"/>
            <a:ext cx="8605157" cy="47971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Residues flanking the binding core - interacts with MHC molecule outside the groove.</a:t>
            </a:r>
            <a:endParaRPr/>
          </a:p>
          <a:p>
            <a:pPr marL="0" lvl="0" indent="0" algn="l"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rgbClr val="002060"/>
              </a:buClr>
              <a:buSzPts val="3200"/>
              <a:buNone/>
            </a:pPr>
            <a:r>
              <a:rPr lang="en-US" sz="3200" b="1">
                <a:solidFill>
                  <a:srgbClr val="002060"/>
                </a:solidFill>
              </a:rPr>
              <a:t>HLEFWEGVFTGLTHI</a:t>
            </a:r>
            <a:endParaRPr b="1">
              <a:solidFill>
                <a:srgbClr val="002060"/>
              </a:solidFill>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Challenge: PFR length &amp; composition influence binding.</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546" name="Google Shape;546;p50"/>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38</a:t>
            </a:fld>
            <a:endParaRPr/>
          </a:p>
        </p:txBody>
      </p:sp>
      <p:sp>
        <p:nvSpPr>
          <p:cNvPr id="547" name="Google Shape;547;p50"/>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grpSp>
        <p:nvGrpSpPr>
          <p:cNvPr id="548" name="Google Shape;548;p50"/>
          <p:cNvGrpSpPr/>
          <p:nvPr/>
        </p:nvGrpSpPr>
        <p:grpSpPr>
          <a:xfrm>
            <a:off x="2962043" y="2195483"/>
            <a:ext cx="3200387" cy="1553840"/>
            <a:chOff x="2981093" y="2357408"/>
            <a:chExt cx="3200387" cy="1553840"/>
          </a:xfrm>
        </p:grpSpPr>
        <p:cxnSp>
          <p:nvCxnSpPr>
            <p:cNvPr id="549" name="Google Shape;549;p50"/>
            <p:cNvCxnSpPr>
              <a:stCxn id="550" idx="0"/>
            </p:cNvCxnSpPr>
            <p:nvPr/>
          </p:nvCxnSpPr>
          <p:spPr>
            <a:xfrm rot="10800000">
              <a:off x="3315587" y="3411716"/>
              <a:ext cx="1265700" cy="130200"/>
            </a:xfrm>
            <a:prstGeom prst="straightConnector1">
              <a:avLst/>
            </a:prstGeom>
            <a:solidFill>
              <a:schemeClr val="accent1"/>
            </a:solidFill>
            <a:ln w="19050" cap="flat" cmpd="sng">
              <a:solidFill>
                <a:srgbClr val="C00000"/>
              </a:solidFill>
              <a:prstDash val="solid"/>
              <a:round/>
              <a:headEnd type="none" w="sm" len="sm"/>
              <a:tailEnd type="stealth" w="med" len="med"/>
            </a:ln>
          </p:spPr>
        </p:cxnSp>
        <p:grpSp>
          <p:nvGrpSpPr>
            <p:cNvPr id="551" name="Google Shape;551;p50"/>
            <p:cNvGrpSpPr/>
            <p:nvPr/>
          </p:nvGrpSpPr>
          <p:grpSpPr>
            <a:xfrm>
              <a:off x="2981093" y="2357408"/>
              <a:ext cx="3200387" cy="1553840"/>
              <a:chOff x="2981093" y="2357408"/>
              <a:chExt cx="3200387" cy="1553840"/>
            </a:xfrm>
          </p:grpSpPr>
          <p:grpSp>
            <p:nvGrpSpPr>
              <p:cNvPr id="552" name="Google Shape;552;p50"/>
              <p:cNvGrpSpPr/>
              <p:nvPr/>
            </p:nvGrpSpPr>
            <p:grpSpPr>
              <a:xfrm>
                <a:off x="2981093" y="2357408"/>
                <a:ext cx="3200387" cy="1553840"/>
                <a:chOff x="2981093" y="2549912"/>
                <a:chExt cx="3200387" cy="1553840"/>
              </a:xfrm>
            </p:grpSpPr>
            <p:sp>
              <p:nvSpPr>
                <p:cNvPr id="550" name="Google Shape;550;p50"/>
                <p:cNvSpPr txBox="1"/>
                <p:nvPr/>
              </p:nvSpPr>
              <p:spPr>
                <a:xfrm>
                  <a:off x="2981093" y="3734420"/>
                  <a:ext cx="3200387"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C00000"/>
                    </a:buClr>
                    <a:buSzPts val="1800"/>
                    <a:buFont typeface="Calibri"/>
                    <a:buNone/>
                  </a:pPr>
                  <a:r>
                    <a:rPr lang="en-US" sz="1800" b="0" i="0" u="none" strike="noStrike" cap="none">
                      <a:solidFill>
                        <a:srgbClr val="C00000"/>
                      </a:solidFill>
                      <a:latin typeface="Calibri"/>
                      <a:ea typeface="Calibri"/>
                      <a:cs typeface="Calibri"/>
                      <a:sym typeface="Calibri"/>
                    </a:rPr>
                    <a:t>Peptide flanking residues</a:t>
                  </a:r>
                  <a:endParaRPr sz="1800">
                    <a:solidFill>
                      <a:srgbClr val="C00000"/>
                    </a:solidFill>
                    <a:latin typeface="Calibri"/>
                    <a:ea typeface="Calibri"/>
                    <a:cs typeface="Calibri"/>
                    <a:sym typeface="Calibri"/>
                  </a:endParaRPr>
                </a:p>
              </p:txBody>
            </p:sp>
            <p:cxnSp>
              <p:nvCxnSpPr>
                <p:cNvPr id="553" name="Google Shape;553;p50"/>
                <p:cNvCxnSpPr/>
                <p:nvPr/>
              </p:nvCxnSpPr>
              <p:spPr>
                <a:xfrm>
                  <a:off x="2981093" y="3552282"/>
                  <a:ext cx="624468" cy="0"/>
                </a:xfrm>
                <a:prstGeom prst="straightConnector1">
                  <a:avLst/>
                </a:prstGeom>
                <a:solidFill>
                  <a:schemeClr val="accent1"/>
                </a:solidFill>
                <a:ln w="19050" cap="flat" cmpd="sng">
                  <a:solidFill>
                    <a:srgbClr val="C00000"/>
                  </a:solidFill>
                  <a:prstDash val="solid"/>
                  <a:round/>
                  <a:headEnd type="none" w="sm" len="sm"/>
                  <a:tailEnd type="none" w="sm" len="sm"/>
                </a:ln>
              </p:spPr>
            </p:cxnSp>
            <p:cxnSp>
              <p:nvCxnSpPr>
                <p:cNvPr id="554" name="Google Shape;554;p50"/>
                <p:cNvCxnSpPr/>
                <p:nvPr/>
              </p:nvCxnSpPr>
              <p:spPr>
                <a:xfrm>
                  <a:off x="4578131" y="2919244"/>
                  <a:ext cx="0" cy="165927"/>
                </a:xfrm>
                <a:prstGeom prst="straightConnector1">
                  <a:avLst/>
                </a:prstGeom>
                <a:solidFill>
                  <a:schemeClr val="accent1"/>
                </a:solidFill>
                <a:ln w="19050" cap="flat" cmpd="sng">
                  <a:solidFill>
                    <a:srgbClr val="548135"/>
                  </a:solidFill>
                  <a:prstDash val="solid"/>
                  <a:round/>
                  <a:headEnd type="none" w="sm" len="sm"/>
                  <a:tailEnd type="stealth" w="med" len="med"/>
                </a:ln>
              </p:spPr>
            </p:cxnSp>
            <p:cxnSp>
              <p:nvCxnSpPr>
                <p:cNvPr id="555" name="Google Shape;555;p50"/>
                <p:cNvCxnSpPr>
                  <a:stCxn id="550" idx="0"/>
                </p:cNvCxnSpPr>
                <p:nvPr/>
              </p:nvCxnSpPr>
              <p:spPr>
                <a:xfrm rot="10800000" flipH="1">
                  <a:off x="4581287" y="3604220"/>
                  <a:ext cx="1180200" cy="130200"/>
                </a:xfrm>
                <a:prstGeom prst="straightConnector1">
                  <a:avLst/>
                </a:prstGeom>
                <a:solidFill>
                  <a:schemeClr val="accent1"/>
                </a:solidFill>
                <a:ln w="19050" cap="flat" cmpd="sng">
                  <a:solidFill>
                    <a:srgbClr val="C00000"/>
                  </a:solidFill>
                  <a:prstDash val="solid"/>
                  <a:round/>
                  <a:headEnd type="none" w="sm" len="sm"/>
                  <a:tailEnd type="stealth" w="med" len="med"/>
                </a:ln>
              </p:spPr>
            </p:cxnSp>
            <p:sp>
              <p:nvSpPr>
                <p:cNvPr id="556" name="Google Shape;556;p50"/>
                <p:cNvSpPr txBox="1"/>
                <p:nvPr/>
              </p:nvSpPr>
              <p:spPr>
                <a:xfrm>
                  <a:off x="3850889" y="2549912"/>
                  <a:ext cx="145709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548135"/>
                    </a:buClr>
                    <a:buSzPts val="1800"/>
                    <a:buFont typeface="Calibri"/>
                    <a:buNone/>
                  </a:pPr>
                  <a:r>
                    <a:rPr lang="en-US" sz="1800">
                      <a:solidFill>
                        <a:srgbClr val="548135"/>
                      </a:solidFill>
                      <a:latin typeface="Calibri"/>
                      <a:ea typeface="Calibri"/>
                      <a:cs typeface="Calibri"/>
                      <a:sym typeface="Calibri"/>
                    </a:rPr>
                    <a:t>Binding Core</a:t>
                  </a:r>
                  <a:endParaRPr sz="1800">
                    <a:solidFill>
                      <a:srgbClr val="548135"/>
                    </a:solidFill>
                    <a:latin typeface="Calibri"/>
                    <a:ea typeface="Calibri"/>
                    <a:cs typeface="Calibri"/>
                    <a:sym typeface="Calibri"/>
                  </a:endParaRPr>
                </a:p>
              </p:txBody>
            </p:sp>
            <p:cxnSp>
              <p:nvCxnSpPr>
                <p:cNvPr id="557" name="Google Shape;557;p50"/>
                <p:cNvCxnSpPr/>
                <p:nvPr/>
              </p:nvCxnSpPr>
              <p:spPr>
                <a:xfrm>
                  <a:off x="5657850" y="3548568"/>
                  <a:ext cx="523630" cy="0"/>
                </a:xfrm>
                <a:prstGeom prst="straightConnector1">
                  <a:avLst/>
                </a:prstGeom>
                <a:solidFill>
                  <a:schemeClr val="accent1"/>
                </a:solidFill>
                <a:ln w="19050" cap="flat" cmpd="sng">
                  <a:solidFill>
                    <a:srgbClr val="C00000"/>
                  </a:solidFill>
                  <a:prstDash val="solid"/>
                  <a:round/>
                  <a:headEnd type="none" w="sm" len="sm"/>
                  <a:tailEnd type="none" w="sm" len="sm"/>
                </a:ln>
              </p:spPr>
            </p:cxnSp>
          </p:grpSp>
          <p:cxnSp>
            <p:nvCxnSpPr>
              <p:cNvPr id="558" name="Google Shape;558;p50"/>
              <p:cNvCxnSpPr/>
              <p:nvPr/>
            </p:nvCxnSpPr>
            <p:spPr>
              <a:xfrm>
                <a:off x="3605561" y="2994592"/>
                <a:ext cx="2010924" cy="0"/>
              </a:xfrm>
              <a:prstGeom prst="straightConnector1">
                <a:avLst/>
              </a:prstGeom>
              <a:solidFill>
                <a:schemeClr val="accent1"/>
              </a:solidFill>
              <a:ln w="19050" cap="flat" cmpd="sng">
                <a:solidFill>
                  <a:srgbClr val="548135"/>
                </a:solidFill>
                <a:prstDash val="solid"/>
                <a:round/>
                <a:headEnd type="none" w="sm" len="sm"/>
                <a:tailEnd type="none" w="sm" len="sm"/>
              </a:ln>
            </p:spPr>
          </p:cxnSp>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1"/>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Other differences between class I &amp; II tools</a:t>
            </a:r>
            <a:endParaRPr/>
          </a:p>
        </p:txBody>
      </p:sp>
      <p:sp>
        <p:nvSpPr>
          <p:cNvPr id="565" name="Google Shape;565;p51"/>
          <p:cNvSpPr txBox="1">
            <a:spLocks noGrp="1"/>
          </p:cNvSpPr>
          <p:nvPr>
            <p:ph type="body" idx="1"/>
          </p:nvPr>
        </p:nvSpPr>
        <p:spPr>
          <a:xfrm>
            <a:off x="261255" y="1379765"/>
            <a:ext cx="8605157" cy="420569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a:t>Lesser accuracy compared to class-I tool</a:t>
            </a:r>
            <a:endParaRPr/>
          </a:p>
          <a:p>
            <a:pPr marL="228600" lvl="0" indent="-76200" algn="l" rtl="0">
              <a:lnSpc>
                <a:spcPct val="90000"/>
              </a:lnSpc>
              <a:spcBef>
                <a:spcPts val="1000"/>
              </a:spcBef>
              <a:spcAft>
                <a:spcPts val="0"/>
              </a:spcAft>
              <a:buClr>
                <a:schemeClr val="dk1"/>
              </a:buClr>
              <a:buSzPts val="2400"/>
              <a:buNone/>
            </a:pPr>
            <a:endParaRPr sz="2400"/>
          </a:p>
          <a:p>
            <a:pPr marL="228600" lvl="0" indent="-76200" algn="l" rtl="0">
              <a:lnSpc>
                <a:spcPct val="90000"/>
              </a:lnSpc>
              <a:spcBef>
                <a:spcPts val="1000"/>
              </a:spcBef>
              <a:spcAft>
                <a:spcPts val="0"/>
              </a:spcAft>
              <a:buClr>
                <a:schemeClr val="dk1"/>
              </a:buClr>
              <a:buSzPts val="2400"/>
              <a:buNone/>
            </a:pPr>
            <a:endParaRPr sz="2400"/>
          </a:p>
          <a:p>
            <a:pPr marL="228600" lvl="0" indent="-76200" algn="l" rtl="0">
              <a:lnSpc>
                <a:spcPct val="90000"/>
              </a:lnSpc>
              <a:spcBef>
                <a:spcPts val="1000"/>
              </a:spcBef>
              <a:spcAft>
                <a:spcPts val="0"/>
              </a:spcAft>
              <a:buClr>
                <a:schemeClr val="dk1"/>
              </a:buClr>
              <a:buSzPts val="2400"/>
              <a:buNone/>
            </a:pPr>
            <a:endParaRPr sz="2400"/>
          </a:p>
          <a:p>
            <a:pPr marL="228600" lvl="0" indent="-76200" algn="l" rtl="0">
              <a:lnSpc>
                <a:spcPct val="90000"/>
              </a:lnSpc>
              <a:spcBef>
                <a:spcPts val="1000"/>
              </a:spcBef>
              <a:spcAft>
                <a:spcPts val="0"/>
              </a:spcAft>
              <a:buClr>
                <a:schemeClr val="dk1"/>
              </a:buClr>
              <a:buSzPts val="2400"/>
              <a:buNone/>
            </a:pPr>
            <a:endParaRPr sz="2400"/>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US" sz="2400"/>
              <a:t>Less stringent threshold for selecting binders than class-I</a:t>
            </a:r>
            <a:endParaRPr/>
          </a:p>
        </p:txBody>
      </p:sp>
      <p:sp>
        <p:nvSpPr>
          <p:cNvPr id="566" name="Google Shape;566;p51"/>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39</a:t>
            </a:fld>
            <a:endParaRPr/>
          </a:p>
        </p:txBody>
      </p:sp>
      <p:sp>
        <p:nvSpPr>
          <p:cNvPr id="567" name="Google Shape;567;p51"/>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graphicFrame>
        <p:nvGraphicFramePr>
          <p:cNvPr id="568" name="Google Shape;568;p51"/>
          <p:cNvGraphicFramePr/>
          <p:nvPr/>
        </p:nvGraphicFramePr>
        <p:xfrm>
          <a:off x="1364722" y="2025407"/>
          <a:ext cx="6646700" cy="1483400"/>
        </p:xfrm>
        <a:graphic>
          <a:graphicData uri="http://schemas.openxmlformats.org/drawingml/2006/table">
            <a:tbl>
              <a:tblPr firstRow="1" bandRow="1">
                <a:noFill/>
                <a:tableStyleId>{0CBC7E8A-9180-48BE-B340-8E0958D5A6B0}</a:tableStyleId>
              </a:tblPr>
              <a:tblGrid>
                <a:gridCol w="1742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8565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50">
                <a:tc gridSpan="2">
                  <a:txBody>
                    <a:bodyPr/>
                    <a:lstStyle/>
                    <a:p>
                      <a:pPr marL="0" marR="0" lvl="0" indent="0" algn="ctr" rtl="0">
                        <a:spcBef>
                          <a:spcPts val="0"/>
                        </a:spcBef>
                        <a:spcAft>
                          <a:spcPts val="0"/>
                        </a:spcAft>
                        <a:buClr>
                          <a:schemeClr val="dk1"/>
                        </a:buClr>
                        <a:buSzPts val="1800"/>
                        <a:buFont typeface="Calibri"/>
                        <a:buNone/>
                      </a:pPr>
                      <a:r>
                        <a:rPr lang="en-US" sz="1800" u="none" strike="noStrike" cap="none"/>
                        <a:t>Class I</a:t>
                      </a:r>
                      <a:endParaRPr sz="1800" u="none" strike="noStrike" cap="none">
                        <a:solidFill>
                          <a:schemeClr val="dk1"/>
                        </a:solidFill>
                        <a:latin typeface="Calibri"/>
                        <a:ea typeface="Calibri"/>
                        <a:cs typeface="Calibri"/>
                        <a:sym typeface="Calibri"/>
                      </a:endParaRPr>
                    </a:p>
                  </a:txBody>
                  <a:tcPr marL="91450" marR="91450" marT="45725" marB="45725">
                    <a:lnR w="12700" cap="flat" cmpd="sng">
                      <a:solidFill>
                        <a:schemeClr val="lt1"/>
                      </a:solidFill>
                      <a:prstDash val="solid"/>
                      <a:round/>
                      <a:headEnd type="none" w="sm" len="sm"/>
                      <a:tailEnd type="none" w="sm" len="sm"/>
                    </a:lnR>
                  </a:tcPr>
                </a:tc>
                <a:tc hMerge="1">
                  <a:txBody>
                    <a:bodyPr/>
                    <a:lstStyle/>
                    <a:p>
                      <a:endParaRPr lang="en-US"/>
                    </a:p>
                  </a:txBody>
                  <a:tcPr/>
                </a:tc>
                <a:tc gridSpan="2">
                  <a:txBody>
                    <a:bodyPr/>
                    <a:lstStyle/>
                    <a:p>
                      <a:pPr marL="0" marR="0" lvl="0" indent="0" algn="ctr" rtl="0">
                        <a:spcBef>
                          <a:spcPts val="0"/>
                        </a:spcBef>
                        <a:spcAft>
                          <a:spcPts val="0"/>
                        </a:spcAft>
                        <a:buClr>
                          <a:schemeClr val="dk1"/>
                        </a:buClr>
                        <a:buSzPts val="1800"/>
                        <a:buFont typeface="Calibri"/>
                        <a:buNone/>
                      </a:pPr>
                      <a:r>
                        <a:rPr lang="en-US" sz="1800" u="none" strike="noStrike" cap="none"/>
                        <a:t>Class II</a:t>
                      </a:r>
                      <a:endParaRPr sz="1800" u="none" strike="noStrike" cap="none">
                        <a:solidFill>
                          <a:schemeClr val="dk1"/>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Clr>
                          <a:schemeClr val="dk1"/>
                        </a:buClr>
                        <a:buSzPts val="1800"/>
                        <a:buFont typeface="Calibri"/>
                        <a:buNone/>
                      </a:pPr>
                      <a:r>
                        <a:rPr lang="en-US" sz="1800" b="1" u="none" strike="noStrike" cap="none"/>
                        <a:t>Method</a:t>
                      </a:r>
                      <a:endParaRPr sz="1800" b="1" u="none" strike="noStrike" cap="none">
                        <a:solidFill>
                          <a:schemeClr val="dk1"/>
                        </a:solidFill>
                        <a:latin typeface="Calibri"/>
                        <a:ea typeface="Calibri"/>
                        <a:cs typeface="Calibri"/>
                        <a:sym typeface="Calibri"/>
                      </a:endParaRPr>
                    </a:p>
                  </a:txBody>
                  <a:tcPr marL="91450" marR="91450" marT="45725" marB="45725">
                    <a:lnR w="12700" cap="flat" cmpd="sng">
                      <a:solidFill>
                        <a:srgbClr val="9CC2E5"/>
                      </a:solidFill>
                      <a:prstDash val="solid"/>
                      <a:round/>
                      <a:headEnd type="none" w="sm" len="sm"/>
                      <a:tailEnd type="none" w="sm" len="sm"/>
                    </a:lnR>
                  </a:tcPr>
                </a:tc>
                <a:tc>
                  <a:txBody>
                    <a:bodyPr/>
                    <a:lstStyle/>
                    <a:p>
                      <a:pPr marL="0" marR="0" lvl="0" indent="0" algn="ctr" rtl="0">
                        <a:spcBef>
                          <a:spcPts val="0"/>
                        </a:spcBef>
                        <a:spcAft>
                          <a:spcPts val="0"/>
                        </a:spcAft>
                        <a:buClr>
                          <a:schemeClr val="dk1"/>
                        </a:buClr>
                        <a:buSzPts val="1800"/>
                        <a:buFont typeface="Calibri"/>
                        <a:buNone/>
                      </a:pPr>
                      <a:r>
                        <a:rPr lang="en-US" sz="1800" b="1" u="none" strike="noStrike" cap="none"/>
                        <a:t>AUC*</a:t>
                      </a:r>
                      <a:endParaRPr sz="1800" b="1" u="none" strike="noStrike" cap="none">
                        <a:solidFill>
                          <a:schemeClr val="dk1"/>
                        </a:solidFill>
                        <a:latin typeface="Calibri"/>
                        <a:ea typeface="Calibri"/>
                        <a:cs typeface="Calibri"/>
                        <a:sym typeface="Calibri"/>
                      </a:endParaRPr>
                    </a:p>
                  </a:txBody>
                  <a:tcPr marL="91450" marR="91450" marT="45725" marB="45725">
                    <a:lnL w="12700" cap="flat" cmpd="sng">
                      <a:solidFill>
                        <a:srgbClr val="9CC2E5"/>
                      </a:solidFill>
                      <a:prstDash val="solid"/>
                      <a:round/>
                      <a:headEnd type="none" w="sm" len="sm"/>
                      <a:tailEnd type="none" w="sm" len="sm"/>
                    </a:lnL>
                    <a:lnR w="12700" cap="flat" cmpd="sng">
                      <a:solidFill>
                        <a:schemeClr val="accent1"/>
                      </a:solidFill>
                      <a:prstDash val="solid"/>
                      <a:round/>
                      <a:headEnd type="none" w="sm" len="sm"/>
                      <a:tailEnd type="none" w="sm" len="sm"/>
                    </a:lnR>
                  </a:tcPr>
                </a:tc>
                <a:tc>
                  <a:txBody>
                    <a:bodyPr/>
                    <a:lstStyle/>
                    <a:p>
                      <a:pPr marL="0" marR="0" lvl="0" indent="0" algn="ctr" rtl="0">
                        <a:spcBef>
                          <a:spcPts val="0"/>
                        </a:spcBef>
                        <a:spcAft>
                          <a:spcPts val="0"/>
                        </a:spcAft>
                        <a:buClr>
                          <a:schemeClr val="dk1"/>
                        </a:buClr>
                        <a:buSzPts val="1800"/>
                        <a:buFont typeface="Calibri"/>
                        <a:buNone/>
                      </a:pPr>
                      <a:r>
                        <a:rPr lang="en-US" sz="1800" b="1" u="none" strike="noStrike" cap="none"/>
                        <a:t>Method</a:t>
                      </a:r>
                      <a:endParaRPr sz="1800" b="1" u="none" strike="noStrike" cap="none">
                        <a:solidFill>
                          <a:schemeClr val="dk1"/>
                        </a:solidFill>
                        <a:latin typeface="Calibri"/>
                        <a:ea typeface="Calibri"/>
                        <a:cs typeface="Calibri"/>
                        <a:sym typeface="Calibri"/>
                      </a:endParaRPr>
                    </a:p>
                  </a:txBody>
                  <a:tcPr marL="91450" marR="91450" marT="45725" marB="45725">
                    <a:lnL w="12700" cap="flat" cmpd="sng">
                      <a:solidFill>
                        <a:schemeClr val="accent1"/>
                      </a:solidFill>
                      <a:prstDash val="solid"/>
                      <a:round/>
                      <a:headEnd type="none" w="sm" len="sm"/>
                      <a:tailEnd type="none" w="sm" len="sm"/>
                    </a:lnL>
                    <a:lnR w="12700" cap="flat" cmpd="sng">
                      <a:solidFill>
                        <a:srgbClr val="9CC2E5"/>
                      </a:solidFill>
                      <a:prstDash val="solid"/>
                      <a:round/>
                      <a:headEnd type="none" w="sm" len="sm"/>
                      <a:tailEnd type="none" w="sm" len="sm"/>
                    </a:lnR>
                  </a:tcPr>
                </a:tc>
                <a:tc>
                  <a:txBody>
                    <a:bodyPr/>
                    <a:lstStyle/>
                    <a:p>
                      <a:pPr marL="0" marR="0" lvl="0" indent="0" algn="ctr" rtl="0">
                        <a:spcBef>
                          <a:spcPts val="0"/>
                        </a:spcBef>
                        <a:spcAft>
                          <a:spcPts val="0"/>
                        </a:spcAft>
                        <a:buClr>
                          <a:schemeClr val="dk1"/>
                        </a:buClr>
                        <a:buSzPts val="1800"/>
                        <a:buFont typeface="Calibri"/>
                        <a:buNone/>
                      </a:pPr>
                      <a:r>
                        <a:rPr lang="en-US" sz="1800" b="1" u="none" strike="noStrike" cap="none"/>
                        <a:t>AUC*</a:t>
                      </a:r>
                      <a:endParaRPr sz="1800" b="1" u="none" strike="noStrike" cap="none">
                        <a:solidFill>
                          <a:schemeClr val="dk1"/>
                        </a:solidFill>
                        <a:latin typeface="Calibri"/>
                        <a:ea typeface="Calibri"/>
                        <a:cs typeface="Calibri"/>
                        <a:sym typeface="Calibri"/>
                      </a:endParaRPr>
                    </a:p>
                  </a:txBody>
                  <a:tcPr marL="91450" marR="91450" marT="45725" marB="45725">
                    <a:lnL w="12700" cap="flat" cmpd="sng">
                      <a:solidFill>
                        <a:srgbClr val="9CC2E5"/>
                      </a:solidFill>
                      <a:prstDash val="solid"/>
                      <a:round/>
                      <a:headEnd type="none" w="sm" len="sm"/>
                      <a:tailEnd type="none" w="sm" len="sm"/>
                    </a:ln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Clr>
                          <a:schemeClr val="dk1"/>
                        </a:buClr>
                        <a:buSzPts val="1800"/>
                        <a:buFont typeface="Calibri"/>
                        <a:buNone/>
                      </a:pPr>
                      <a:r>
                        <a:rPr lang="en-US" sz="1800" u="none" strike="noStrike" cap="none"/>
                        <a:t>NetMHCpan-4.0</a:t>
                      </a:r>
                      <a:endParaRPr sz="1800" u="none" strike="noStrike" cap="none">
                        <a:solidFill>
                          <a:schemeClr val="dk1"/>
                        </a:solidFill>
                        <a:latin typeface="Calibri"/>
                        <a:ea typeface="Calibri"/>
                        <a:cs typeface="Calibri"/>
                        <a:sym typeface="Calibri"/>
                      </a:endParaRPr>
                    </a:p>
                  </a:txBody>
                  <a:tcPr marL="91450" marR="91450" marT="45725" marB="45725">
                    <a:lnR w="12700" cap="flat" cmpd="sng">
                      <a:solidFill>
                        <a:srgbClr val="9CC2E5"/>
                      </a:solidFill>
                      <a:prstDash val="solid"/>
                      <a:round/>
                      <a:headEnd type="none" w="sm" len="sm"/>
                      <a:tailEnd type="none" w="sm" len="sm"/>
                    </a:lnR>
                  </a:tcPr>
                </a:tc>
                <a:tc>
                  <a:txBody>
                    <a:bodyPr/>
                    <a:lstStyle/>
                    <a:p>
                      <a:pPr marL="0" marR="0" lvl="0" indent="0" algn="ctr" rtl="0">
                        <a:spcBef>
                          <a:spcPts val="0"/>
                        </a:spcBef>
                        <a:spcAft>
                          <a:spcPts val="0"/>
                        </a:spcAft>
                        <a:buClr>
                          <a:schemeClr val="dk1"/>
                        </a:buClr>
                        <a:buSzPts val="1800"/>
                        <a:buFont typeface="Calibri"/>
                        <a:buNone/>
                      </a:pPr>
                      <a:r>
                        <a:rPr lang="en-US" sz="1800" u="none" strike="noStrike" cap="none"/>
                        <a:t>0.960</a:t>
                      </a:r>
                      <a:r>
                        <a:rPr lang="en-US" sz="1800" u="none" strike="noStrike" cap="none" baseline="30000"/>
                        <a:t>1</a:t>
                      </a:r>
                      <a:endParaRPr sz="1800" u="none" strike="noStrike" cap="none">
                        <a:solidFill>
                          <a:schemeClr val="dk1"/>
                        </a:solidFill>
                        <a:latin typeface="Calibri"/>
                        <a:ea typeface="Calibri"/>
                        <a:cs typeface="Calibri"/>
                        <a:sym typeface="Calibri"/>
                      </a:endParaRPr>
                    </a:p>
                  </a:txBody>
                  <a:tcPr marL="91450" marR="91450" marT="45725" marB="45725">
                    <a:lnL w="12700" cap="flat" cmpd="sng">
                      <a:solidFill>
                        <a:srgbClr val="9CC2E5"/>
                      </a:solidFill>
                      <a:prstDash val="solid"/>
                      <a:round/>
                      <a:headEnd type="none" w="sm" len="sm"/>
                      <a:tailEnd type="none" w="sm" len="sm"/>
                    </a:lnL>
                    <a:lnR w="12700" cap="flat" cmpd="sng">
                      <a:solidFill>
                        <a:schemeClr val="accent1"/>
                      </a:solidFill>
                      <a:prstDash val="solid"/>
                      <a:round/>
                      <a:headEnd type="none" w="sm" len="sm"/>
                      <a:tailEnd type="none" w="sm" len="sm"/>
                    </a:lnR>
                  </a:tcPr>
                </a:tc>
                <a:tc>
                  <a:txBody>
                    <a:bodyPr/>
                    <a:lstStyle/>
                    <a:p>
                      <a:pPr marL="0" marR="0" lvl="0" indent="0" algn="l" rtl="0">
                        <a:spcBef>
                          <a:spcPts val="0"/>
                        </a:spcBef>
                        <a:spcAft>
                          <a:spcPts val="0"/>
                        </a:spcAft>
                        <a:buClr>
                          <a:schemeClr val="dk1"/>
                        </a:buClr>
                        <a:buSzPts val="1800"/>
                        <a:buFont typeface="Calibri"/>
                        <a:buNone/>
                      </a:pPr>
                      <a:r>
                        <a:rPr lang="en-US" sz="1800" u="none" strike="noStrike" cap="none"/>
                        <a:t>NetMHCIIpan-3.2</a:t>
                      </a:r>
                      <a:endParaRPr sz="1800" u="none" strike="noStrike" cap="none">
                        <a:solidFill>
                          <a:schemeClr val="dk1"/>
                        </a:solidFill>
                        <a:latin typeface="Calibri"/>
                        <a:ea typeface="Calibri"/>
                        <a:cs typeface="Calibri"/>
                        <a:sym typeface="Calibri"/>
                      </a:endParaRPr>
                    </a:p>
                  </a:txBody>
                  <a:tcPr marL="91450" marR="91450" marT="45725" marB="45725">
                    <a:lnL w="12700" cap="flat" cmpd="sng">
                      <a:solidFill>
                        <a:schemeClr val="accent1"/>
                      </a:solidFill>
                      <a:prstDash val="solid"/>
                      <a:round/>
                      <a:headEnd type="none" w="sm" len="sm"/>
                      <a:tailEnd type="none" w="sm" len="sm"/>
                    </a:lnL>
                    <a:lnR w="12700" cap="flat" cmpd="sng">
                      <a:solidFill>
                        <a:srgbClr val="9CC2E5"/>
                      </a:solidFill>
                      <a:prstDash val="solid"/>
                      <a:round/>
                      <a:headEnd type="none" w="sm" len="sm"/>
                      <a:tailEnd type="none" w="sm" len="sm"/>
                    </a:lnR>
                  </a:tcPr>
                </a:tc>
                <a:tc>
                  <a:txBody>
                    <a:bodyPr/>
                    <a:lstStyle/>
                    <a:p>
                      <a:pPr marL="0" marR="0" lvl="0" indent="0" algn="ctr" rtl="0">
                        <a:spcBef>
                          <a:spcPts val="0"/>
                        </a:spcBef>
                        <a:spcAft>
                          <a:spcPts val="0"/>
                        </a:spcAft>
                        <a:buClr>
                          <a:schemeClr val="dk1"/>
                        </a:buClr>
                        <a:buSzPts val="1800"/>
                        <a:buFont typeface="Calibri"/>
                        <a:buNone/>
                      </a:pPr>
                      <a:r>
                        <a:rPr lang="en-US" sz="1800" u="none" strike="noStrike" cap="none"/>
                        <a:t>0.781</a:t>
                      </a:r>
                      <a:r>
                        <a:rPr lang="en-US" sz="1800" u="none" strike="noStrike" cap="none" baseline="30000"/>
                        <a:t>2</a:t>
                      </a:r>
                      <a:endParaRPr sz="1800" u="none" strike="noStrike" cap="none">
                        <a:solidFill>
                          <a:schemeClr val="dk1"/>
                        </a:solidFill>
                        <a:latin typeface="Calibri"/>
                        <a:ea typeface="Calibri"/>
                        <a:cs typeface="Calibri"/>
                        <a:sym typeface="Calibri"/>
                      </a:endParaRPr>
                    </a:p>
                  </a:txBody>
                  <a:tcPr marL="91450" marR="91450" marT="45725" marB="45725">
                    <a:lnL w="12700" cap="flat" cmpd="sng">
                      <a:solidFill>
                        <a:srgbClr val="9CC2E5"/>
                      </a:solidFill>
                      <a:prstDash val="solid"/>
                      <a:round/>
                      <a:headEnd type="none" w="sm" len="sm"/>
                      <a:tailEnd type="none" w="sm" len="sm"/>
                    </a:ln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Clr>
                          <a:schemeClr val="dk1"/>
                        </a:buClr>
                        <a:buSzPts val="1800"/>
                        <a:buFont typeface="Calibri"/>
                        <a:buNone/>
                      </a:pPr>
                      <a:r>
                        <a:rPr lang="en-US" sz="1800" u="none" strike="noStrike" cap="none"/>
                        <a:t>SMM</a:t>
                      </a:r>
                      <a:endParaRPr sz="1800" u="none" strike="noStrike" cap="none">
                        <a:solidFill>
                          <a:schemeClr val="dk1"/>
                        </a:solidFill>
                        <a:latin typeface="Calibri"/>
                        <a:ea typeface="Calibri"/>
                        <a:cs typeface="Calibri"/>
                        <a:sym typeface="Calibri"/>
                      </a:endParaRPr>
                    </a:p>
                  </a:txBody>
                  <a:tcPr marL="91450" marR="91450" marT="45725" marB="45725">
                    <a:lnR w="12700" cap="flat" cmpd="sng">
                      <a:solidFill>
                        <a:srgbClr val="9CC2E5"/>
                      </a:solidFill>
                      <a:prstDash val="solid"/>
                      <a:round/>
                      <a:headEnd type="none" w="sm" len="sm"/>
                      <a:tailEnd type="none" w="sm" len="sm"/>
                    </a:lnR>
                  </a:tcPr>
                </a:tc>
                <a:tc>
                  <a:txBody>
                    <a:bodyPr/>
                    <a:lstStyle/>
                    <a:p>
                      <a:pPr marL="0" marR="0" lvl="0" indent="0" algn="ctr" rtl="0">
                        <a:spcBef>
                          <a:spcPts val="0"/>
                        </a:spcBef>
                        <a:spcAft>
                          <a:spcPts val="0"/>
                        </a:spcAft>
                        <a:buClr>
                          <a:schemeClr val="dk1"/>
                        </a:buClr>
                        <a:buSzPts val="1800"/>
                        <a:buFont typeface="Calibri"/>
                        <a:buNone/>
                      </a:pPr>
                      <a:r>
                        <a:rPr lang="en-US" sz="1800" u="none" strike="noStrike" cap="none"/>
                        <a:t>0.894</a:t>
                      </a:r>
                      <a:r>
                        <a:rPr lang="en-US" sz="1800" u="none" strike="noStrike" cap="none" baseline="30000"/>
                        <a:t>3</a:t>
                      </a:r>
                      <a:endParaRPr sz="1800" u="none" strike="noStrike" cap="none">
                        <a:solidFill>
                          <a:schemeClr val="dk1"/>
                        </a:solidFill>
                        <a:latin typeface="Calibri"/>
                        <a:ea typeface="Calibri"/>
                        <a:cs typeface="Calibri"/>
                        <a:sym typeface="Calibri"/>
                      </a:endParaRPr>
                    </a:p>
                  </a:txBody>
                  <a:tcPr marL="91450" marR="91450" marT="45725" marB="45725">
                    <a:lnL w="12700" cap="flat" cmpd="sng">
                      <a:solidFill>
                        <a:srgbClr val="9CC2E5"/>
                      </a:solidFill>
                      <a:prstDash val="solid"/>
                      <a:round/>
                      <a:headEnd type="none" w="sm" len="sm"/>
                      <a:tailEnd type="none" w="sm" len="sm"/>
                    </a:lnL>
                    <a:lnR w="12700" cap="flat" cmpd="sng">
                      <a:solidFill>
                        <a:schemeClr val="accent1"/>
                      </a:solidFill>
                      <a:prstDash val="solid"/>
                      <a:round/>
                      <a:headEnd type="none" w="sm" len="sm"/>
                      <a:tailEnd type="none" w="sm" len="sm"/>
                    </a:lnR>
                  </a:tcPr>
                </a:tc>
                <a:tc>
                  <a:txBody>
                    <a:bodyPr/>
                    <a:lstStyle/>
                    <a:p>
                      <a:pPr marL="0" marR="0" lvl="0" indent="0" algn="l" rtl="0">
                        <a:spcBef>
                          <a:spcPts val="0"/>
                        </a:spcBef>
                        <a:spcAft>
                          <a:spcPts val="0"/>
                        </a:spcAft>
                        <a:buClr>
                          <a:schemeClr val="dk1"/>
                        </a:buClr>
                        <a:buSzPts val="1800"/>
                        <a:buFont typeface="Calibri"/>
                        <a:buNone/>
                      </a:pPr>
                      <a:r>
                        <a:rPr lang="en-US" sz="1800" u="none" strike="noStrike" cap="none"/>
                        <a:t>SMM-align</a:t>
                      </a:r>
                      <a:endParaRPr sz="1800" u="none" strike="noStrike" cap="none">
                        <a:solidFill>
                          <a:schemeClr val="dk1"/>
                        </a:solidFill>
                        <a:latin typeface="Calibri"/>
                        <a:ea typeface="Calibri"/>
                        <a:cs typeface="Calibri"/>
                        <a:sym typeface="Calibri"/>
                      </a:endParaRPr>
                    </a:p>
                  </a:txBody>
                  <a:tcPr marL="91450" marR="91450" marT="45725" marB="45725">
                    <a:lnL w="12700" cap="flat" cmpd="sng">
                      <a:solidFill>
                        <a:schemeClr val="accent1"/>
                      </a:solidFill>
                      <a:prstDash val="solid"/>
                      <a:round/>
                      <a:headEnd type="none" w="sm" len="sm"/>
                      <a:tailEnd type="none" w="sm" len="sm"/>
                    </a:lnL>
                    <a:lnR w="12700" cap="flat" cmpd="sng">
                      <a:solidFill>
                        <a:srgbClr val="9CC2E5"/>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385D8A"/>
                        </a:buClr>
                        <a:buSzPts val="1800"/>
                        <a:buFont typeface="Calibri"/>
                        <a:buNone/>
                      </a:pPr>
                      <a:r>
                        <a:rPr lang="en-US" sz="1800" u="none" strike="noStrike" cap="none"/>
                        <a:t>0.763</a:t>
                      </a:r>
                      <a:r>
                        <a:rPr lang="en-US" sz="1800" u="none" strike="noStrike" cap="none" baseline="30000"/>
                        <a:t>4</a:t>
                      </a:r>
                      <a:endParaRPr sz="1800" u="none" strike="noStrike" cap="none">
                        <a:solidFill>
                          <a:schemeClr val="dk1"/>
                        </a:solidFill>
                        <a:latin typeface="Calibri"/>
                        <a:ea typeface="Calibri"/>
                        <a:cs typeface="Calibri"/>
                        <a:sym typeface="Calibri"/>
                      </a:endParaRPr>
                    </a:p>
                  </a:txBody>
                  <a:tcPr marL="91450" marR="91450" marT="45725" marB="45725">
                    <a:lnL w="12700" cap="flat" cmpd="sng">
                      <a:solidFill>
                        <a:srgbClr val="9CC2E5"/>
                      </a:solidFill>
                      <a:prstDash val="solid"/>
                      <a:round/>
                      <a:headEnd type="none" w="sm" len="sm"/>
                      <a:tailEnd type="none" w="sm" len="sm"/>
                    </a:lnL>
                  </a:tcPr>
                </a:tc>
                <a:extLst>
                  <a:ext uri="{0D108BD9-81ED-4DB2-BD59-A6C34878D82A}">
                    <a16:rowId xmlns:a16="http://schemas.microsoft.com/office/drawing/2014/main" val="10003"/>
                  </a:ext>
                </a:extLst>
              </a:tr>
            </a:tbl>
          </a:graphicData>
        </a:graphic>
      </p:graphicFrame>
      <p:sp>
        <p:nvSpPr>
          <p:cNvPr id="569" name="Google Shape;569;p51"/>
          <p:cNvSpPr/>
          <p:nvPr/>
        </p:nvSpPr>
        <p:spPr>
          <a:xfrm>
            <a:off x="1364722" y="3510410"/>
            <a:ext cx="6096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 The AUCs reported here are from different studies and obtained from different data sets</a:t>
            </a:r>
            <a:endParaRPr/>
          </a:p>
        </p:txBody>
      </p:sp>
      <p:sp>
        <p:nvSpPr>
          <p:cNvPr id="570" name="Google Shape;570;p51"/>
          <p:cNvSpPr/>
          <p:nvPr/>
        </p:nvSpPr>
        <p:spPr>
          <a:xfrm>
            <a:off x="4563833" y="5446049"/>
            <a:ext cx="4167398" cy="1077218"/>
          </a:xfrm>
          <a:prstGeom prst="rect">
            <a:avLst/>
          </a:prstGeom>
          <a:noFill/>
          <a:ln w="9525" cap="flat" cmpd="sng">
            <a:solidFill>
              <a:srgbClr val="9CC2E5"/>
            </a:solidFill>
            <a:prstDash val="dash"/>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Jurtz et al., 2017, J of Immunology</a:t>
            </a:r>
            <a:endParaRPr/>
          </a:p>
          <a:p>
            <a:pPr marL="342900" marR="0" lvl="0" indent="-342900" algn="l"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Jensen et al. 2018, Immunology</a:t>
            </a:r>
            <a:endParaRPr/>
          </a:p>
          <a:p>
            <a:pPr marL="342900" marR="0" lvl="0" indent="-342900" algn="l"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Kim et al. 2009, BMC Bioinformatics</a:t>
            </a:r>
            <a:endParaRPr/>
          </a:p>
          <a:p>
            <a:pPr marL="342900" marR="0" lvl="0" indent="-342900" algn="l"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Wang et al. 2010, BMC Bioinformatics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261256" y="984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MHC I Binding Prediction</a:t>
            </a:r>
            <a:endParaRPr/>
          </a:p>
        </p:txBody>
      </p:sp>
      <p:pic>
        <p:nvPicPr>
          <p:cNvPr id="118" name="Google Shape;118;p16"/>
          <p:cNvPicPr preferRelativeResize="0">
            <a:picLocks noGrp="1"/>
          </p:cNvPicPr>
          <p:nvPr>
            <p:ph type="body" idx="1"/>
          </p:nvPr>
        </p:nvPicPr>
        <p:blipFill rotWithShape="1">
          <a:blip r:embed="rId3">
            <a:alphaModFix/>
          </a:blip>
          <a:srcRect/>
          <a:stretch/>
        </p:blipFill>
        <p:spPr>
          <a:xfrm>
            <a:off x="1561418" y="954437"/>
            <a:ext cx="6004832" cy="5695672"/>
          </a:xfrm>
          <a:prstGeom prst="rect">
            <a:avLst/>
          </a:prstGeom>
          <a:noFill/>
          <a:ln w="9525" cap="flat" cmpd="sng">
            <a:solidFill>
              <a:schemeClr val="dk1"/>
            </a:solidFill>
            <a:prstDash val="solid"/>
            <a:round/>
            <a:headEnd type="none" w="sm" len="sm"/>
            <a:tailEnd type="none" w="sm" len="sm"/>
          </a:ln>
        </p:spPr>
      </p:pic>
      <p:sp>
        <p:nvSpPr>
          <p:cNvPr id="119" name="Google Shape;119;p16"/>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a:p>
        </p:txBody>
      </p:sp>
      <p:sp>
        <p:nvSpPr>
          <p:cNvPr id="120" name="Google Shape;120;p16"/>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121" name="Google Shape;121;p16"/>
          <p:cNvSpPr/>
          <p:nvPr/>
        </p:nvSpPr>
        <p:spPr>
          <a:xfrm>
            <a:off x="1630680" y="1982755"/>
            <a:ext cx="5867400" cy="1697705"/>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2" name="Google Shape;122;p16"/>
          <p:cNvSpPr/>
          <p:nvPr/>
        </p:nvSpPr>
        <p:spPr>
          <a:xfrm>
            <a:off x="1129664" y="2298351"/>
            <a:ext cx="520336" cy="32131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16"/>
          <p:cNvSpPr/>
          <p:nvPr/>
        </p:nvSpPr>
        <p:spPr>
          <a:xfrm>
            <a:off x="6150403" y="432705"/>
            <a:ext cx="2695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sng" strike="noStrike" cap="none">
                <a:solidFill>
                  <a:srgbClr val="00CC99"/>
                </a:solidFill>
                <a:latin typeface="Calibri"/>
                <a:ea typeface="Calibri"/>
                <a:cs typeface="Calibri"/>
                <a:sym typeface="Calibri"/>
              </a:rPr>
              <a:t>tools.iedb.org/main/tcell/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1"/>
                                          </p:stCondLst>
                                        </p:cTn>
                                        <p:tgtEl>
                                          <p:spTgt spid="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52"/>
          <p:cNvSpPr txBox="1">
            <a:spLocks noGrp="1"/>
          </p:cNvSpPr>
          <p:nvPr>
            <p:ph type="title"/>
          </p:nvPr>
        </p:nvSpPr>
        <p:spPr>
          <a:xfrm>
            <a:off x="261256" y="984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MHC-II binding prediction interface</a:t>
            </a:r>
            <a:endParaRPr/>
          </a:p>
        </p:txBody>
      </p:sp>
      <p:sp>
        <p:nvSpPr>
          <p:cNvPr id="577" name="Google Shape;577;p52"/>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40</a:t>
            </a:fld>
            <a:endParaRPr/>
          </a:p>
        </p:txBody>
      </p:sp>
      <p:sp>
        <p:nvSpPr>
          <p:cNvPr id="578" name="Google Shape;578;p52"/>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579" name="Google Shape;579;p52"/>
          <p:cNvSpPr/>
          <p:nvPr/>
        </p:nvSpPr>
        <p:spPr>
          <a:xfrm>
            <a:off x="6484038" y="1310545"/>
            <a:ext cx="2233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tools.iedb.org/mhcii/</a:t>
            </a:r>
            <a:endParaRPr/>
          </a:p>
        </p:txBody>
      </p:sp>
      <p:pic>
        <p:nvPicPr>
          <p:cNvPr id="580" name="Google Shape;580;p52"/>
          <p:cNvPicPr preferRelativeResize="0"/>
          <p:nvPr/>
        </p:nvPicPr>
        <p:blipFill rotWithShape="1">
          <a:blip r:embed="rId3">
            <a:alphaModFix/>
          </a:blip>
          <a:srcRect/>
          <a:stretch/>
        </p:blipFill>
        <p:spPr>
          <a:xfrm>
            <a:off x="408409" y="1345608"/>
            <a:ext cx="5312260" cy="5097561"/>
          </a:xfrm>
          <a:prstGeom prst="rect">
            <a:avLst/>
          </a:prstGeom>
          <a:noFill/>
          <a:ln w="9525" cap="flat" cmpd="sng">
            <a:solidFill>
              <a:srgbClr val="7F7F7F"/>
            </a:solidFill>
            <a:prstDash val="solid"/>
            <a:round/>
            <a:headEnd type="none" w="sm" len="sm"/>
            <a:tailEnd type="none" w="sm" len="sm"/>
          </a:ln>
        </p:spPr>
      </p:pic>
      <p:sp>
        <p:nvSpPr>
          <p:cNvPr id="581" name="Google Shape;581;p52"/>
          <p:cNvSpPr/>
          <p:nvPr/>
        </p:nvSpPr>
        <p:spPr>
          <a:xfrm>
            <a:off x="6171868" y="2202745"/>
            <a:ext cx="2857832" cy="295466"/>
          </a:xfrm>
          <a:prstGeom prst="rect">
            <a:avLst/>
          </a:prstGeom>
          <a:solidFill>
            <a:schemeClr val="lt1"/>
          </a:solidFill>
          <a:ln w="28575" cap="flat" cmpd="sng">
            <a:solidFill>
              <a:srgbClr val="FF0000"/>
            </a:solidFill>
            <a:prstDash val="solid"/>
            <a:miter lim="8000"/>
            <a:headEnd type="none" w="sm" len="sm"/>
            <a:tailEnd type="none" w="sm" len="sm"/>
          </a:ln>
        </p:spPr>
        <p:txBody>
          <a:bodyPr spcFirstLastPara="1" wrap="square" lIns="45700" tIns="9125" rIns="45700" bIns="9125"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Insert protein sequence(s)</a:t>
            </a:r>
            <a:endParaRPr sz="1800" b="1">
              <a:solidFill>
                <a:schemeClr val="dk1"/>
              </a:solidFill>
              <a:latin typeface="Calibri"/>
              <a:ea typeface="Calibri"/>
              <a:cs typeface="Calibri"/>
              <a:sym typeface="Calibri"/>
            </a:endParaRPr>
          </a:p>
        </p:txBody>
      </p:sp>
      <p:sp>
        <p:nvSpPr>
          <p:cNvPr id="582" name="Google Shape;582;p52"/>
          <p:cNvSpPr/>
          <p:nvPr/>
        </p:nvSpPr>
        <p:spPr>
          <a:xfrm>
            <a:off x="6171868" y="3502905"/>
            <a:ext cx="2857832" cy="295466"/>
          </a:xfrm>
          <a:prstGeom prst="rect">
            <a:avLst/>
          </a:prstGeom>
          <a:solidFill>
            <a:schemeClr val="lt1"/>
          </a:solidFill>
          <a:ln w="28575" cap="flat" cmpd="sng">
            <a:solidFill>
              <a:srgbClr val="FF0000"/>
            </a:solidFill>
            <a:prstDash val="solid"/>
            <a:miter lim="8000"/>
            <a:headEnd type="none" w="sm" len="sm"/>
            <a:tailEnd type="none" w="sm" len="sm"/>
          </a:ln>
        </p:spPr>
        <p:txBody>
          <a:bodyPr spcFirstLastPara="1" wrap="square" lIns="45700" tIns="9125" rIns="45700" bIns="9125" anchor="ctr" anchorCtr="0">
            <a:noAutofit/>
          </a:bodyPr>
          <a:lstStyle/>
          <a:p>
            <a:pPr marL="0" marR="0" lvl="0" indent="0" algn="ctr" rtl="0">
              <a:lnSpc>
                <a:spcPct val="100000"/>
              </a:lnSpc>
              <a:spcBef>
                <a:spcPts val="0"/>
              </a:spcBef>
              <a:spcAft>
                <a:spcPts val="0"/>
              </a:spcAft>
              <a:buNone/>
            </a:pPr>
            <a:r>
              <a:rPr lang="en-US" sz="1800" b="1">
                <a:solidFill>
                  <a:schemeClr val="dk1"/>
                </a:solidFill>
                <a:latin typeface="Calibri"/>
                <a:ea typeface="Calibri"/>
                <a:cs typeface="Calibri"/>
                <a:sym typeface="Calibri"/>
              </a:rPr>
              <a:t>Select prediction method</a:t>
            </a:r>
            <a:endParaRPr sz="1800" b="1">
              <a:solidFill>
                <a:schemeClr val="dk1"/>
              </a:solidFill>
              <a:latin typeface="Calibri"/>
              <a:ea typeface="Calibri"/>
              <a:cs typeface="Calibri"/>
              <a:sym typeface="Calibri"/>
            </a:endParaRPr>
          </a:p>
        </p:txBody>
      </p:sp>
      <p:sp>
        <p:nvSpPr>
          <p:cNvPr id="583" name="Google Shape;583;p52"/>
          <p:cNvSpPr/>
          <p:nvPr/>
        </p:nvSpPr>
        <p:spPr>
          <a:xfrm>
            <a:off x="6171868" y="3949227"/>
            <a:ext cx="2857832" cy="304699"/>
          </a:xfrm>
          <a:prstGeom prst="rect">
            <a:avLst/>
          </a:prstGeom>
          <a:noFill/>
          <a:ln w="28575" cap="flat" cmpd="sng">
            <a:solidFill>
              <a:srgbClr val="FF0000"/>
            </a:solidFill>
            <a:prstDash val="solid"/>
            <a:round/>
            <a:headEnd type="none" w="sm" len="sm"/>
            <a:tailEnd type="none" w="sm" len="sm"/>
          </a:ln>
        </p:spPr>
        <p:txBody>
          <a:bodyPr spcFirstLastPara="1" wrap="square" lIns="45700" tIns="9125" rIns="45700" bIns="9125" anchor="t" anchorCtr="0">
            <a:noAutofit/>
          </a:bodyPr>
          <a:lstStyle/>
          <a:p>
            <a:pPr marL="0" marR="0" lvl="0" indent="0" algn="ctr" rtl="0">
              <a:lnSpc>
                <a:spcPct val="100000"/>
              </a:lnSpc>
              <a:spcBef>
                <a:spcPts val="0"/>
              </a:spcBef>
              <a:spcAft>
                <a:spcPts val="0"/>
              </a:spcAft>
              <a:buNone/>
            </a:pPr>
            <a:r>
              <a:rPr lang="en-US" sz="1800" b="1">
                <a:solidFill>
                  <a:schemeClr val="dk1"/>
                </a:solidFill>
                <a:latin typeface="Calibri"/>
                <a:ea typeface="Calibri"/>
                <a:cs typeface="Calibri"/>
                <a:sym typeface="Calibri"/>
              </a:rPr>
              <a:t>Select species</a:t>
            </a:r>
            <a:endParaRPr sz="1800" b="1">
              <a:solidFill>
                <a:schemeClr val="dk1"/>
              </a:solidFill>
              <a:latin typeface="Calibri"/>
              <a:ea typeface="Calibri"/>
              <a:cs typeface="Calibri"/>
              <a:sym typeface="Calibri"/>
            </a:endParaRPr>
          </a:p>
        </p:txBody>
      </p:sp>
      <p:sp>
        <p:nvSpPr>
          <p:cNvPr id="584" name="Google Shape;584;p52"/>
          <p:cNvSpPr/>
          <p:nvPr/>
        </p:nvSpPr>
        <p:spPr>
          <a:xfrm>
            <a:off x="6171868" y="4334886"/>
            <a:ext cx="2857832" cy="919293"/>
          </a:xfrm>
          <a:prstGeom prst="rect">
            <a:avLst/>
          </a:prstGeom>
          <a:noFill/>
          <a:ln w="28575" cap="flat" cmpd="sng">
            <a:solidFill>
              <a:srgbClr val="FF0000"/>
            </a:solidFill>
            <a:prstDash val="solid"/>
            <a:round/>
            <a:headEnd type="none" w="sm" len="sm"/>
            <a:tailEnd type="none" w="sm" len="sm"/>
          </a:ln>
        </p:spPr>
        <p:txBody>
          <a:bodyPr spcFirstLastPara="1" wrap="square" lIns="45700" tIns="9125" rIns="45700" bIns="9125" anchor="ctr" anchorCtr="0">
            <a:noAutofit/>
          </a:bodyPr>
          <a:lstStyle/>
          <a:p>
            <a:pPr marL="0" marR="0" lvl="0" indent="0" algn="ctr" rtl="0">
              <a:lnSpc>
                <a:spcPct val="100000"/>
              </a:lnSpc>
              <a:spcBef>
                <a:spcPts val="0"/>
              </a:spcBef>
              <a:spcAft>
                <a:spcPts val="0"/>
              </a:spcAft>
              <a:buNone/>
            </a:pPr>
            <a:r>
              <a:rPr lang="en-US" sz="1800" b="1">
                <a:solidFill>
                  <a:schemeClr val="dk1"/>
                </a:solidFill>
                <a:latin typeface="Calibri"/>
                <a:ea typeface="Calibri"/>
                <a:cs typeface="Calibri"/>
                <a:sym typeface="Calibri"/>
              </a:rPr>
              <a:t>Select allele(s) &amp; length</a:t>
            </a:r>
            <a:endParaRPr sz="1800" b="1">
              <a:solidFill>
                <a:schemeClr val="dk1"/>
              </a:solidFill>
              <a:latin typeface="Calibri"/>
              <a:ea typeface="Calibri"/>
              <a:cs typeface="Calibri"/>
              <a:sym typeface="Calibri"/>
            </a:endParaRPr>
          </a:p>
        </p:txBody>
      </p:sp>
      <p:cxnSp>
        <p:nvCxnSpPr>
          <p:cNvPr id="585" name="Google Shape;585;p52"/>
          <p:cNvCxnSpPr>
            <a:stCxn id="581" idx="1"/>
          </p:cNvCxnSpPr>
          <p:nvPr/>
        </p:nvCxnSpPr>
        <p:spPr>
          <a:xfrm rot="10800000">
            <a:off x="5530168" y="2350178"/>
            <a:ext cx="641700" cy="300"/>
          </a:xfrm>
          <a:prstGeom prst="straightConnector1">
            <a:avLst/>
          </a:prstGeom>
          <a:noFill/>
          <a:ln w="28575" cap="flat" cmpd="sng">
            <a:solidFill>
              <a:srgbClr val="FF0000"/>
            </a:solidFill>
            <a:prstDash val="solid"/>
            <a:miter lim="800000"/>
            <a:headEnd type="none" w="sm" len="sm"/>
            <a:tailEnd type="triangle" w="med" len="med"/>
          </a:ln>
        </p:spPr>
      </p:cxnSp>
      <p:sp>
        <p:nvSpPr>
          <p:cNvPr id="586" name="Google Shape;586;p52"/>
          <p:cNvSpPr txBox="1"/>
          <p:nvPr/>
        </p:nvSpPr>
        <p:spPr>
          <a:xfrm>
            <a:off x="354292" y="823876"/>
            <a:ext cx="4122600" cy="3693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Tool entry point layout similar to class I</a:t>
            </a:r>
            <a:endParaRPr/>
          </a:p>
        </p:txBody>
      </p:sp>
      <p:cxnSp>
        <p:nvCxnSpPr>
          <p:cNvPr id="587" name="Google Shape;587;p52"/>
          <p:cNvCxnSpPr>
            <a:stCxn id="582" idx="1"/>
          </p:cNvCxnSpPr>
          <p:nvPr/>
        </p:nvCxnSpPr>
        <p:spPr>
          <a:xfrm rot="10800000">
            <a:off x="4888768" y="3649738"/>
            <a:ext cx="1283100" cy="900"/>
          </a:xfrm>
          <a:prstGeom prst="straightConnector1">
            <a:avLst/>
          </a:prstGeom>
          <a:noFill/>
          <a:ln w="28575" cap="flat" cmpd="sng">
            <a:solidFill>
              <a:srgbClr val="FF0000"/>
            </a:solidFill>
            <a:prstDash val="solid"/>
            <a:miter lim="800000"/>
            <a:headEnd type="none" w="sm" len="sm"/>
            <a:tailEnd type="triangle" w="med" len="med"/>
          </a:ln>
        </p:spPr>
      </p:cxnSp>
      <p:cxnSp>
        <p:nvCxnSpPr>
          <p:cNvPr id="588" name="Google Shape;588;p52"/>
          <p:cNvCxnSpPr>
            <a:stCxn id="583" idx="1"/>
          </p:cNvCxnSpPr>
          <p:nvPr/>
        </p:nvCxnSpPr>
        <p:spPr>
          <a:xfrm rot="10800000">
            <a:off x="3278668" y="4101576"/>
            <a:ext cx="2893200" cy="0"/>
          </a:xfrm>
          <a:prstGeom prst="straightConnector1">
            <a:avLst/>
          </a:prstGeom>
          <a:noFill/>
          <a:ln w="28575" cap="flat" cmpd="sng">
            <a:solidFill>
              <a:srgbClr val="FF0000"/>
            </a:solidFill>
            <a:prstDash val="solid"/>
            <a:miter lim="800000"/>
            <a:headEnd type="none" w="sm" len="sm"/>
            <a:tailEnd type="triangle" w="med" len="med"/>
          </a:ln>
        </p:spPr>
      </p:cxnSp>
      <p:sp>
        <p:nvSpPr>
          <p:cNvPr id="589" name="Google Shape;589;p52"/>
          <p:cNvSpPr/>
          <p:nvPr/>
        </p:nvSpPr>
        <p:spPr>
          <a:xfrm>
            <a:off x="5796871" y="4249300"/>
            <a:ext cx="334200" cy="1005000"/>
          </a:xfrm>
          <a:prstGeom prst="rightBrace">
            <a:avLst>
              <a:gd name="adj1" fmla="val 9469"/>
              <a:gd name="adj2" fmla="val 50000"/>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52"/>
          <p:cNvSpPr/>
          <p:nvPr/>
        </p:nvSpPr>
        <p:spPr>
          <a:xfrm>
            <a:off x="357092" y="1299370"/>
            <a:ext cx="2732097" cy="295466"/>
          </a:xfrm>
          <a:prstGeom prst="rect">
            <a:avLst/>
          </a:prstGeom>
          <a:noFill/>
          <a:ln w="28575" cap="flat" cmpd="sng">
            <a:solidFill>
              <a:srgbClr val="FF0000"/>
            </a:solidFill>
            <a:prstDash val="solid"/>
            <a:round/>
            <a:headEnd type="none" w="sm" len="sm"/>
            <a:tailEnd type="none" w="sm" len="sm"/>
          </a:ln>
        </p:spPr>
        <p:txBody>
          <a:bodyPr spcFirstLastPara="1" wrap="square" lIns="45700" tIns="9125" rIns="45700" bIns="9125"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52"/>
          <p:cNvSpPr/>
          <p:nvPr/>
        </p:nvSpPr>
        <p:spPr>
          <a:xfrm>
            <a:off x="6171868" y="5512449"/>
            <a:ext cx="2857832" cy="624740"/>
          </a:xfrm>
          <a:prstGeom prst="rect">
            <a:avLst/>
          </a:prstGeom>
          <a:noFill/>
          <a:ln w="28575" cap="flat" cmpd="sng">
            <a:solidFill>
              <a:srgbClr val="FF0000"/>
            </a:solidFill>
            <a:prstDash val="solid"/>
            <a:round/>
            <a:headEnd type="none" w="sm" len="sm"/>
            <a:tailEnd type="none" w="sm" len="sm"/>
          </a:ln>
        </p:spPr>
        <p:txBody>
          <a:bodyPr spcFirstLastPara="1" wrap="square" lIns="45700" tIns="9125" rIns="45700" bIns="9125" anchor="ctr" anchorCtr="0">
            <a:noAutofit/>
          </a:bodyPr>
          <a:lstStyle/>
          <a:p>
            <a:pPr marL="0" marR="0" lvl="0" indent="0" algn="ctr" rtl="0">
              <a:lnSpc>
                <a:spcPct val="100000"/>
              </a:lnSpc>
              <a:spcBef>
                <a:spcPts val="0"/>
              </a:spcBef>
              <a:spcAft>
                <a:spcPts val="0"/>
              </a:spcAft>
              <a:buNone/>
            </a:pPr>
            <a:r>
              <a:rPr lang="en-US" sz="1800" b="1">
                <a:solidFill>
                  <a:schemeClr val="dk1"/>
                </a:solidFill>
                <a:latin typeface="Calibri"/>
                <a:ea typeface="Calibri"/>
                <a:cs typeface="Calibri"/>
                <a:sym typeface="Calibri"/>
              </a:rPr>
              <a:t>Output options</a:t>
            </a:r>
            <a:endParaRPr sz="1800" b="1">
              <a:solidFill>
                <a:schemeClr val="dk1"/>
              </a:solidFill>
              <a:latin typeface="Calibri"/>
              <a:ea typeface="Calibri"/>
              <a:cs typeface="Calibri"/>
              <a:sym typeface="Calibri"/>
            </a:endParaRPr>
          </a:p>
        </p:txBody>
      </p:sp>
      <p:sp>
        <p:nvSpPr>
          <p:cNvPr id="592" name="Google Shape;592;p52"/>
          <p:cNvSpPr/>
          <p:nvPr/>
        </p:nvSpPr>
        <p:spPr>
          <a:xfrm>
            <a:off x="5796852" y="5484525"/>
            <a:ext cx="334200" cy="682800"/>
          </a:xfrm>
          <a:prstGeom prst="rightBrace">
            <a:avLst>
              <a:gd name="adj1" fmla="val 9469"/>
              <a:gd name="adj2" fmla="val 50000"/>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pic>
        <p:nvPicPr>
          <p:cNvPr id="598" name="Google Shape;598;p53"/>
          <p:cNvPicPr preferRelativeResize="0"/>
          <p:nvPr/>
        </p:nvPicPr>
        <p:blipFill>
          <a:blip r:embed="rId3">
            <a:alphaModFix/>
          </a:blip>
          <a:stretch>
            <a:fillRect/>
          </a:stretch>
        </p:blipFill>
        <p:spPr>
          <a:xfrm>
            <a:off x="393349" y="979050"/>
            <a:ext cx="5480675" cy="5517257"/>
          </a:xfrm>
          <a:prstGeom prst="rect">
            <a:avLst/>
          </a:prstGeom>
          <a:noFill/>
          <a:ln w="9525" cap="flat" cmpd="sng">
            <a:solidFill>
              <a:srgbClr val="7F7F7F"/>
            </a:solidFill>
            <a:prstDash val="solid"/>
            <a:round/>
            <a:headEnd type="none" w="sm" len="sm"/>
            <a:tailEnd type="none" w="sm" len="sm"/>
          </a:ln>
        </p:spPr>
      </p:pic>
      <p:pic>
        <p:nvPicPr>
          <p:cNvPr id="599" name="Google Shape;599;p53"/>
          <p:cNvPicPr preferRelativeResize="0"/>
          <p:nvPr/>
        </p:nvPicPr>
        <p:blipFill rotWithShape="1">
          <a:blip r:embed="rId4">
            <a:alphaModFix/>
          </a:blip>
          <a:srcRect l="467"/>
          <a:stretch/>
        </p:blipFill>
        <p:spPr>
          <a:xfrm>
            <a:off x="393350" y="979025"/>
            <a:ext cx="5480676" cy="5536000"/>
          </a:xfrm>
          <a:prstGeom prst="rect">
            <a:avLst/>
          </a:prstGeom>
          <a:noFill/>
          <a:ln w="9525" cap="flat" cmpd="sng">
            <a:solidFill>
              <a:srgbClr val="7F7F7F"/>
            </a:solidFill>
            <a:prstDash val="solid"/>
            <a:round/>
            <a:headEnd type="none" w="sm" len="sm"/>
            <a:tailEnd type="none" w="sm" len="sm"/>
          </a:ln>
        </p:spPr>
      </p:pic>
      <p:sp>
        <p:nvSpPr>
          <p:cNvPr id="600" name="Google Shape;600;p53"/>
          <p:cNvSpPr txBox="1"/>
          <p:nvPr/>
        </p:nvSpPr>
        <p:spPr>
          <a:xfrm>
            <a:off x="2581323" y="1866202"/>
            <a:ext cx="3286200" cy="896100"/>
          </a:xfrm>
          <a:prstGeom prst="rect">
            <a:avLst/>
          </a:prstGeom>
          <a:noFill/>
          <a:ln>
            <a:noFill/>
          </a:ln>
        </p:spPr>
        <p:txBody>
          <a:bodyPr spcFirstLastPara="1" wrap="square" lIns="36575" tIns="9125" rIns="9125" bIns="9125" anchor="t" anchorCtr="0">
            <a:noAutofit/>
          </a:bodyPr>
          <a:lstStyle/>
          <a:p>
            <a:pPr marL="0" marR="0" lvl="0" indent="0" algn="l" rtl="0">
              <a:spcBef>
                <a:spcPts val="0"/>
              </a:spcBef>
              <a:spcAft>
                <a:spcPts val="0"/>
              </a:spcAft>
              <a:buNone/>
            </a:pPr>
            <a:r>
              <a:rPr lang="en-US" sz="650">
                <a:solidFill>
                  <a:schemeClr val="dk1"/>
                </a:solidFill>
                <a:latin typeface="Calibri"/>
                <a:ea typeface="Calibri"/>
                <a:cs typeface="Calibri"/>
                <a:sym typeface="Calibri"/>
              </a:rPr>
              <a:t>&gt;West Nile virus envelope glycoprotein</a:t>
            </a:r>
            <a:endParaRPr/>
          </a:p>
          <a:p>
            <a:pPr marL="0" marR="0" lvl="0" indent="0" algn="l" rtl="0">
              <a:spcBef>
                <a:spcPts val="0"/>
              </a:spcBef>
              <a:spcAft>
                <a:spcPts val="0"/>
              </a:spcAft>
              <a:buNone/>
            </a:pPr>
            <a:r>
              <a:rPr lang="en-US" sz="650">
                <a:solidFill>
                  <a:schemeClr val="dk1"/>
                </a:solidFill>
                <a:latin typeface="Calibri"/>
                <a:ea typeface="Calibri"/>
                <a:cs typeface="Calibri"/>
                <a:sym typeface="Calibri"/>
              </a:rPr>
              <a:t>FNCLGMSNRDFLEGVSGATWVDLVLEGDSCVTIMSKDKPTIDVKMMNMEAANLAEVRSYCYLATVSDLST</a:t>
            </a:r>
            <a:endParaRPr/>
          </a:p>
          <a:p>
            <a:pPr marL="0" marR="0" lvl="0" indent="0" algn="l" rtl="0">
              <a:spcBef>
                <a:spcPts val="0"/>
              </a:spcBef>
              <a:spcAft>
                <a:spcPts val="0"/>
              </a:spcAft>
              <a:buNone/>
            </a:pPr>
            <a:r>
              <a:rPr lang="en-US" sz="650">
                <a:solidFill>
                  <a:schemeClr val="dk1"/>
                </a:solidFill>
                <a:latin typeface="Calibri"/>
                <a:ea typeface="Calibri"/>
                <a:cs typeface="Calibri"/>
                <a:sym typeface="Calibri"/>
              </a:rPr>
              <a:t>KAACPTMGEAHNDKRADPAFVCRQGVVDRGWGNGCGLFGKGSIDTCAKFACSTKAIGRTILKENIKYEVA</a:t>
            </a:r>
            <a:endParaRPr/>
          </a:p>
          <a:p>
            <a:pPr marL="0" marR="0" lvl="0" indent="0" algn="l" rtl="0">
              <a:spcBef>
                <a:spcPts val="0"/>
              </a:spcBef>
              <a:spcAft>
                <a:spcPts val="0"/>
              </a:spcAft>
              <a:buNone/>
            </a:pPr>
            <a:r>
              <a:rPr lang="en-US" sz="650">
                <a:solidFill>
                  <a:schemeClr val="dk1"/>
                </a:solidFill>
                <a:latin typeface="Calibri"/>
                <a:ea typeface="Calibri"/>
                <a:cs typeface="Calibri"/>
                <a:sym typeface="Calibri"/>
              </a:rPr>
              <a:t>IFVHGPTTVESHGNYSTQVGATQAGRFSITPAAPSYTLKLGEYGEVTVDCEPRSGIDTNAYYVMTVGTKT</a:t>
            </a:r>
            <a:endParaRPr/>
          </a:p>
          <a:p>
            <a:pPr marL="0" marR="0" lvl="0" indent="0" algn="l" rtl="0">
              <a:spcBef>
                <a:spcPts val="0"/>
              </a:spcBef>
              <a:spcAft>
                <a:spcPts val="0"/>
              </a:spcAft>
              <a:buNone/>
            </a:pPr>
            <a:r>
              <a:rPr lang="en-US" sz="650">
                <a:solidFill>
                  <a:schemeClr val="dk1"/>
                </a:solidFill>
                <a:latin typeface="Calibri"/>
                <a:ea typeface="Calibri"/>
                <a:cs typeface="Calibri"/>
                <a:sym typeface="Calibri"/>
              </a:rPr>
              <a:t>FLVHREWFMDLNLPWSSAGSTVWRNRETLMEFEEPHATKQSVIALGSQEGALHQALAGAIPVEFSSNTVK</a:t>
            </a:r>
            <a:endParaRPr/>
          </a:p>
          <a:p>
            <a:pPr marL="0" marR="0" lvl="0" indent="0" algn="l" rtl="0">
              <a:spcBef>
                <a:spcPts val="0"/>
              </a:spcBef>
              <a:spcAft>
                <a:spcPts val="0"/>
              </a:spcAft>
              <a:buNone/>
            </a:pPr>
            <a:r>
              <a:rPr lang="en-US" sz="650">
                <a:solidFill>
                  <a:schemeClr val="dk1"/>
                </a:solidFill>
                <a:latin typeface="Calibri"/>
                <a:ea typeface="Calibri"/>
                <a:cs typeface="Calibri"/>
                <a:sym typeface="Calibri"/>
              </a:rPr>
              <a:t>LTSGHLKCRVKMEKLQLKGTTYGVCSKAFKFLGTPADTGHGTVVLELQYTGTDGPCKVPISSVASLNDLT</a:t>
            </a:r>
            <a:endParaRPr/>
          </a:p>
          <a:p>
            <a:pPr marL="0" marR="0" lvl="0" indent="0" algn="l" rtl="0">
              <a:spcBef>
                <a:spcPts val="0"/>
              </a:spcBef>
              <a:spcAft>
                <a:spcPts val="0"/>
              </a:spcAft>
              <a:buNone/>
            </a:pPr>
            <a:r>
              <a:rPr lang="en-US" sz="650">
                <a:solidFill>
                  <a:schemeClr val="dk1"/>
                </a:solidFill>
                <a:latin typeface="Calibri"/>
                <a:ea typeface="Calibri"/>
                <a:cs typeface="Calibri"/>
                <a:sym typeface="Calibri"/>
              </a:rPr>
              <a:t>PVGRLVTVNPFVSVATANAKVLIELEPPFGDSYIVVGRGEQQINHHWHKSGSSIGKAFTTTLKGAQRLAA</a:t>
            </a:r>
            <a:endParaRPr/>
          </a:p>
          <a:p>
            <a:pPr marL="0" marR="0" lvl="0" indent="0" algn="l" rtl="0">
              <a:spcBef>
                <a:spcPts val="0"/>
              </a:spcBef>
              <a:spcAft>
                <a:spcPts val="0"/>
              </a:spcAft>
              <a:buNone/>
            </a:pPr>
            <a:r>
              <a:rPr lang="en-US" sz="650">
                <a:solidFill>
                  <a:schemeClr val="dk1"/>
                </a:solidFill>
                <a:latin typeface="Calibri"/>
                <a:ea typeface="Calibri"/>
                <a:cs typeface="Calibri"/>
                <a:sym typeface="Calibri"/>
              </a:rPr>
              <a:t>LGDTAWDFGSVGGVFTSVGKAVHQVFGGAFRSLFGGMSWITQGLLGALLLWMGINARDRSIALTFLAVGG</a:t>
            </a:r>
            <a:endParaRPr/>
          </a:p>
          <a:p>
            <a:pPr marL="0" marR="0" lvl="0" indent="0" algn="l" rtl="0">
              <a:spcBef>
                <a:spcPts val="0"/>
              </a:spcBef>
              <a:spcAft>
                <a:spcPts val="0"/>
              </a:spcAft>
              <a:buNone/>
            </a:pPr>
            <a:r>
              <a:rPr lang="en-US" sz="650">
                <a:solidFill>
                  <a:schemeClr val="dk1"/>
                </a:solidFill>
                <a:latin typeface="Calibri"/>
                <a:ea typeface="Calibri"/>
                <a:cs typeface="Calibri"/>
                <a:sym typeface="Calibri"/>
              </a:rPr>
              <a:t>VLLFLSVNVHA</a:t>
            </a:r>
            <a:endParaRPr/>
          </a:p>
        </p:txBody>
      </p:sp>
      <p:sp>
        <p:nvSpPr>
          <p:cNvPr id="601" name="Google Shape;601;p53"/>
          <p:cNvSpPr txBox="1">
            <a:spLocks noGrp="1"/>
          </p:cNvSpPr>
          <p:nvPr>
            <p:ph type="title"/>
          </p:nvPr>
        </p:nvSpPr>
        <p:spPr>
          <a:xfrm>
            <a:off x="261256" y="984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MHC-II binding prediction - example</a:t>
            </a:r>
            <a:endParaRPr/>
          </a:p>
        </p:txBody>
      </p:sp>
      <p:sp>
        <p:nvSpPr>
          <p:cNvPr id="602" name="Google Shape;602;p53"/>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41</a:t>
            </a:fld>
            <a:endParaRPr/>
          </a:p>
        </p:txBody>
      </p:sp>
      <p:sp>
        <p:nvSpPr>
          <p:cNvPr id="603" name="Google Shape;603;p53"/>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604" name="Google Shape;604;p53"/>
          <p:cNvSpPr/>
          <p:nvPr/>
        </p:nvSpPr>
        <p:spPr>
          <a:xfrm>
            <a:off x="6225996" y="987256"/>
            <a:ext cx="223349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tools.iedb.org/mhcii/</a:t>
            </a:r>
            <a:endParaRPr/>
          </a:p>
        </p:txBody>
      </p:sp>
      <p:grpSp>
        <p:nvGrpSpPr>
          <p:cNvPr id="605" name="Google Shape;605;p53"/>
          <p:cNvGrpSpPr/>
          <p:nvPr/>
        </p:nvGrpSpPr>
        <p:grpSpPr>
          <a:xfrm>
            <a:off x="5404023" y="3144119"/>
            <a:ext cx="3178444" cy="680813"/>
            <a:chOff x="5893226" y="3765550"/>
            <a:chExt cx="3120853" cy="680813"/>
          </a:xfrm>
        </p:grpSpPr>
        <p:sp>
          <p:nvSpPr>
            <p:cNvPr id="606" name="Google Shape;606;p53"/>
            <p:cNvSpPr/>
            <p:nvPr/>
          </p:nvSpPr>
          <p:spPr>
            <a:xfrm>
              <a:off x="7370064" y="3765550"/>
              <a:ext cx="1644015" cy="680813"/>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Prediction method</a:t>
              </a:r>
              <a:endParaRPr b="1"/>
            </a:p>
          </p:txBody>
        </p:sp>
        <p:cxnSp>
          <p:nvCxnSpPr>
            <p:cNvPr id="607" name="Google Shape;607;p53"/>
            <p:cNvCxnSpPr/>
            <p:nvPr/>
          </p:nvCxnSpPr>
          <p:spPr>
            <a:xfrm rot="10800000">
              <a:off x="5893226" y="4105956"/>
              <a:ext cx="1476838" cy="9526"/>
            </a:xfrm>
            <a:prstGeom prst="straightConnector1">
              <a:avLst/>
            </a:prstGeom>
            <a:noFill/>
            <a:ln w="28575" cap="flat" cmpd="sng">
              <a:solidFill>
                <a:srgbClr val="FF0000"/>
              </a:solidFill>
              <a:prstDash val="solid"/>
              <a:miter lim="800000"/>
              <a:headEnd type="none" w="sm" len="sm"/>
              <a:tailEnd type="triangle" w="med" len="med"/>
            </a:ln>
          </p:spPr>
        </p:cxnSp>
      </p:grpSp>
      <p:sp>
        <p:nvSpPr>
          <p:cNvPr id="608" name="Google Shape;608;p53"/>
          <p:cNvSpPr/>
          <p:nvPr/>
        </p:nvSpPr>
        <p:spPr>
          <a:xfrm>
            <a:off x="2528000" y="3336800"/>
            <a:ext cx="1310400" cy="1083900"/>
          </a:xfrm>
          <a:prstGeom prst="rect">
            <a:avLst/>
          </a:prstGeom>
          <a:noFill/>
          <a:ln w="28575" cap="flat" cmpd="sng">
            <a:solidFill>
              <a:srgbClr val="FF0000"/>
            </a:solidFill>
            <a:prstDash val="solid"/>
            <a:round/>
            <a:headEnd type="none" w="sm" len="sm"/>
            <a:tailEnd type="none" w="sm" len="sm"/>
          </a:ln>
        </p:spPr>
        <p:txBody>
          <a:bodyPr spcFirstLastPara="1" wrap="square" lIns="45700" tIns="9125" rIns="45700" bIns="9125"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54"/>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Guidelines: Choosing the prediction method</a:t>
            </a:r>
            <a:endParaRPr/>
          </a:p>
        </p:txBody>
      </p:sp>
      <p:sp>
        <p:nvSpPr>
          <p:cNvPr id="615" name="Google Shape;615;p54"/>
          <p:cNvSpPr txBox="1">
            <a:spLocks noGrp="1"/>
          </p:cNvSpPr>
          <p:nvPr>
            <p:ph type="body" idx="1"/>
          </p:nvPr>
        </p:nvSpPr>
        <p:spPr>
          <a:xfrm>
            <a:off x="261255" y="1379764"/>
            <a:ext cx="8605157" cy="47971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Suggested method = “IEDB recommended”</a:t>
            </a:r>
            <a:endParaRPr/>
          </a:p>
          <a:p>
            <a:pPr marL="685800" lvl="1" indent="-228600" algn="l" rtl="0">
              <a:lnSpc>
                <a:spcPct val="90000"/>
              </a:lnSpc>
              <a:spcBef>
                <a:spcPts val="500"/>
              </a:spcBef>
              <a:spcAft>
                <a:spcPts val="0"/>
              </a:spcAft>
              <a:buClr>
                <a:schemeClr val="dk1"/>
              </a:buClr>
              <a:buSzPts val="2400"/>
              <a:buChar char="•"/>
            </a:pPr>
            <a:r>
              <a:rPr lang="en-US"/>
              <a:t>Employs Consensus (Combination of NN-align, SMM-align &amp; CombLib/Sturniolo) or NetMHCIIpan depending on the allele</a:t>
            </a:r>
            <a:endParaRPr/>
          </a:p>
          <a:p>
            <a:pPr marL="685800" lvl="1" indent="-228600" algn="l" rtl="0">
              <a:lnSpc>
                <a:spcPct val="90000"/>
              </a:lnSpc>
              <a:spcBef>
                <a:spcPts val="500"/>
              </a:spcBef>
              <a:spcAft>
                <a:spcPts val="0"/>
              </a:spcAft>
              <a:buClr>
                <a:schemeClr val="dk1"/>
              </a:buClr>
              <a:buSzPts val="2400"/>
              <a:buChar char="•"/>
            </a:pPr>
            <a:r>
              <a:rPr lang="en-US"/>
              <a:t>Provides binding affinity &amp; percentile rank for each method separately as well</a:t>
            </a:r>
            <a:endParaRPr/>
          </a:p>
          <a:p>
            <a:pPr marL="457200" lvl="1" indent="0" algn="l" rtl="0">
              <a:lnSpc>
                <a:spcPct val="90000"/>
              </a:lnSpc>
              <a:spcBef>
                <a:spcPts val="500"/>
              </a:spcBef>
              <a:spcAft>
                <a:spcPts val="0"/>
              </a:spcAft>
              <a:buClr>
                <a:schemeClr val="dk1"/>
              </a:buClr>
              <a:buSzPts val="2400"/>
              <a:buNone/>
            </a:pPr>
            <a:endParaRPr/>
          </a:p>
          <a:p>
            <a:pPr marL="228600" lvl="0" indent="-228600" algn="l" rtl="0">
              <a:lnSpc>
                <a:spcPct val="90000"/>
              </a:lnSpc>
              <a:spcBef>
                <a:spcPts val="1000"/>
              </a:spcBef>
              <a:spcAft>
                <a:spcPts val="0"/>
              </a:spcAft>
              <a:buClr>
                <a:schemeClr val="dk1"/>
              </a:buClr>
              <a:buSzPts val="2800"/>
              <a:buChar char="•"/>
            </a:pPr>
            <a:r>
              <a:rPr lang="en-US"/>
              <a:t>Recommendation will change with the new benchmark studies</a:t>
            </a:r>
            <a:endParaRPr/>
          </a:p>
          <a:p>
            <a:pPr marL="228600" lvl="0" indent="-50800" algn="l" rtl="0">
              <a:lnSpc>
                <a:spcPct val="90000"/>
              </a:lnSpc>
              <a:spcBef>
                <a:spcPts val="1000"/>
              </a:spcBef>
              <a:spcAft>
                <a:spcPts val="0"/>
              </a:spcAft>
              <a:buClr>
                <a:schemeClr val="dk1"/>
              </a:buClr>
              <a:buSzPts val="2800"/>
              <a:buNone/>
            </a:pPr>
            <a:endParaRPr/>
          </a:p>
        </p:txBody>
      </p:sp>
      <p:sp>
        <p:nvSpPr>
          <p:cNvPr id="616" name="Google Shape;616;p54"/>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42</a:t>
            </a:fld>
            <a:endParaRPr/>
          </a:p>
        </p:txBody>
      </p:sp>
      <p:sp>
        <p:nvSpPr>
          <p:cNvPr id="617" name="Google Shape;617;p54"/>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55"/>
          <p:cNvPicPr preferRelativeResize="0"/>
          <p:nvPr/>
        </p:nvPicPr>
        <p:blipFill>
          <a:blip r:embed="rId3">
            <a:alphaModFix/>
          </a:blip>
          <a:stretch>
            <a:fillRect/>
          </a:stretch>
        </p:blipFill>
        <p:spPr>
          <a:xfrm>
            <a:off x="393353" y="979049"/>
            <a:ext cx="5480674" cy="5509828"/>
          </a:xfrm>
          <a:prstGeom prst="rect">
            <a:avLst/>
          </a:prstGeom>
          <a:noFill/>
          <a:ln>
            <a:noFill/>
          </a:ln>
        </p:spPr>
      </p:pic>
      <p:sp>
        <p:nvSpPr>
          <p:cNvPr id="624" name="Google Shape;624;p55"/>
          <p:cNvSpPr/>
          <p:nvPr/>
        </p:nvSpPr>
        <p:spPr>
          <a:xfrm>
            <a:off x="6234788" y="4952925"/>
            <a:ext cx="2450400" cy="1077300"/>
          </a:xfrm>
          <a:prstGeom prst="rect">
            <a:avLst/>
          </a:prstGeom>
          <a:noFill/>
          <a:ln w="9525" cap="flat" cmpd="sng">
            <a:solidFill>
              <a:srgbClr val="FF0000"/>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Upload format:</a:t>
            </a:r>
            <a:endParaRPr b="1"/>
          </a:p>
          <a:p>
            <a:pPr marL="0" marR="0" lvl="0" indent="0" algn="l" rtl="0">
              <a:spcBef>
                <a:spcPts val="0"/>
              </a:spcBef>
              <a:spcAft>
                <a:spcPts val="0"/>
              </a:spcAft>
              <a:buNone/>
            </a:pPr>
            <a:r>
              <a:rPr lang="en-US" sz="1600">
                <a:solidFill>
                  <a:schemeClr val="dk1"/>
                </a:solidFill>
                <a:latin typeface="Calibri"/>
                <a:ea typeface="Calibri"/>
                <a:cs typeface="Calibri"/>
                <a:sym typeface="Calibri"/>
              </a:rPr>
              <a:t>H2-IAb</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HLA-DPA1*01/DPB1*04:01</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HLA-DRB1*01:01</a:t>
            </a:r>
            <a:endParaRPr/>
          </a:p>
        </p:txBody>
      </p:sp>
      <p:sp>
        <p:nvSpPr>
          <p:cNvPr id="625" name="Google Shape;625;p55"/>
          <p:cNvSpPr txBox="1">
            <a:spLocks noGrp="1"/>
          </p:cNvSpPr>
          <p:nvPr>
            <p:ph type="title"/>
          </p:nvPr>
        </p:nvSpPr>
        <p:spPr>
          <a:xfrm>
            <a:off x="261256" y="984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MHC-II binding prediction – example</a:t>
            </a:r>
            <a:endParaRPr/>
          </a:p>
        </p:txBody>
      </p:sp>
      <p:sp>
        <p:nvSpPr>
          <p:cNvPr id="626" name="Google Shape;626;p55"/>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43</a:t>
            </a:fld>
            <a:endParaRPr/>
          </a:p>
        </p:txBody>
      </p:sp>
      <p:sp>
        <p:nvSpPr>
          <p:cNvPr id="627" name="Google Shape;627;p55"/>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628" name="Google Shape;628;p55"/>
          <p:cNvSpPr/>
          <p:nvPr/>
        </p:nvSpPr>
        <p:spPr>
          <a:xfrm>
            <a:off x="6472063" y="987256"/>
            <a:ext cx="223349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tools.iedb.org/mhcii/</a:t>
            </a:r>
            <a:endParaRPr/>
          </a:p>
        </p:txBody>
      </p:sp>
      <p:sp>
        <p:nvSpPr>
          <p:cNvPr id="629" name="Google Shape;629;p55"/>
          <p:cNvSpPr/>
          <p:nvPr/>
        </p:nvSpPr>
        <p:spPr>
          <a:xfrm>
            <a:off x="2560650" y="3833575"/>
            <a:ext cx="824100" cy="587400"/>
          </a:xfrm>
          <a:prstGeom prst="rect">
            <a:avLst/>
          </a:prstGeom>
          <a:noFill/>
          <a:ln w="19050" cap="flat" cmpd="sng">
            <a:solidFill>
              <a:srgbClr val="FF0000"/>
            </a:solidFill>
            <a:prstDash val="solid"/>
            <a:round/>
            <a:headEnd type="none" w="sm" len="sm"/>
            <a:tailEnd type="none" w="sm" len="sm"/>
          </a:ln>
        </p:spPr>
        <p:txBody>
          <a:bodyPr spcFirstLastPara="1" wrap="square" lIns="45700" tIns="9125" rIns="45700" bIns="9125"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55"/>
          <p:cNvSpPr/>
          <p:nvPr/>
        </p:nvSpPr>
        <p:spPr>
          <a:xfrm>
            <a:off x="6235077" y="3456300"/>
            <a:ext cx="2450458" cy="607500"/>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Choose species &amp; locus</a:t>
            </a:r>
            <a:endParaRPr b="1"/>
          </a:p>
        </p:txBody>
      </p:sp>
      <p:grpSp>
        <p:nvGrpSpPr>
          <p:cNvPr id="631" name="Google Shape;631;p55"/>
          <p:cNvGrpSpPr/>
          <p:nvPr/>
        </p:nvGrpSpPr>
        <p:grpSpPr>
          <a:xfrm>
            <a:off x="4144189" y="4223096"/>
            <a:ext cx="4541102" cy="729837"/>
            <a:chOff x="6243366" y="3807856"/>
            <a:chExt cx="2526203" cy="729837"/>
          </a:xfrm>
        </p:grpSpPr>
        <p:sp>
          <p:nvSpPr>
            <p:cNvPr id="632" name="Google Shape;632;p55"/>
            <p:cNvSpPr/>
            <p:nvPr/>
          </p:nvSpPr>
          <p:spPr>
            <a:xfrm>
              <a:off x="7401347" y="3807856"/>
              <a:ext cx="1368222" cy="729837"/>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Select or upload alleles</a:t>
              </a:r>
              <a:endParaRPr b="1"/>
            </a:p>
          </p:txBody>
        </p:sp>
        <p:cxnSp>
          <p:nvCxnSpPr>
            <p:cNvPr id="633" name="Google Shape;633;p55"/>
            <p:cNvCxnSpPr/>
            <p:nvPr/>
          </p:nvCxnSpPr>
          <p:spPr>
            <a:xfrm flipH="1">
              <a:off x="6243366" y="3975718"/>
              <a:ext cx="1157981" cy="7104"/>
            </a:xfrm>
            <a:prstGeom prst="straightConnector1">
              <a:avLst/>
            </a:prstGeom>
            <a:noFill/>
            <a:ln w="28575" cap="flat" cmpd="sng">
              <a:solidFill>
                <a:srgbClr val="FF0000"/>
              </a:solidFill>
              <a:prstDash val="solid"/>
              <a:miter lim="800000"/>
              <a:headEnd type="none" w="sm" len="sm"/>
              <a:tailEnd type="triangle" w="med" len="med"/>
            </a:ln>
          </p:spPr>
        </p:cxnSp>
      </p:grpSp>
      <p:sp>
        <p:nvSpPr>
          <p:cNvPr id="634" name="Google Shape;634;p55"/>
          <p:cNvSpPr txBox="1"/>
          <p:nvPr/>
        </p:nvSpPr>
        <p:spPr>
          <a:xfrm>
            <a:off x="2560650" y="1874525"/>
            <a:ext cx="3306900" cy="887100"/>
          </a:xfrm>
          <a:prstGeom prst="rect">
            <a:avLst/>
          </a:prstGeom>
          <a:noFill/>
          <a:ln>
            <a:noFill/>
          </a:ln>
        </p:spPr>
        <p:txBody>
          <a:bodyPr spcFirstLastPara="1" wrap="square" lIns="36575" tIns="9125" rIns="9125" bIns="9125" anchor="t" anchorCtr="0">
            <a:noAutofit/>
          </a:bodyPr>
          <a:lstStyle/>
          <a:p>
            <a:pPr marL="0" marR="0" lvl="0" indent="0" algn="l" rtl="0">
              <a:spcBef>
                <a:spcPts val="0"/>
              </a:spcBef>
              <a:spcAft>
                <a:spcPts val="0"/>
              </a:spcAft>
              <a:buNone/>
            </a:pPr>
            <a:r>
              <a:rPr lang="en-US" sz="650">
                <a:solidFill>
                  <a:srgbClr val="000000"/>
                </a:solidFill>
                <a:latin typeface="Calibri"/>
                <a:ea typeface="Calibri"/>
                <a:cs typeface="Calibri"/>
                <a:sym typeface="Calibri"/>
              </a:rPr>
              <a:t>&gt;West Nile virus envelope glycoprotein</a:t>
            </a:r>
            <a:endParaRPr/>
          </a:p>
          <a:p>
            <a:pPr marL="0" marR="0" lvl="0" indent="0" algn="l" rtl="0">
              <a:spcBef>
                <a:spcPts val="0"/>
              </a:spcBef>
              <a:spcAft>
                <a:spcPts val="0"/>
              </a:spcAft>
              <a:buNone/>
            </a:pPr>
            <a:r>
              <a:rPr lang="en-US" sz="650">
                <a:solidFill>
                  <a:srgbClr val="000000"/>
                </a:solidFill>
                <a:latin typeface="Calibri"/>
                <a:ea typeface="Calibri"/>
                <a:cs typeface="Calibri"/>
                <a:sym typeface="Calibri"/>
              </a:rPr>
              <a:t>FNCLGMSNRDFLEGVSGATWVDLVLEGDSCVTIMSKDKPTIDVKMMNMEAANLAEVRSYCYLATVSDLST</a:t>
            </a:r>
            <a:endParaRPr/>
          </a:p>
          <a:p>
            <a:pPr marL="0" marR="0" lvl="0" indent="0" algn="l" rtl="0">
              <a:spcBef>
                <a:spcPts val="0"/>
              </a:spcBef>
              <a:spcAft>
                <a:spcPts val="0"/>
              </a:spcAft>
              <a:buNone/>
            </a:pPr>
            <a:r>
              <a:rPr lang="en-US" sz="650">
                <a:solidFill>
                  <a:srgbClr val="000000"/>
                </a:solidFill>
                <a:latin typeface="Calibri"/>
                <a:ea typeface="Calibri"/>
                <a:cs typeface="Calibri"/>
                <a:sym typeface="Calibri"/>
              </a:rPr>
              <a:t>KAACPTMGEAHNDKRADPAFVCRQGVVDRGWGNGCGLFGKGSIDTCAKFACSTKAIGRTILKENIKYEVA</a:t>
            </a:r>
            <a:endParaRPr/>
          </a:p>
          <a:p>
            <a:pPr marL="0" marR="0" lvl="0" indent="0" algn="l" rtl="0">
              <a:spcBef>
                <a:spcPts val="0"/>
              </a:spcBef>
              <a:spcAft>
                <a:spcPts val="0"/>
              </a:spcAft>
              <a:buNone/>
            </a:pPr>
            <a:r>
              <a:rPr lang="en-US" sz="650">
                <a:solidFill>
                  <a:srgbClr val="000000"/>
                </a:solidFill>
                <a:latin typeface="Calibri"/>
                <a:ea typeface="Calibri"/>
                <a:cs typeface="Calibri"/>
                <a:sym typeface="Calibri"/>
              </a:rPr>
              <a:t>IFVHGPTTVESHGNYSTQVGATQAGRFSITPAAPSYTLKLGEYGEVTVDCEPRSGIDTNAYYVMTVGTKT</a:t>
            </a:r>
            <a:endParaRPr/>
          </a:p>
          <a:p>
            <a:pPr marL="0" marR="0" lvl="0" indent="0" algn="l" rtl="0">
              <a:spcBef>
                <a:spcPts val="0"/>
              </a:spcBef>
              <a:spcAft>
                <a:spcPts val="0"/>
              </a:spcAft>
              <a:buNone/>
            </a:pPr>
            <a:r>
              <a:rPr lang="en-US" sz="650">
                <a:solidFill>
                  <a:srgbClr val="000000"/>
                </a:solidFill>
                <a:latin typeface="Calibri"/>
                <a:ea typeface="Calibri"/>
                <a:cs typeface="Calibri"/>
                <a:sym typeface="Calibri"/>
              </a:rPr>
              <a:t>FLVHREWFMDLNLPWSSAGSTVWRNRETLMEFEEPHATKQSVIALGSQEGALHQALAGAIPVEFSSNTVK</a:t>
            </a:r>
            <a:endParaRPr/>
          </a:p>
          <a:p>
            <a:pPr marL="0" marR="0" lvl="0" indent="0" algn="l" rtl="0">
              <a:spcBef>
                <a:spcPts val="0"/>
              </a:spcBef>
              <a:spcAft>
                <a:spcPts val="0"/>
              </a:spcAft>
              <a:buNone/>
            </a:pPr>
            <a:r>
              <a:rPr lang="en-US" sz="650">
                <a:solidFill>
                  <a:srgbClr val="000000"/>
                </a:solidFill>
                <a:latin typeface="Calibri"/>
                <a:ea typeface="Calibri"/>
                <a:cs typeface="Calibri"/>
                <a:sym typeface="Calibri"/>
              </a:rPr>
              <a:t>LTSGHLKCRVKMEKLQLKGTTYGVCSKAFKFLGTPADTGHGTVVLELQYTGTDGPCKVPISSVASLNDLT</a:t>
            </a:r>
            <a:endParaRPr/>
          </a:p>
          <a:p>
            <a:pPr marL="0" marR="0" lvl="0" indent="0" algn="l" rtl="0">
              <a:spcBef>
                <a:spcPts val="0"/>
              </a:spcBef>
              <a:spcAft>
                <a:spcPts val="0"/>
              </a:spcAft>
              <a:buNone/>
            </a:pPr>
            <a:r>
              <a:rPr lang="en-US" sz="650">
                <a:solidFill>
                  <a:srgbClr val="000000"/>
                </a:solidFill>
                <a:latin typeface="Calibri"/>
                <a:ea typeface="Calibri"/>
                <a:cs typeface="Calibri"/>
                <a:sym typeface="Calibri"/>
              </a:rPr>
              <a:t>PVGRLVTVNPFVSVATANAKVLIELEPPFGDSYIVVGRGEQQINHHWHKSGSSIGKAFTTTLKGAQRLAA</a:t>
            </a:r>
            <a:endParaRPr/>
          </a:p>
          <a:p>
            <a:pPr marL="0" marR="0" lvl="0" indent="0" algn="l" rtl="0">
              <a:spcBef>
                <a:spcPts val="0"/>
              </a:spcBef>
              <a:spcAft>
                <a:spcPts val="0"/>
              </a:spcAft>
              <a:buNone/>
            </a:pPr>
            <a:r>
              <a:rPr lang="en-US" sz="650">
                <a:solidFill>
                  <a:srgbClr val="000000"/>
                </a:solidFill>
                <a:latin typeface="Calibri"/>
                <a:ea typeface="Calibri"/>
                <a:cs typeface="Calibri"/>
                <a:sym typeface="Calibri"/>
              </a:rPr>
              <a:t>LGDTAWDFGSVGGVFTSVGKAVHQVFGGAFRSLFGGMSWITQGLLGALLLWMGINARDRSIALTFLAVGG</a:t>
            </a:r>
            <a:endParaRPr/>
          </a:p>
          <a:p>
            <a:pPr marL="0" marR="0" lvl="0" indent="0" algn="l" rtl="0">
              <a:spcBef>
                <a:spcPts val="0"/>
              </a:spcBef>
              <a:spcAft>
                <a:spcPts val="0"/>
              </a:spcAft>
              <a:buNone/>
            </a:pPr>
            <a:r>
              <a:rPr lang="en-US" sz="650">
                <a:solidFill>
                  <a:srgbClr val="000000"/>
                </a:solidFill>
                <a:latin typeface="Calibri"/>
                <a:ea typeface="Calibri"/>
                <a:cs typeface="Calibri"/>
                <a:sym typeface="Calibri"/>
              </a:rPr>
              <a:t>VLLFLSVNVHA</a:t>
            </a:r>
            <a:endParaRPr/>
          </a:p>
        </p:txBody>
      </p:sp>
      <p:cxnSp>
        <p:nvCxnSpPr>
          <p:cNvPr id="635" name="Google Shape;635;p55"/>
          <p:cNvCxnSpPr/>
          <p:nvPr/>
        </p:nvCxnSpPr>
        <p:spPr>
          <a:xfrm flipH="1">
            <a:off x="3482626" y="3931559"/>
            <a:ext cx="2743200" cy="7200"/>
          </a:xfrm>
          <a:prstGeom prst="straightConnector1">
            <a:avLst/>
          </a:prstGeom>
          <a:noFill/>
          <a:ln w="28575" cap="flat" cmpd="sng">
            <a:solidFill>
              <a:srgbClr val="FF0000"/>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6"/>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Allele selection - α and β chains separately</a:t>
            </a:r>
            <a:endParaRPr/>
          </a:p>
        </p:txBody>
      </p:sp>
      <p:pic>
        <p:nvPicPr>
          <p:cNvPr id="642" name="Google Shape;642;p56"/>
          <p:cNvPicPr preferRelativeResize="0">
            <a:picLocks noGrp="1"/>
          </p:cNvPicPr>
          <p:nvPr>
            <p:ph type="body" idx="1"/>
          </p:nvPr>
        </p:nvPicPr>
        <p:blipFill rotWithShape="1">
          <a:blip r:embed="rId3">
            <a:alphaModFix/>
          </a:blip>
          <a:srcRect/>
          <a:stretch/>
        </p:blipFill>
        <p:spPr>
          <a:xfrm>
            <a:off x="547006" y="1645089"/>
            <a:ext cx="7982100" cy="4419600"/>
          </a:xfrm>
          <a:prstGeom prst="rect">
            <a:avLst/>
          </a:prstGeom>
          <a:noFill/>
          <a:ln w="9525" cap="flat" cmpd="sng">
            <a:solidFill>
              <a:srgbClr val="7F7F7F"/>
            </a:solidFill>
            <a:prstDash val="solid"/>
            <a:round/>
            <a:headEnd type="none" w="sm" len="sm"/>
            <a:tailEnd type="none" w="sm" len="sm"/>
          </a:ln>
        </p:spPr>
      </p:pic>
      <p:sp>
        <p:nvSpPr>
          <p:cNvPr id="643" name="Google Shape;643;p56"/>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44</a:t>
            </a:fld>
            <a:endParaRPr/>
          </a:p>
        </p:txBody>
      </p:sp>
      <p:sp>
        <p:nvSpPr>
          <p:cNvPr id="644" name="Google Shape;644;p56"/>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645" name="Google Shape;645;p56"/>
          <p:cNvSpPr/>
          <p:nvPr/>
        </p:nvSpPr>
        <p:spPr>
          <a:xfrm>
            <a:off x="2995394" y="2447367"/>
            <a:ext cx="285300" cy="2601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6" name="Google Shape;646;p56"/>
          <p:cNvSpPr/>
          <p:nvPr/>
        </p:nvSpPr>
        <p:spPr>
          <a:xfrm>
            <a:off x="3498734" y="2302596"/>
            <a:ext cx="3422700" cy="37620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7" name="Google Shape;647;p56"/>
          <p:cNvSpPr/>
          <p:nvPr/>
        </p:nvSpPr>
        <p:spPr>
          <a:xfrm>
            <a:off x="6295441" y="1104680"/>
            <a:ext cx="2233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tools.iedb.org/mhcii/</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7"/>
          <p:cNvSpPr txBox="1">
            <a:spLocks noGrp="1"/>
          </p:cNvSpPr>
          <p:nvPr>
            <p:ph type="title"/>
          </p:nvPr>
        </p:nvSpPr>
        <p:spPr>
          <a:xfrm>
            <a:off x="261256" y="984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Allele selection – 27 allele reference set</a:t>
            </a:r>
            <a:endParaRPr/>
          </a:p>
        </p:txBody>
      </p:sp>
      <p:pic>
        <p:nvPicPr>
          <p:cNvPr id="654" name="Google Shape;654;p57"/>
          <p:cNvPicPr preferRelativeResize="0">
            <a:picLocks noGrp="1"/>
          </p:cNvPicPr>
          <p:nvPr>
            <p:ph type="body" idx="1"/>
          </p:nvPr>
        </p:nvPicPr>
        <p:blipFill rotWithShape="1">
          <a:blip r:embed="rId3">
            <a:alphaModFix/>
          </a:blip>
          <a:srcRect/>
          <a:stretch/>
        </p:blipFill>
        <p:spPr>
          <a:xfrm>
            <a:off x="1497100" y="1018630"/>
            <a:ext cx="4770350" cy="5363313"/>
          </a:xfrm>
          <a:prstGeom prst="rect">
            <a:avLst/>
          </a:prstGeom>
          <a:noFill/>
          <a:ln w="9525" cap="flat" cmpd="sng">
            <a:solidFill>
              <a:srgbClr val="7F7F7F"/>
            </a:solidFill>
            <a:prstDash val="solid"/>
            <a:round/>
            <a:headEnd type="none" w="sm" len="sm"/>
            <a:tailEnd type="none" w="sm" len="sm"/>
          </a:ln>
        </p:spPr>
      </p:pic>
      <p:sp>
        <p:nvSpPr>
          <p:cNvPr id="655" name="Google Shape;655;p57"/>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45</a:t>
            </a:fld>
            <a:endParaRPr/>
          </a:p>
        </p:txBody>
      </p:sp>
      <p:sp>
        <p:nvSpPr>
          <p:cNvPr id="656" name="Google Shape;656;p57"/>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657" name="Google Shape;657;p57"/>
          <p:cNvSpPr/>
          <p:nvPr/>
        </p:nvSpPr>
        <p:spPr>
          <a:xfrm>
            <a:off x="6632916" y="1018630"/>
            <a:ext cx="223349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tools.iedb.org/mhcii/</a:t>
            </a:r>
            <a:endParaRPr/>
          </a:p>
        </p:txBody>
      </p:sp>
      <p:sp>
        <p:nvSpPr>
          <p:cNvPr id="658" name="Google Shape;658;p57"/>
          <p:cNvSpPr/>
          <p:nvPr/>
        </p:nvSpPr>
        <p:spPr>
          <a:xfrm>
            <a:off x="2681069" y="3589306"/>
            <a:ext cx="166906" cy="192119"/>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9" name="Google Shape;659;p57"/>
          <p:cNvSpPr/>
          <p:nvPr/>
        </p:nvSpPr>
        <p:spPr>
          <a:xfrm>
            <a:off x="3555884" y="1464396"/>
            <a:ext cx="2454391" cy="433633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8"/>
          <p:cNvSpPr txBox="1">
            <a:spLocks noGrp="1"/>
          </p:cNvSpPr>
          <p:nvPr>
            <p:ph type="title"/>
          </p:nvPr>
        </p:nvSpPr>
        <p:spPr>
          <a:xfrm>
            <a:off x="355225" y="250825"/>
            <a:ext cx="85113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Allele selection – 7 allele set</a:t>
            </a:r>
            <a:endParaRPr/>
          </a:p>
        </p:txBody>
      </p:sp>
      <p:pic>
        <p:nvPicPr>
          <p:cNvPr id="666" name="Google Shape;666;p58"/>
          <p:cNvPicPr preferRelativeResize="0">
            <a:picLocks noGrp="1"/>
          </p:cNvPicPr>
          <p:nvPr>
            <p:ph type="body" idx="1"/>
          </p:nvPr>
        </p:nvPicPr>
        <p:blipFill rotWithShape="1">
          <a:blip r:embed="rId3">
            <a:alphaModFix/>
          </a:blip>
          <a:srcRect b="23405"/>
          <a:stretch/>
        </p:blipFill>
        <p:spPr>
          <a:xfrm>
            <a:off x="413656" y="1540362"/>
            <a:ext cx="5953200" cy="2670300"/>
          </a:xfrm>
          <a:prstGeom prst="rect">
            <a:avLst/>
          </a:prstGeom>
          <a:noFill/>
          <a:ln w="9525" cap="flat" cmpd="sng">
            <a:solidFill>
              <a:srgbClr val="7F7F7F"/>
            </a:solidFill>
            <a:prstDash val="solid"/>
            <a:round/>
            <a:headEnd type="none" w="sm" len="sm"/>
            <a:tailEnd type="none" w="sm" len="sm"/>
          </a:ln>
        </p:spPr>
      </p:pic>
      <p:sp>
        <p:nvSpPr>
          <p:cNvPr id="667" name="Google Shape;667;p58"/>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46</a:t>
            </a:fld>
            <a:endParaRPr/>
          </a:p>
        </p:txBody>
      </p:sp>
      <p:sp>
        <p:nvSpPr>
          <p:cNvPr id="668" name="Google Shape;668;p58"/>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669" name="Google Shape;669;p58"/>
          <p:cNvSpPr/>
          <p:nvPr/>
        </p:nvSpPr>
        <p:spPr>
          <a:xfrm>
            <a:off x="6593441" y="924155"/>
            <a:ext cx="2233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tools.iedb.org/mhcii/</a:t>
            </a:r>
            <a:endParaRPr/>
          </a:p>
        </p:txBody>
      </p:sp>
      <p:sp>
        <p:nvSpPr>
          <p:cNvPr id="670" name="Google Shape;670;p58"/>
          <p:cNvSpPr/>
          <p:nvPr/>
        </p:nvSpPr>
        <p:spPr>
          <a:xfrm>
            <a:off x="2315936" y="3361767"/>
            <a:ext cx="285300" cy="2601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1" name="Google Shape;671;p58"/>
          <p:cNvSpPr/>
          <p:nvPr/>
        </p:nvSpPr>
        <p:spPr>
          <a:xfrm>
            <a:off x="3362608" y="2186413"/>
            <a:ext cx="1409400" cy="16806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72" name="Google Shape;672;p58"/>
          <p:cNvPicPr preferRelativeResize="0"/>
          <p:nvPr/>
        </p:nvPicPr>
        <p:blipFill rotWithShape="1">
          <a:blip r:embed="rId4">
            <a:alphaModFix/>
          </a:blip>
          <a:srcRect/>
          <a:stretch/>
        </p:blipFill>
        <p:spPr>
          <a:xfrm>
            <a:off x="2827563" y="4774717"/>
            <a:ext cx="6038850" cy="1495425"/>
          </a:xfrm>
          <a:prstGeom prst="rect">
            <a:avLst/>
          </a:prstGeom>
          <a:noFill/>
          <a:ln w="9525" cap="flat" cmpd="sng">
            <a:solidFill>
              <a:srgbClr val="9CC2E5"/>
            </a:solidFill>
            <a:prstDash val="dash"/>
            <a:round/>
            <a:headEnd type="none" w="sm" len="sm"/>
            <a:tailEnd type="none" w="sm" len="sm"/>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59"/>
          <p:cNvSpPr txBox="1">
            <a:spLocks noGrp="1"/>
          </p:cNvSpPr>
          <p:nvPr>
            <p:ph type="title"/>
          </p:nvPr>
        </p:nvSpPr>
        <p:spPr>
          <a:xfrm>
            <a:off x="372531" y="13707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MHC-II binding prediction – example</a:t>
            </a:r>
            <a:endParaRPr/>
          </a:p>
        </p:txBody>
      </p:sp>
      <p:pic>
        <p:nvPicPr>
          <p:cNvPr id="679" name="Google Shape;679;p59"/>
          <p:cNvPicPr preferRelativeResize="0">
            <a:picLocks noGrp="1"/>
          </p:cNvPicPr>
          <p:nvPr>
            <p:ph type="body" idx="1"/>
          </p:nvPr>
        </p:nvPicPr>
        <p:blipFill rotWithShape="1">
          <a:blip r:embed="rId3">
            <a:alphaModFix/>
          </a:blip>
          <a:srcRect/>
          <a:stretch/>
        </p:blipFill>
        <p:spPr>
          <a:xfrm>
            <a:off x="413650" y="1085800"/>
            <a:ext cx="5570400" cy="5426400"/>
          </a:xfrm>
          <a:prstGeom prst="rect">
            <a:avLst/>
          </a:prstGeom>
          <a:noFill/>
          <a:ln w="9525" cap="flat" cmpd="sng">
            <a:solidFill>
              <a:srgbClr val="7F7F7F"/>
            </a:solidFill>
            <a:prstDash val="solid"/>
            <a:round/>
            <a:headEnd type="none" w="sm" len="sm"/>
            <a:tailEnd type="none" w="sm" len="sm"/>
          </a:ln>
        </p:spPr>
      </p:pic>
      <p:sp>
        <p:nvSpPr>
          <p:cNvPr id="680" name="Google Shape;680;p59"/>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47</a:t>
            </a:fld>
            <a:endParaRPr/>
          </a:p>
        </p:txBody>
      </p:sp>
      <p:sp>
        <p:nvSpPr>
          <p:cNvPr id="681" name="Google Shape;681;p59"/>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682" name="Google Shape;682;p59"/>
          <p:cNvSpPr/>
          <p:nvPr/>
        </p:nvSpPr>
        <p:spPr>
          <a:xfrm>
            <a:off x="6472063" y="987256"/>
            <a:ext cx="223349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tools.iedb.org/mhcii/</a:t>
            </a:r>
            <a:endParaRPr/>
          </a:p>
        </p:txBody>
      </p:sp>
      <p:sp>
        <p:nvSpPr>
          <p:cNvPr id="683" name="Google Shape;683;p59"/>
          <p:cNvSpPr/>
          <p:nvPr/>
        </p:nvSpPr>
        <p:spPr>
          <a:xfrm>
            <a:off x="6548263" y="4827752"/>
            <a:ext cx="1952400" cy="411000"/>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a:solidFill>
                  <a:schemeClr val="dk1"/>
                </a:solidFill>
                <a:latin typeface="Calibri"/>
                <a:ea typeface="Calibri"/>
                <a:cs typeface="Calibri"/>
                <a:sym typeface="Calibri"/>
              </a:rPr>
              <a:t>Length selection</a:t>
            </a:r>
            <a:endParaRPr sz="1800" b="1">
              <a:solidFill>
                <a:schemeClr val="dk1"/>
              </a:solidFill>
              <a:latin typeface="Calibri"/>
              <a:ea typeface="Calibri"/>
              <a:cs typeface="Calibri"/>
              <a:sym typeface="Calibri"/>
            </a:endParaRPr>
          </a:p>
        </p:txBody>
      </p:sp>
      <p:sp>
        <p:nvSpPr>
          <p:cNvPr id="684" name="Google Shape;684;p59"/>
          <p:cNvSpPr/>
          <p:nvPr/>
        </p:nvSpPr>
        <p:spPr>
          <a:xfrm>
            <a:off x="6023650" y="4770350"/>
            <a:ext cx="391200" cy="525600"/>
          </a:xfrm>
          <a:prstGeom prst="rightBrace">
            <a:avLst>
              <a:gd name="adj1" fmla="val 8333"/>
              <a:gd name="adj2" fmla="val 50000"/>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85" name="Google Shape;685;p59"/>
          <p:cNvSpPr/>
          <p:nvPr/>
        </p:nvSpPr>
        <p:spPr>
          <a:xfrm>
            <a:off x="6548262" y="5658215"/>
            <a:ext cx="1952400" cy="411000"/>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a:solidFill>
                  <a:schemeClr val="dk1"/>
                </a:solidFill>
                <a:latin typeface="Calibri"/>
                <a:ea typeface="Calibri"/>
                <a:cs typeface="Calibri"/>
                <a:sym typeface="Calibri"/>
              </a:rPr>
              <a:t>Output format</a:t>
            </a:r>
            <a:endParaRPr sz="1600">
              <a:solidFill>
                <a:schemeClr val="dk1"/>
              </a:solidFill>
              <a:latin typeface="Calibri"/>
              <a:ea typeface="Calibri"/>
              <a:cs typeface="Calibri"/>
              <a:sym typeface="Calibri"/>
            </a:endParaRPr>
          </a:p>
        </p:txBody>
      </p:sp>
      <p:sp>
        <p:nvSpPr>
          <p:cNvPr id="686" name="Google Shape;686;p59"/>
          <p:cNvSpPr/>
          <p:nvPr/>
        </p:nvSpPr>
        <p:spPr>
          <a:xfrm>
            <a:off x="6023629" y="5502650"/>
            <a:ext cx="391200" cy="717300"/>
          </a:xfrm>
          <a:prstGeom prst="rightBrace">
            <a:avLst>
              <a:gd name="adj1" fmla="val 8333"/>
              <a:gd name="adj2" fmla="val 50000"/>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59"/>
          <p:cNvSpPr/>
          <p:nvPr/>
        </p:nvSpPr>
        <p:spPr>
          <a:xfrm rot="5400000">
            <a:off x="5078069" y="5799064"/>
            <a:ext cx="520200" cy="3213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8" name="Google Shape;688;p59"/>
          <p:cNvSpPr txBox="1"/>
          <p:nvPr/>
        </p:nvSpPr>
        <p:spPr>
          <a:xfrm>
            <a:off x="2269524" y="5998157"/>
            <a:ext cx="1952443"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rgbClr val="3F3F3F"/>
                </a:solidFill>
                <a:latin typeface="Calibri"/>
                <a:ea typeface="Calibri"/>
                <a:cs typeface="Calibri"/>
                <a:sym typeface="Calibri"/>
              </a:rPr>
              <a:t>spaul@lji.org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0"/>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How the tool works</a:t>
            </a:r>
            <a:endParaRPr/>
          </a:p>
        </p:txBody>
      </p:sp>
      <p:sp>
        <p:nvSpPr>
          <p:cNvPr id="695" name="Google Shape;695;p60"/>
          <p:cNvSpPr txBox="1">
            <a:spLocks noGrp="1"/>
          </p:cNvSpPr>
          <p:nvPr>
            <p:ph type="body" idx="1"/>
          </p:nvPr>
        </p:nvSpPr>
        <p:spPr>
          <a:xfrm>
            <a:off x="261255" y="1379764"/>
            <a:ext cx="8605157" cy="47971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Breaks sequence into all possible peptides of chosen lengths</a:t>
            </a:r>
            <a:endParaRPr/>
          </a:p>
          <a:p>
            <a:pPr marL="228600" lvl="0" indent="-228600" algn="l" rtl="0">
              <a:lnSpc>
                <a:spcPct val="90000"/>
              </a:lnSpc>
              <a:spcBef>
                <a:spcPts val="1000"/>
              </a:spcBef>
              <a:spcAft>
                <a:spcPts val="0"/>
              </a:spcAft>
              <a:buClr>
                <a:schemeClr val="dk1"/>
              </a:buClr>
              <a:buSzPts val="2800"/>
              <a:buChar char="•"/>
            </a:pPr>
            <a:r>
              <a:rPr lang="en-US"/>
              <a:t>Predicts the binding affinity for each peptide based on the method</a:t>
            </a:r>
            <a:endParaRPr/>
          </a:p>
          <a:p>
            <a:pPr marL="228600" lvl="0" indent="-228600" algn="l" rtl="0">
              <a:lnSpc>
                <a:spcPct val="90000"/>
              </a:lnSpc>
              <a:spcBef>
                <a:spcPts val="1000"/>
              </a:spcBef>
              <a:spcAft>
                <a:spcPts val="0"/>
              </a:spcAft>
              <a:buClr>
                <a:schemeClr val="dk1"/>
              </a:buClr>
              <a:buSzPts val="2800"/>
              <a:buChar char="•"/>
            </a:pPr>
            <a:r>
              <a:rPr lang="en-US"/>
              <a:t>Compares the predicted affinity to that of a large set of randomly selected peptides</a:t>
            </a:r>
            <a:endParaRPr/>
          </a:p>
          <a:p>
            <a:pPr marL="228600" lvl="0" indent="-228600" algn="l" rtl="0">
              <a:lnSpc>
                <a:spcPct val="90000"/>
              </a:lnSpc>
              <a:spcBef>
                <a:spcPts val="1000"/>
              </a:spcBef>
              <a:spcAft>
                <a:spcPts val="0"/>
              </a:spcAft>
              <a:buClr>
                <a:schemeClr val="dk1"/>
              </a:buClr>
              <a:buSzPts val="2800"/>
              <a:buChar char="•"/>
            </a:pPr>
            <a:r>
              <a:rPr lang="en-US"/>
              <a:t>Assigns a percentile rank depending on individual predicted affinity</a:t>
            </a:r>
            <a:endParaRPr/>
          </a:p>
          <a:p>
            <a:pPr marL="228600" lvl="0" indent="-228600" algn="l" rtl="0">
              <a:lnSpc>
                <a:spcPct val="90000"/>
              </a:lnSpc>
              <a:spcBef>
                <a:spcPts val="1000"/>
              </a:spcBef>
              <a:spcAft>
                <a:spcPts val="0"/>
              </a:spcAft>
              <a:buClr>
                <a:schemeClr val="dk1"/>
              </a:buClr>
              <a:buSzPts val="2800"/>
              <a:buChar char="•"/>
            </a:pPr>
            <a:r>
              <a:rPr lang="en-US"/>
              <a:t>Consensus picks median rank of the methods used – consensus percentile rank</a:t>
            </a:r>
            <a:endParaRPr/>
          </a:p>
        </p:txBody>
      </p:sp>
      <p:sp>
        <p:nvSpPr>
          <p:cNvPr id="696" name="Google Shape;696;p60"/>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48</a:t>
            </a:fld>
            <a:endParaRPr/>
          </a:p>
        </p:txBody>
      </p:sp>
      <p:sp>
        <p:nvSpPr>
          <p:cNvPr id="697" name="Google Shape;697;p60"/>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pic>
        <p:nvPicPr>
          <p:cNvPr id="703" name="Google Shape;703;p61"/>
          <p:cNvPicPr preferRelativeResize="0">
            <a:picLocks noGrp="1"/>
          </p:cNvPicPr>
          <p:nvPr>
            <p:ph type="body" idx="1"/>
          </p:nvPr>
        </p:nvPicPr>
        <p:blipFill rotWithShape="1">
          <a:blip r:embed="rId3">
            <a:alphaModFix/>
          </a:blip>
          <a:srcRect/>
          <a:stretch/>
        </p:blipFill>
        <p:spPr>
          <a:xfrm>
            <a:off x="337455" y="987256"/>
            <a:ext cx="5401800" cy="5451600"/>
          </a:xfrm>
          <a:prstGeom prst="rect">
            <a:avLst/>
          </a:prstGeom>
          <a:noFill/>
          <a:ln w="9525" cap="flat" cmpd="sng">
            <a:solidFill>
              <a:srgbClr val="7F7F7F"/>
            </a:solidFill>
            <a:prstDash val="solid"/>
            <a:round/>
            <a:headEnd type="none" w="sm" len="sm"/>
            <a:tailEnd type="none" w="sm" len="sm"/>
          </a:ln>
        </p:spPr>
      </p:pic>
      <p:sp>
        <p:nvSpPr>
          <p:cNvPr id="704" name="Google Shape;704;p61"/>
          <p:cNvSpPr txBox="1">
            <a:spLocks noGrp="1"/>
          </p:cNvSpPr>
          <p:nvPr>
            <p:ph type="title"/>
          </p:nvPr>
        </p:nvSpPr>
        <p:spPr>
          <a:xfrm>
            <a:off x="285225" y="103150"/>
            <a:ext cx="86574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MHC-II binding prediction – example</a:t>
            </a:r>
            <a:endParaRPr/>
          </a:p>
        </p:txBody>
      </p:sp>
      <p:sp>
        <p:nvSpPr>
          <p:cNvPr id="705" name="Google Shape;705;p61"/>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49</a:t>
            </a:fld>
            <a:endParaRPr/>
          </a:p>
        </p:txBody>
      </p:sp>
      <p:sp>
        <p:nvSpPr>
          <p:cNvPr id="706" name="Google Shape;706;p61"/>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707" name="Google Shape;707;p61"/>
          <p:cNvSpPr/>
          <p:nvPr/>
        </p:nvSpPr>
        <p:spPr>
          <a:xfrm>
            <a:off x="6472063" y="987256"/>
            <a:ext cx="223349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tools.iedb.org/mhcii/</a:t>
            </a:r>
            <a:endParaRPr/>
          </a:p>
        </p:txBody>
      </p:sp>
      <p:sp>
        <p:nvSpPr>
          <p:cNvPr id="708" name="Google Shape;708;p61"/>
          <p:cNvSpPr/>
          <p:nvPr/>
        </p:nvSpPr>
        <p:spPr>
          <a:xfrm>
            <a:off x="6618070" y="3260040"/>
            <a:ext cx="1952443" cy="857158"/>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a:solidFill>
                  <a:schemeClr val="dk1"/>
                </a:solidFill>
                <a:latin typeface="Calibri"/>
                <a:ea typeface="Calibri"/>
                <a:cs typeface="Calibri"/>
                <a:sym typeface="Calibri"/>
              </a:rPr>
              <a:t>Output</a:t>
            </a: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400">
                <a:solidFill>
                  <a:schemeClr val="dk1"/>
                </a:solidFill>
                <a:latin typeface="Calibri"/>
                <a:ea typeface="Calibri"/>
                <a:cs typeface="Calibri"/>
                <a:sym typeface="Calibri"/>
              </a:rPr>
              <a:t>(sorted low-to-high by adjusted rank)</a:t>
            </a:r>
            <a:endParaRPr sz="1200">
              <a:solidFill>
                <a:schemeClr val="dk1"/>
              </a:solidFill>
              <a:latin typeface="Calibri"/>
              <a:ea typeface="Calibri"/>
              <a:cs typeface="Calibri"/>
              <a:sym typeface="Calibri"/>
            </a:endParaRPr>
          </a:p>
        </p:txBody>
      </p:sp>
      <p:sp>
        <p:nvSpPr>
          <p:cNvPr id="709" name="Google Shape;709;p61"/>
          <p:cNvSpPr/>
          <p:nvPr/>
        </p:nvSpPr>
        <p:spPr>
          <a:xfrm>
            <a:off x="6632183" y="1991995"/>
            <a:ext cx="1952443" cy="410887"/>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Input sequence</a:t>
            </a:r>
            <a:endParaRPr sz="1800" b="1">
              <a:solidFill>
                <a:schemeClr val="dk1"/>
              </a:solidFill>
              <a:latin typeface="Calibri"/>
              <a:ea typeface="Calibri"/>
              <a:cs typeface="Calibri"/>
              <a:sym typeface="Calibri"/>
            </a:endParaRPr>
          </a:p>
        </p:txBody>
      </p:sp>
      <p:sp>
        <p:nvSpPr>
          <p:cNvPr id="710" name="Google Shape;710;p61"/>
          <p:cNvSpPr/>
          <p:nvPr/>
        </p:nvSpPr>
        <p:spPr>
          <a:xfrm>
            <a:off x="5743786" y="1466306"/>
            <a:ext cx="754800" cy="1462200"/>
          </a:xfrm>
          <a:prstGeom prst="rightBrace">
            <a:avLst>
              <a:gd name="adj1" fmla="val 8333"/>
              <a:gd name="adj2" fmla="val 50000"/>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11" name="Google Shape;711;p61"/>
          <p:cNvSpPr/>
          <p:nvPr/>
        </p:nvSpPr>
        <p:spPr>
          <a:xfrm>
            <a:off x="5739198" y="3260039"/>
            <a:ext cx="754800" cy="3263100"/>
          </a:xfrm>
          <a:prstGeom prst="rightBrace">
            <a:avLst>
              <a:gd name="adj1" fmla="val 8333"/>
              <a:gd name="adj2" fmla="val 160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712" name="Google Shape;712;p61"/>
          <p:cNvCxnSpPr/>
          <p:nvPr/>
        </p:nvCxnSpPr>
        <p:spPr>
          <a:xfrm>
            <a:off x="1963511" y="2947623"/>
            <a:ext cx="1446300" cy="0"/>
          </a:xfrm>
          <a:prstGeom prst="straightConnector1">
            <a:avLst/>
          </a:prstGeom>
          <a:noFill/>
          <a:ln w="28575" cap="flat" cmpd="sng">
            <a:solidFill>
              <a:srgbClr val="FF0000"/>
            </a:solidFill>
            <a:prstDash val="solid"/>
            <a:miter lim="800000"/>
            <a:headEnd type="none" w="sm" len="sm"/>
            <a:tailEnd type="none" w="sm" len="sm"/>
          </a:ln>
        </p:spPr>
      </p:cxnSp>
      <p:sp>
        <p:nvSpPr>
          <p:cNvPr id="713" name="Google Shape;713;p61"/>
          <p:cNvSpPr/>
          <p:nvPr/>
        </p:nvSpPr>
        <p:spPr>
          <a:xfrm>
            <a:off x="6618075" y="4117200"/>
            <a:ext cx="2324400" cy="1477200"/>
          </a:xfrm>
          <a:prstGeom prst="rect">
            <a:avLst/>
          </a:prstGeom>
          <a:noFill/>
          <a:ln w="9525" cap="flat" cmpd="sng">
            <a:solidFill>
              <a:srgbClr val="FF0000"/>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a:t>
            </a:r>
            <a:r>
              <a:rPr lang="en-US" sz="1800" b="1">
                <a:solidFill>
                  <a:schemeClr val="dk1"/>
                </a:solidFill>
                <a:latin typeface="Calibri"/>
                <a:ea typeface="Calibri"/>
                <a:cs typeface="Calibri"/>
                <a:sym typeface="Calibri"/>
              </a:rPr>
              <a:t>adjusted rank </a:t>
            </a:r>
            <a:r>
              <a:rPr lang="en-US" sz="1800">
                <a:solidFill>
                  <a:schemeClr val="dk1"/>
                </a:solidFill>
                <a:latin typeface="Calibri"/>
                <a:ea typeface="Calibri"/>
                <a:cs typeface="Calibri"/>
                <a:sym typeface="Calibri"/>
              </a:rPr>
              <a:t>is the percentile rank adjusted based on the frequency of peptide lengths.</a:t>
            </a:r>
            <a:endParaRPr/>
          </a:p>
        </p:txBody>
      </p:sp>
      <p:sp>
        <p:nvSpPr>
          <p:cNvPr id="714" name="Google Shape;714;p61"/>
          <p:cNvSpPr/>
          <p:nvPr/>
        </p:nvSpPr>
        <p:spPr>
          <a:xfrm rot="5400000">
            <a:off x="1193569" y="2767855"/>
            <a:ext cx="520200" cy="3213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Endogenous antigen processing pathway</a:t>
            </a:r>
            <a:br>
              <a:rPr lang="en-US"/>
            </a:br>
            <a:r>
              <a:rPr lang="en-US"/>
              <a:t>(class I)</a:t>
            </a:r>
            <a:endParaRPr/>
          </a:p>
        </p:txBody>
      </p:sp>
      <p:sp>
        <p:nvSpPr>
          <p:cNvPr id="130" name="Google Shape;130;p17"/>
          <p:cNvSpPr txBox="1">
            <a:spLocks noGrp="1"/>
          </p:cNvSpPr>
          <p:nvPr>
            <p:ph type="body" idx="1"/>
          </p:nvPr>
        </p:nvSpPr>
        <p:spPr>
          <a:xfrm>
            <a:off x="4572000" y="1379764"/>
            <a:ext cx="4294412" cy="47971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Antigens generated within the cell</a:t>
            </a:r>
            <a:endParaRPr/>
          </a:p>
          <a:p>
            <a:pPr marL="685800" lvl="1" indent="-228600" algn="l" rtl="0">
              <a:lnSpc>
                <a:spcPct val="90000"/>
              </a:lnSpc>
              <a:spcBef>
                <a:spcPts val="500"/>
              </a:spcBef>
              <a:spcAft>
                <a:spcPts val="0"/>
              </a:spcAft>
              <a:buClr>
                <a:schemeClr val="dk1"/>
              </a:buClr>
              <a:buSzPts val="2400"/>
              <a:buChar char="•"/>
            </a:pPr>
            <a:r>
              <a:rPr lang="en-US"/>
              <a:t>Viral particles</a:t>
            </a:r>
            <a:endParaRPr/>
          </a:p>
          <a:p>
            <a:pPr marL="685800" lvl="1" indent="-228600" algn="l" rtl="0">
              <a:lnSpc>
                <a:spcPct val="90000"/>
              </a:lnSpc>
              <a:spcBef>
                <a:spcPts val="500"/>
              </a:spcBef>
              <a:spcAft>
                <a:spcPts val="0"/>
              </a:spcAft>
              <a:buClr>
                <a:schemeClr val="dk1"/>
              </a:buClr>
              <a:buSzPts val="2400"/>
              <a:buChar char="•"/>
            </a:pPr>
            <a:r>
              <a:rPr lang="en-US"/>
              <a:t>Self proteins</a:t>
            </a:r>
            <a:endParaRPr/>
          </a:p>
          <a:p>
            <a:pPr marL="685800" lvl="1" indent="-228600" algn="l" rtl="0">
              <a:lnSpc>
                <a:spcPct val="90000"/>
              </a:lnSpc>
              <a:spcBef>
                <a:spcPts val="500"/>
              </a:spcBef>
              <a:spcAft>
                <a:spcPts val="0"/>
              </a:spcAft>
              <a:buClr>
                <a:schemeClr val="dk1"/>
              </a:buClr>
              <a:buSzPts val="2400"/>
              <a:buChar char="•"/>
            </a:pPr>
            <a:r>
              <a:rPr lang="en-US"/>
              <a:t>DRiPs (Defective Ribosomal Particles)</a:t>
            </a:r>
            <a:endParaRPr/>
          </a:p>
          <a:p>
            <a:pPr marL="685800" lvl="1" indent="-76200" algn="l" rtl="0">
              <a:lnSpc>
                <a:spcPct val="90000"/>
              </a:lnSpc>
              <a:spcBef>
                <a:spcPts val="500"/>
              </a:spcBef>
              <a:spcAft>
                <a:spcPts val="0"/>
              </a:spcAft>
              <a:buClr>
                <a:schemeClr val="dk1"/>
              </a:buClr>
              <a:buSzPts val="2400"/>
              <a:buNone/>
            </a:pPr>
            <a:endParaRPr/>
          </a:p>
          <a:p>
            <a:pPr marL="228600" lvl="0" indent="-228600" algn="l" rtl="0">
              <a:lnSpc>
                <a:spcPct val="90000"/>
              </a:lnSpc>
              <a:spcBef>
                <a:spcPts val="1000"/>
              </a:spcBef>
              <a:spcAft>
                <a:spcPts val="0"/>
              </a:spcAft>
              <a:buClr>
                <a:schemeClr val="dk1"/>
              </a:buClr>
              <a:buSzPts val="2800"/>
              <a:buChar char="•"/>
            </a:pPr>
            <a:r>
              <a:rPr lang="en-US"/>
              <a:t>Different factors influence peptide being “epitope”</a:t>
            </a:r>
            <a:endParaRPr/>
          </a:p>
          <a:p>
            <a:pPr marL="228600" lvl="0" indent="-50800" algn="l" rtl="0">
              <a:lnSpc>
                <a:spcPct val="90000"/>
              </a:lnSpc>
              <a:spcBef>
                <a:spcPts val="1000"/>
              </a:spcBef>
              <a:spcAft>
                <a:spcPts val="0"/>
              </a:spcAft>
              <a:buClr>
                <a:schemeClr val="dk1"/>
              </a:buClr>
              <a:buSzPts val="2800"/>
              <a:buNone/>
            </a:pPr>
            <a:endParaRPr/>
          </a:p>
        </p:txBody>
      </p:sp>
      <p:sp>
        <p:nvSpPr>
          <p:cNvPr id="131" name="Google Shape;131;p17"/>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a:t>
            </a:fld>
            <a:endParaRPr/>
          </a:p>
        </p:txBody>
      </p:sp>
      <p:sp>
        <p:nvSpPr>
          <p:cNvPr id="132" name="Google Shape;132;p17"/>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pic>
        <p:nvPicPr>
          <p:cNvPr id="133" name="Google Shape;133;p17"/>
          <p:cNvPicPr preferRelativeResize="0"/>
          <p:nvPr/>
        </p:nvPicPr>
        <p:blipFill rotWithShape="1">
          <a:blip r:embed="rId3">
            <a:alphaModFix/>
          </a:blip>
          <a:srcRect l="2125" t="1150" r="2162" b="1004"/>
          <a:stretch/>
        </p:blipFill>
        <p:spPr>
          <a:xfrm>
            <a:off x="353535" y="1248539"/>
            <a:ext cx="4084241" cy="5214584"/>
          </a:xfrm>
          <a:prstGeom prst="rect">
            <a:avLst/>
          </a:prstGeom>
          <a:noFill/>
          <a:ln w="9525" cap="flat" cmpd="sng">
            <a:solidFill>
              <a:srgbClr val="7F7F7F"/>
            </a:solidFill>
            <a:prstDash val="solid"/>
            <a:round/>
            <a:headEnd type="none" w="sm" len="sm"/>
            <a:tailEnd type="none" w="sm" len="sm"/>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Google Shape;720;p62"/>
          <p:cNvPicPr preferRelativeResize="0">
            <a:picLocks noGrp="1"/>
          </p:cNvPicPr>
          <p:nvPr>
            <p:ph type="body" idx="1"/>
          </p:nvPr>
        </p:nvPicPr>
        <p:blipFill rotWithShape="1">
          <a:blip r:embed="rId3">
            <a:alphaModFix/>
          </a:blip>
          <a:srcRect/>
          <a:stretch/>
        </p:blipFill>
        <p:spPr>
          <a:xfrm>
            <a:off x="262163" y="2093664"/>
            <a:ext cx="8604300" cy="3604200"/>
          </a:xfrm>
          <a:prstGeom prst="rect">
            <a:avLst/>
          </a:prstGeom>
          <a:noFill/>
          <a:ln w="9525" cap="flat" cmpd="sng">
            <a:solidFill>
              <a:srgbClr val="7F7F7F"/>
            </a:solidFill>
            <a:prstDash val="solid"/>
            <a:round/>
            <a:headEnd type="none" w="sm" len="sm"/>
            <a:tailEnd type="none" w="sm" len="sm"/>
          </a:ln>
        </p:spPr>
      </p:pic>
      <p:sp>
        <p:nvSpPr>
          <p:cNvPr id="721" name="Google Shape;721;p62"/>
          <p:cNvSpPr txBox="1">
            <a:spLocks noGrp="1"/>
          </p:cNvSpPr>
          <p:nvPr>
            <p:ph type="title"/>
          </p:nvPr>
        </p:nvSpPr>
        <p:spPr>
          <a:xfrm>
            <a:off x="261719" y="1916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MHC-II binding prediction – example</a:t>
            </a:r>
            <a:endParaRPr/>
          </a:p>
        </p:txBody>
      </p:sp>
      <p:sp>
        <p:nvSpPr>
          <p:cNvPr id="722" name="Google Shape;722;p62"/>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50</a:t>
            </a:fld>
            <a:endParaRPr/>
          </a:p>
        </p:txBody>
      </p:sp>
      <p:sp>
        <p:nvSpPr>
          <p:cNvPr id="723" name="Google Shape;723;p62"/>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724" name="Google Shape;724;p62"/>
          <p:cNvSpPr/>
          <p:nvPr/>
        </p:nvSpPr>
        <p:spPr>
          <a:xfrm>
            <a:off x="261256" y="1387398"/>
            <a:ext cx="2233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tools.iedb.org/mhcii/</a:t>
            </a:r>
            <a:endParaRPr/>
          </a:p>
        </p:txBody>
      </p:sp>
      <p:sp>
        <p:nvSpPr>
          <p:cNvPr id="725" name="Google Shape;725;p62"/>
          <p:cNvSpPr/>
          <p:nvPr/>
        </p:nvSpPr>
        <p:spPr>
          <a:xfrm>
            <a:off x="4923245" y="1485933"/>
            <a:ext cx="3943200" cy="323100"/>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Individual scores for different methods</a:t>
            </a:r>
            <a:endParaRPr sz="1200">
              <a:solidFill>
                <a:schemeClr val="dk1"/>
              </a:solidFill>
              <a:latin typeface="Calibri"/>
              <a:ea typeface="Calibri"/>
              <a:cs typeface="Calibri"/>
              <a:sym typeface="Calibri"/>
            </a:endParaRPr>
          </a:p>
        </p:txBody>
      </p:sp>
      <p:sp>
        <p:nvSpPr>
          <p:cNvPr id="726" name="Google Shape;726;p62"/>
          <p:cNvSpPr/>
          <p:nvPr/>
        </p:nvSpPr>
        <p:spPr>
          <a:xfrm rot="-5400000">
            <a:off x="6492468" y="190055"/>
            <a:ext cx="554100" cy="4193700"/>
          </a:xfrm>
          <a:prstGeom prst="rightBrace">
            <a:avLst>
              <a:gd name="adj1" fmla="val 36798"/>
              <a:gd name="adj2" fmla="val 48058"/>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27" name="Google Shape;727;p62"/>
          <p:cNvSpPr/>
          <p:nvPr/>
        </p:nvSpPr>
        <p:spPr>
          <a:xfrm>
            <a:off x="1263704" y="2461268"/>
            <a:ext cx="162300" cy="177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63"/>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Guidelines: Selecting binders</a:t>
            </a:r>
            <a:endParaRPr/>
          </a:p>
        </p:txBody>
      </p:sp>
      <p:sp>
        <p:nvSpPr>
          <p:cNvPr id="734" name="Google Shape;734;p63"/>
          <p:cNvSpPr txBox="1">
            <a:spLocks noGrp="1"/>
          </p:cNvSpPr>
          <p:nvPr>
            <p:ph type="body" idx="1"/>
          </p:nvPr>
        </p:nvSpPr>
        <p:spPr>
          <a:xfrm>
            <a:off x="261255" y="1379764"/>
            <a:ext cx="8605157" cy="47971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600"/>
              <a:buChar char="•"/>
            </a:pPr>
            <a:r>
              <a:rPr lang="en-US" sz="2600"/>
              <a:t>Based on Percentile rank or MHC binding affinity? Recommendation: </a:t>
            </a:r>
            <a:r>
              <a:rPr lang="en-US" sz="2600" b="1"/>
              <a:t>IEDB Percentile rank</a:t>
            </a:r>
            <a:endParaRPr/>
          </a:p>
          <a:p>
            <a:pPr marL="228600" lvl="0" indent="-228600" algn="l" rtl="0">
              <a:lnSpc>
                <a:spcPct val="90000"/>
              </a:lnSpc>
              <a:spcBef>
                <a:spcPts val="1000"/>
              </a:spcBef>
              <a:spcAft>
                <a:spcPts val="0"/>
              </a:spcAft>
              <a:buClr>
                <a:schemeClr val="dk1"/>
              </a:buClr>
              <a:buSzPts val="2600"/>
              <a:buChar char="•"/>
            </a:pPr>
            <a:r>
              <a:rPr lang="en-US" sz="2600"/>
              <a:t>Threshold guidelines:</a:t>
            </a:r>
            <a:endParaRPr/>
          </a:p>
          <a:p>
            <a:pPr marL="685800" lvl="1" indent="-228600" algn="l" rtl="0">
              <a:lnSpc>
                <a:spcPct val="90000"/>
              </a:lnSpc>
              <a:spcBef>
                <a:spcPts val="500"/>
              </a:spcBef>
              <a:spcAft>
                <a:spcPts val="0"/>
              </a:spcAft>
              <a:buClr>
                <a:schemeClr val="dk1"/>
              </a:buClr>
              <a:buSzPts val="2400"/>
              <a:buChar char="•"/>
            </a:pPr>
            <a:r>
              <a:rPr lang="en-US"/>
              <a:t>Percentile rank ≤ </a:t>
            </a:r>
            <a:r>
              <a:rPr lang="en-US" b="1"/>
              <a:t>10.0</a:t>
            </a:r>
            <a:r>
              <a:rPr lang="en-US"/>
              <a:t> (Percentile rank on linear scale (0-100), lower value = better binder)</a:t>
            </a:r>
            <a:endParaRPr/>
          </a:p>
          <a:p>
            <a:pPr marL="685800" lvl="1" indent="-228600" algn="l" rtl="0">
              <a:lnSpc>
                <a:spcPct val="90000"/>
              </a:lnSpc>
              <a:spcBef>
                <a:spcPts val="500"/>
              </a:spcBef>
              <a:spcAft>
                <a:spcPts val="0"/>
              </a:spcAft>
              <a:buClr>
                <a:schemeClr val="dk1"/>
              </a:buClr>
              <a:buSzPts val="2400"/>
              <a:buChar char="•"/>
            </a:pPr>
            <a:r>
              <a:rPr lang="en-US"/>
              <a:t>MHC binding affinity IC50 ≤ </a:t>
            </a:r>
            <a:r>
              <a:rPr lang="en-US" b="1"/>
              <a:t>1000nM</a:t>
            </a:r>
            <a:endParaRPr/>
          </a:p>
          <a:p>
            <a:pPr marL="228600" lvl="0" indent="-228600" algn="l" rtl="0">
              <a:lnSpc>
                <a:spcPct val="90000"/>
              </a:lnSpc>
              <a:spcBef>
                <a:spcPts val="1000"/>
              </a:spcBef>
              <a:spcAft>
                <a:spcPts val="0"/>
              </a:spcAft>
              <a:buClr>
                <a:schemeClr val="dk1"/>
              </a:buClr>
              <a:buSzPts val="2600"/>
              <a:buChar char="•"/>
            </a:pPr>
            <a:r>
              <a:rPr lang="en-US" sz="2600"/>
              <a:t>Select all peptides with IEDB percentile rank ≤ 10.0</a:t>
            </a:r>
            <a:endParaRPr/>
          </a:p>
          <a:p>
            <a:pPr marL="228600" lvl="0" indent="-114300" algn="l" rtl="0">
              <a:lnSpc>
                <a:spcPct val="90000"/>
              </a:lnSpc>
              <a:spcBef>
                <a:spcPts val="1000"/>
              </a:spcBef>
              <a:spcAft>
                <a:spcPts val="0"/>
              </a:spcAft>
              <a:buClr>
                <a:schemeClr val="dk1"/>
              </a:buClr>
              <a:buSzPts val="1800"/>
              <a:buNone/>
            </a:pPr>
            <a:endParaRPr sz="1800"/>
          </a:p>
        </p:txBody>
      </p:sp>
      <p:sp>
        <p:nvSpPr>
          <p:cNvPr id="735" name="Google Shape;735;p63"/>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51</a:t>
            </a:fld>
            <a:endParaRPr/>
          </a:p>
        </p:txBody>
      </p:sp>
      <p:sp>
        <p:nvSpPr>
          <p:cNvPr id="736" name="Google Shape;736;p63"/>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64"/>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Alternate approaches for selecting binders </a:t>
            </a:r>
            <a:endParaRPr/>
          </a:p>
        </p:txBody>
      </p:sp>
      <p:sp>
        <p:nvSpPr>
          <p:cNvPr id="743" name="Google Shape;743;p64"/>
          <p:cNvSpPr txBox="1">
            <a:spLocks noGrp="1"/>
          </p:cNvSpPr>
          <p:nvPr>
            <p:ph type="body" idx="1"/>
          </p:nvPr>
        </p:nvSpPr>
        <p:spPr>
          <a:xfrm>
            <a:off x="261255" y="1379764"/>
            <a:ext cx="8605157" cy="47971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600"/>
              <a:buChar char="•"/>
            </a:pPr>
            <a:r>
              <a:rPr lang="en-US" sz="2600"/>
              <a:t>Change threshold values depending on your need</a:t>
            </a:r>
            <a:endParaRPr/>
          </a:p>
          <a:p>
            <a:pPr marL="685800" lvl="1" indent="-228600" algn="l" rtl="0">
              <a:lnSpc>
                <a:spcPct val="90000"/>
              </a:lnSpc>
              <a:spcBef>
                <a:spcPts val="500"/>
              </a:spcBef>
              <a:spcAft>
                <a:spcPts val="0"/>
              </a:spcAft>
              <a:buClr>
                <a:schemeClr val="dk1"/>
              </a:buClr>
              <a:buSzPts val="2400"/>
              <a:buChar char="•"/>
            </a:pPr>
            <a:r>
              <a:rPr lang="en-US"/>
              <a:t>e.g. in case you have too few or too many predicted binders.</a:t>
            </a:r>
            <a:endParaRPr/>
          </a:p>
          <a:p>
            <a:pPr marL="228600" lvl="0" indent="-228600" algn="l" rtl="0">
              <a:lnSpc>
                <a:spcPct val="90000"/>
              </a:lnSpc>
              <a:spcBef>
                <a:spcPts val="1000"/>
              </a:spcBef>
              <a:spcAft>
                <a:spcPts val="0"/>
              </a:spcAft>
              <a:buClr>
                <a:schemeClr val="dk1"/>
              </a:buClr>
              <a:buSzPts val="2600"/>
              <a:buChar char="•"/>
            </a:pPr>
            <a:r>
              <a:rPr lang="en-US" sz="2600"/>
              <a:t>Set a desired percentage within your peptide set (irrespective of IEDB percentile rank) in case you want to study a fixed number of best possible peptides.</a:t>
            </a:r>
            <a:endParaRPr/>
          </a:p>
          <a:p>
            <a:pPr marL="228600" lvl="0" indent="-50800" algn="l" rtl="0">
              <a:lnSpc>
                <a:spcPct val="90000"/>
              </a:lnSpc>
              <a:spcBef>
                <a:spcPts val="1000"/>
              </a:spcBef>
              <a:spcAft>
                <a:spcPts val="0"/>
              </a:spcAft>
              <a:buClr>
                <a:schemeClr val="dk1"/>
              </a:buClr>
              <a:buSzPts val="2800"/>
              <a:buNone/>
            </a:pPr>
            <a:endParaRPr/>
          </a:p>
        </p:txBody>
      </p:sp>
      <p:sp>
        <p:nvSpPr>
          <p:cNvPr id="744" name="Google Shape;744;p64"/>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52</a:t>
            </a:fld>
            <a:endParaRPr/>
          </a:p>
        </p:txBody>
      </p:sp>
      <p:sp>
        <p:nvSpPr>
          <p:cNvPr id="745" name="Google Shape;745;p64"/>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65"/>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Issue of overlapping peptides</a:t>
            </a:r>
            <a:endParaRPr/>
          </a:p>
        </p:txBody>
      </p:sp>
      <p:sp>
        <p:nvSpPr>
          <p:cNvPr id="752" name="Google Shape;752;p65"/>
          <p:cNvSpPr txBox="1">
            <a:spLocks noGrp="1"/>
          </p:cNvSpPr>
          <p:nvPr>
            <p:ph type="body" idx="1"/>
          </p:nvPr>
        </p:nvSpPr>
        <p:spPr>
          <a:xfrm>
            <a:off x="261256" y="1134837"/>
            <a:ext cx="8605157" cy="683928"/>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590"/>
              <a:buChar char="•"/>
            </a:pPr>
            <a:r>
              <a:rPr lang="en-US" sz="2590"/>
              <a:t>The tool breaks the sequence into all possible 15-mers - Peptides overlapping by 14 amino acid residues</a:t>
            </a:r>
            <a:endParaRPr/>
          </a:p>
          <a:p>
            <a:pPr marL="228600" lvl="0" indent="-64135" algn="l" rtl="0">
              <a:lnSpc>
                <a:spcPct val="70000"/>
              </a:lnSpc>
              <a:spcBef>
                <a:spcPts val="1000"/>
              </a:spcBef>
              <a:spcAft>
                <a:spcPts val="0"/>
              </a:spcAft>
              <a:buClr>
                <a:schemeClr val="dk1"/>
              </a:buClr>
              <a:buSzPts val="2590"/>
              <a:buNone/>
            </a:pPr>
            <a:endParaRPr sz="2590"/>
          </a:p>
        </p:txBody>
      </p:sp>
      <p:sp>
        <p:nvSpPr>
          <p:cNvPr id="753" name="Google Shape;753;p65"/>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53</a:t>
            </a:fld>
            <a:endParaRPr/>
          </a:p>
        </p:txBody>
      </p:sp>
      <p:sp>
        <p:nvSpPr>
          <p:cNvPr id="754" name="Google Shape;754;p65"/>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grpSp>
        <p:nvGrpSpPr>
          <p:cNvPr id="755" name="Google Shape;755;p65"/>
          <p:cNvGrpSpPr/>
          <p:nvPr/>
        </p:nvGrpSpPr>
        <p:grpSpPr>
          <a:xfrm>
            <a:off x="220871" y="1948725"/>
            <a:ext cx="8645542" cy="4391025"/>
            <a:chOff x="0" y="2565399"/>
            <a:chExt cx="9144000" cy="4140201"/>
          </a:xfrm>
        </p:grpSpPr>
        <p:pic>
          <p:nvPicPr>
            <p:cNvPr id="756" name="Google Shape;756;p65"/>
            <p:cNvPicPr preferRelativeResize="0"/>
            <p:nvPr/>
          </p:nvPicPr>
          <p:blipFill rotWithShape="1">
            <a:blip r:embed="rId3">
              <a:alphaModFix/>
            </a:blip>
            <a:srcRect l="1" t="13793" r="40278" b="47757"/>
            <a:stretch/>
          </p:blipFill>
          <p:spPr>
            <a:xfrm>
              <a:off x="0" y="2565399"/>
              <a:ext cx="9144000" cy="4140201"/>
            </a:xfrm>
            <a:prstGeom prst="rect">
              <a:avLst/>
            </a:prstGeom>
            <a:noFill/>
            <a:ln w="9525" cap="flat" cmpd="sng">
              <a:solidFill>
                <a:srgbClr val="7F7F7F"/>
              </a:solidFill>
              <a:prstDash val="solid"/>
              <a:round/>
              <a:headEnd type="none" w="sm" len="sm"/>
              <a:tailEnd type="none" w="sm" len="sm"/>
            </a:ln>
          </p:spPr>
        </p:pic>
        <p:sp>
          <p:nvSpPr>
            <p:cNvPr id="757" name="Google Shape;757;p65"/>
            <p:cNvSpPr/>
            <p:nvPr/>
          </p:nvSpPr>
          <p:spPr>
            <a:xfrm>
              <a:off x="4835911" y="2968653"/>
              <a:ext cx="750850" cy="91197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58" name="Google Shape;758;p65"/>
            <p:cNvSpPr/>
            <p:nvPr/>
          </p:nvSpPr>
          <p:spPr>
            <a:xfrm>
              <a:off x="6430535" y="2968653"/>
              <a:ext cx="847494" cy="91197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59" name="Google Shape;759;p65"/>
            <p:cNvSpPr/>
            <p:nvPr/>
          </p:nvSpPr>
          <p:spPr>
            <a:xfrm>
              <a:off x="8121803" y="2968653"/>
              <a:ext cx="784304" cy="91197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60" name="Google Shape;760;p65"/>
            <p:cNvSpPr/>
            <p:nvPr/>
          </p:nvSpPr>
          <p:spPr>
            <a:xfrm>
              <a:off x="2416095" y="2968653"/>
              <a:ext cx="1174597" cy="91197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66"/>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Issue of overlapping peptides: Solution</a:t>
            </a:r>
            <a:endParaRPr/>
          </a:p>
        </p:txBody>
      </p:sp>
      <p:sp>
        <p:nvSpPr>
          <p:cNvPr id="767" name="Google Shape;767;p66"/>
          <p:cNvSpPr txBox="1">
            <a:spLocks noGrp="1"/>
          </p:cNvSpPr>
          <p:nvPr>
            <p:ph type="body" idx="1"/>
          </p:nvPr>
        </p:nvSpPr>
        <p:spPr>
          <a:xfrm>
            <a:off x="261255" y="1134838"/>
            <a:ext cx="8605157" cy="504212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Pre-processing: </a:t>
            </a:r>
            <a:endParaRPr/>
          </a:p>
          <a:p>
            <a:pPr marL="685800" lvl="1" indent="-228600" algn="l" rtl="0">
              <a:lnSpc>
                <a:spcPct val="90000"/>
              </a:lnSpc>
              <a:spcBef>
                <a:spcPts val="500"/>
              </a:spcBef>
              <a:spcAft>
                <a:spcPts val="0"/>
              </a:spcAft>
              <a:buClr>
                <a:schemeClr val="dk1"/>
              </a:buClr>
              <a:buSzPts val="2400"/>
              <a:buChar char="•"/>
            </a:pPr>
            <a:r>
              <a:rPr lang="en-US"/>
              <a:t>Generate 15mers overlapping by 10 AA residues and do the prediction</a:t>
            </a:r>
            <a:endParaRPr/>
          </a:p>
          <a:p>
            <a:pPr marL="0" lvl="0" indent="0" algn="l" rtl="0">
              <a:lnSpc>
                <a:spcPct val="90000"/>
              </a:lnSpc>
              <a:spcBef>
                <a:spcPts val="1000"/>
              </a:spcBef>
              <a:spcAft>
                <a:spcPts val="0"/>
              </a:spcAft>
              <a:buClr>
                <a:schemeClr val="dk1"/>
              </a:buClr>
              <a:buSzPts val="2800"/>
              <a:buNone/>
            </a:pPr>
            <a:r>
              <a:rPr lang="en-US"/>
              <a:t>		</a:t>
            </a:r>
            <a:r>
              <a:rPr lang="en-US" sz="2400" b="1">
                <a:solidFill>
                  <a:srgbClr val="002060"/>
                </a:solidFill>
                <a:latin typeface="Courier New"/>
                <a:ea typeface="Courier New"/>
                <a:cs typeface="Courier New"/>
                <a:sym typeface="Courier New"/>
              </a:rPr>
              <a:t>APITAYAQQTRGLLGCIITSLTGRD</a:t>
            </a:r>
            <a:endParaRPr/>
          </a:p>
          <a:p>
            <a:pPr marL="0" lvl="0" indent="0" algn="l" rtl="0">
              <a:lnSpc>
                <a:spcPct val="90000"/>
              </a:lnSpc>
              <a:spcBef>
                <a:spcPts val="1000"/>
              </a:spcBef>
              <a:spcAft>
                <a:spcPts val="0"/>
              </a:spcAft>
              <a:buClr>
                <a:srgbClr val="002060"/>
              </a:buClr>
              <a:buSzPts val="2400"/>
              <a:buNone/>
            </a:pPr>
            <a:r>
              <a:rPr lang="en-US" sz="2400" b="1">
                <a:solidFill>
                  <a:srgbClr val="002060"/>
                </a:solidFill>
                <a:latin typeface="Courier New"/>
                <a:ea typeface="Courier New"/>
                <a:cs typeface="Courier New"/>
                <a:sym typeface="Courier New"/>
              </a:rPr>
              <a:t>		APITAYAQQTRGLLG----------</a:t>
            </a:r>
            <a:endParaRPr/>
          </a:p>
          <a:p>
            <a:pPr marL="0" lvl="0" indent="0" algn="l" rtl="0">
              <a:lnSpc>
                <a:spcPct val="90000"/>
              </a:lnSpc>
              <a:spcBef>
                <a:spcPts val="1000"/>
              </a:spcBef>
              <a:spcAft>
                <a:spcPts val="0"/>
              </a:spcAft>
              <a:buClr>
                <a:srgbClr val="002060"/>
              </a:buClr>
              <a:buSzPts val="2400"/>
              <a:buNone/>
            </a:pPr>
            <a:r>
              <a:rPr lang="en-US" sz="2400" b="1">
                <a:solidFill>
                  <a:srgbClr val="002060"/>
                </a:solidFill>
                <a:latin typeface="Courier New"/>
                <a:ea typeface="Courier New"/>
                <a:cs typeface="Courier New"/>
                <a:sym typeface="Courier New"/>
              </a:rPr>
              <a:t>		-----YAQQTRGLLGCIITS-----</a:t>
            </a:r>
            <a:endParaRPr/>
          </a:p>
          <a:p>
            <a:pPr marL="0" lvl="0" indent="0" algn="l" rtl="0">
              <a:lnSpc>
                <a:spcPct val="90000"/>
              </a:lnSpc>
              <a:spcBef>
                <a:spcPts val="1000"/>
              </a:spcBef>
              <a:spcAft>
                <a:spcPts val="0"/>
              </a:spcAft>
              <a:buClr>
                <a:srgbClr val="002060"/>
              </a:buClr>
              <a:buSzPts val="2400"/>
              <a:buNone/>
            </a:pPr>
            <a:r>
              <a:rPr lang="en-US" sz="2400" b="1">
                <a:solidFill>
                  <a:srgbClr val="002060"/>
                </a:solidFill>
                <a:latin typeface="Courier New"/>
                <a:ea typeface="Courier New"/>
                <a:cs typeface="Courier New"/>
                <a:sym typeface="Courier New"/>
              </a:rPr>
              <a:t>		----------RGLLGCIITSLTGRD</a:t>
            </a:r>
            <a:endParaRPr/>
          </a:p>
          <a:p>
            <a:pPr marL="685800" lvl="1" indent="-228600" algn="l" rtl="0">
              <a:lnSpc>
                <a:spcPct val="90000"/>
              </a:lnSpc>
              <a:spcBef>
                <a:spcPts val="500"/>
              </a:spcBef>
              <a:spcAft>
                <a:spcPts val="0"/>
              </a:spcAft>
              <a:buClr>
                <a:schemeClr val="dk1"/>
              </a:buClr>
              <a:buSzPts val="2400"/>
              <a:buChar char="•"/>
            </a:pPr>
            <a:r>
              <a:rPr lang="en-US"/>
              <a:t>15 is mostly preferred length for class II</a:t>
            </a:r>
            <a:endParaRPr/>
          </a:p>
          <a:p>
            <a:pPr marL="685800" lvl="1" indent="-228600" algn="l" rtl="0">
              <a:lnSpc>
                <a:spcPct val="90000"/>
              </a:lnSpc>
              <a:spcBef>
                <a:spcPts val="500"/>
              </a:spcBef>
              <a:spcAft>
                <a:spcPts val="0"/>
              </a:spcAft>
              <a:buClr>
                <a:schemeClr val="dk1"/>
              </a:buClr>
              <a:buSzPts val="2400"/>
              <a:buChar char="•"/>
            </a:pPr>
            <a:r>
              <a:rPr lang="en-US"/>
              <a:t>10 AA overlap captures minimal 15-mers with all possible 9-mer binding cores with at least 1 flanking residue</a:t>
            </a:r>
            <a:endParaRPr/>
          </a:p>
          <a:p>
            <a:pPr marL="685800" lvl="1" indent="-228600" algn="l" rtl="0">
              <a:lnSpc>
                <a:spcPct val="90000"/>
              </a:lnSpc>
              <a:spcBef>
                <a:spcPts val="500"/>
              </a:spcBef>
              <a:spcAft>
                <a:spcPts val="0"/>
              </a:spcAft>
              <a:buClr>
                <a:schemeClr val="dk1"/>
              </a:buClr>
              <a:buSzPts val="2400"/>
              <a:buChar char="•"/>
            </a:pPr>
            <a:r>
              <a:rPr lang="en-US"/>
              <a:t>Python/Perl script or Excel</a:t>
            </a:r>
            <a:endParaRPr/>
          </a:p>
          <a:p>
            <a:pPr marL="228600" lvl="0" indent="-50800" algn="l" rtl="0">
              <a:lnSpc>
                <a:spcPct val="90000"/>
              </a:lnSpc>
              <a:spcBef>
                <a:spcPts val="1000"/>
              </a:spcBef>
              <a:spcAft>
                <a:spcPts val="0"/>
              </a:spcAft>
              <a:buClr>
                <a:schemeClr val="dk1"/>
              </a:buClr>
              <a:buSzPts val="2800"/>
              <a:buNone/>
            </a:pPr>
            <a:endParaRPr/>
          </a:p>
        </p:txBody>
      </p:sp>
      <p:sp>
        <p:nvSpPr>
          <p:cNvPr id="768" name="Google Shape;768;p66"/>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54</a:t>
            </a:fld>
            <a:endParaRPr/>
          </a:p>
        </p:txBody>
      </p:sp>
      <p:sp>
        <p:nvSpPr>
          <p:cNvPr id="769" name="Google Shape;769;p66"/>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67"/>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Issue of overlapping peptides: Solution</a:t>
            </a:r>
            <a:endParaRPr/>
          </a:p>
        </p:txBody>
      </p:sp>
      <p:sp>
        <p:nvSpPr>
          <p:cNvPr id="776" name="Google Shape;776;p67"/>
          <p:cNvSpPr txBox="1">
            <a:spLocks noGrp="1"/>
          </p:cNvSpPr>
          <p:nvPr>
            <p:ph type="body" idx="1"/>
          </p:nvPr>
        </p:nvSpPr>
        <p:spPr>
          <a:xfrm>
            <a:off x="261255" y="1134838"/>
            <a:ext cx="8605157" cy="125593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Post-processing: </a:t>
            </a:r>
            <a:endParaRPr/>
          </a:p>
          <a:p>
            <a:pPr marL="685800" lvl="1" indent="-228600" algn="l" rtl="0">
              <a:lnSpc>
                <a:spcPct val="90000"/>
              </a:lnSpc>
              <a:spcBef>
                <a:spcPts val="500"/>
              </a:spcBef>
              <a:spcAft>
                <a:spcPts val="0"/>
              </a:spcAft>
              <a:buClr>
                <a:schemeClr val="dk1"/>
              </a:buClr>
              <a:buSzPts val="2400"/>
              <a:buChar char="•"/>
            </a:pPr>
            <a:r>
              <a:rPr lang="en-US"/>
              <a:t>Remove largely overlapping peptides after prediction (based on same binding core or position)</a:t>
            </a:r>
            <a:endParaRPr/>
          </a:p>
        </p:txBody>
      </p:sp>
      <p:sp>
        <p:nvSpPr>
          <p:cNvPr id="777" name="Google Shape;777;p67"/>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55</a:t>
            </a:fld>
            <a:endParaRPr/>
          </a:p>
        </p:txBody>
      </p:sp>
      <p:sp>
        <p:nvSpPr>
          <p:cNvPr id="778" name="Google Shape;778;p67"/>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grpSp>
        <p:nvGrpSpPr>
          <p:cNvPr id="779" name="Google Shape;779;p67"/>
          <p:cNvGrpSpPr/>
          <p:nvPr/>
        </p:nvGrpSpPr>
        <p:grpSpPr>
          <a:xfrm>
            <a:off x="137429" y="2530383"/>
            <a:ext cx="8882745" cy="2736946"/>
            <a:chOff x="237888" y="3304775"/>
            <a:chExt cx="8322526" cy="2073509"/>
          </a:xfrm>
        </p:grpSpPr>
        <p:pic>
          <p:nvPicPr>
            <p:cNvPr id="780" name="Google Shape;780;p67"/>
            <p:cNvPicPr preferRelativeResize="0"/>
            <p:nvPr/>
          </p:nvPicPr>
          <p:blipFill rotWithShape="1">
            <a:blip r:embed="rId3">
              <a:alphaModFix/>
            </a:blip>
            <a:srcRect l="28866" t="13793" r="40278" b="66950"/>
            <a:stretch/>
          </p:blipFill>
          <p:spPr>
            <a:xfrm>
              <a:off x="3836014" y="3304775"/>
              <a:ext cx="4724400" cy="2073509"/>
            </a:xfrm>
            <a:prstGeom prst="rect">
              <a:avLst/>
            </a:prstGeom>
            <a:noFill/>
            <a:ln>
              <a:noFill/>
            </a:ln>
          </p:spPr>
        </p:pic>
        <p:pic>
          <p:nvPicPr>
            <p:cNvPr id="781" name="Google Shape;781;p67"/>
            <p:cNvPicPr preferRelativeResize="0"/>
            <p:nvPr/>
          </p:nvPicPr>
          <p:blipFill rotWithShape="1">
            <a:blip r:embed="rId3">
              <a:alphaModFix/>
            </a:blip>
            <a:srcRect l="1" t="13793" r="76499" b="66950"/>
            <a:stretch/>
          </p:blipFill>
          <p:spPr>
            <a:xfrm>
              <a:off x="237888" y="3304776"/>
              <a:ext cx="3598127" cy="2073508"/>
            </a:xfrm>
            <a:prstGeom prst="rect">
              <a:avLst/>
            </a:prstGeom>
            <a:noFill/>
            <a:ln>
              <a:noFill/>
            </a:ln>
          </p:spPr>
        </p:pic>
        <p:sp>
          <p:nvSpPr>
            <p:cNvPr id="782" name="Google Shape;782;p67"/>
            <p:cNvSpPr/>
            <p:nvPr/>
          </p:nvSpPr>
          <p:spPr>
            <a:xfrm>
              <a:off x="2103856" y="3715463"/>
              <a:ext cx="2899324" cy="161123"/>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83" name="Google Shape;783;p67"/>
            <p:cNvSpPr/>
            <p:nvPr/>
          </p:nvSpPr>
          <p:spPr>
            <a:xfrm>
              <a:off x="2103857" y="4633581"/>
              <a:ext cx="2895605" cy="161123"/>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84" name="Google Shape;784;p67"/>
            <p:cNvSpPr/>
            <p:nvPr/>
          </p:nvSpPr>
          <p:spPr>
            <a:xfrm>
              <a:off x="2103857" y="4824441"/>
              <a:ext cx="2895605" cy="161123"/>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cxnSp>
          <p:nvCxnSpPr>
            <p:cNvPr id="785" name="Google Shape;785;p67"/>
            <p:cNvCxnSpPr/>
            <p:nvPr/>
          </p:nvCxnSpPr>
          <p:spPr>
            <a:xfrm>
              <a:off x="2103855" y="3995532"/>
              <a:ext cx="2880599" cy="0"/>
            </a:xfrm>
            <a:prstGeom prst="straightConnector1">
              <a:avLst/>
            </a:prstGeom>
            <a:solidFill>
              <a:schemeClr val="accent1"/>
            </a:solidFill>
            <a:ln w="19050" cap="flat" cmpd="sng">
              <a:solidFill>
                <a:srgbClr val="C00000"/>
              </a:solidFill>
              <a:prstDash val="solid"/>
              <a:round/>
              <a:headEnd type="none" w="sm" len="sm"/>
              <a:tailEnd type="none" w="sm" len="sm"/>
            </a:ln>
          </p:spPr>
        </p:cxnSp>
        <p:cxnSp>
          <p:nvCxnSpPr>
            <p:cNvPr id="786" name="Google Shape;786;p67"/>
            <p:cNvCxnSpPr/>
            <p:nvPr/>
          </p:nvCxnSpPr>
          <p:spPr>
            <a:xfrm>
              <a:off x="2103855" y="4185102"/>
              <a:ext cx="2880599" cy="0"/>
            </a:xfrm>
            <a:prstGeom prst="straightConnector1">
              <a:avLst/>
            </a:prstGeom>
            <a:solidFill>
              <a:schemeClr val="accent1"/>
            </a:solidFill>
            <a:ln w="19050" cap="flat" cmpd="sng">
              <a:solidFill>
                <a:srgbClr val="C00000"/>
              </a:solidFill>
              <a:prstDash val="solid"/>
              <a:round/>
              <a:headEnd type="none" w="sm" len="sm"/>
              <a:tailEnd type="none" w="sm" len="sm"/>
            </a:ln>
          </p:spPr>
        </p:cxnSp>
        <p:cxnSp>
          <p:nvCxnSpPr>
            <p:cNvPr id="787" name="Google Shape;787;p67"/>
            <p:cNvCxnSpPr/>
            <p:nvPr/>
          </p:nvCxnSpPr>
          <p:spPr>
            <a:xfrm>
              <a:off x="2103855" y="4359804"/>
              <a:ext cx="2880599" cy="0"/>
            </a:xfrm>
            <a:prstGeom prst="straightConnector1">
              <a:avLst/>
            </a:prstGeom>
            <a:solidFill>
              <a:schemeClr val="accent1"/>
            </a:solidFill>
            <a:ln w="19050" cap="flat" cmpd="sng">
              <a:solidFill>
                <a:srgbClr val="C00000"/>
              </a:solidFill>
              <a:prstDash val="solid"/>
              <a:round/>
              <a:headEnd type="none" w="sm" len="sm"/>
              <a:tailEnd type="none" w="sm" len="sm"/>
            </a:ln>
          </p:spPr>
        </p:cxnSp>
        <p:cxnSp>
          <p:nvCxnSpPr>
            <p:cNvPr id="788" name="Google Shape;788;p67"/>
            <p:cNvCxnSpPr/>
            <p:nvPr/>
          </p:nvCxnSpPr>
          <p:spPr>
            <a:xfrm>
              <a:off x="2103854" y="4553092"/>
              <a:ext cx="2880600" cy="0"/>
            </a:xfrm>
            <a:prstGeom prst="straightConnector1">
              <a:avLst/>
            </a:prstGeom>
            <a:solidFill>
              <a:schemeClr val="accent1"/>
            </a:solidFill>
            <a:ln w="19050" cap="flat" cmpd="sng">
              <a:solidFill>
                <a:srgbClr val="C00000"/>
              </a:solidFill>
              <a:prstDash val="solid"/>
              <a:round/>
              <a:headEnd type="none" w="sm" len="sm"/>
              <a:tailEnd type="none" w="sm" len="sm"/>
            </a:ln>
          </p:spPr>
        </p:cxnSp>
        <p:cxnSp>
          <p:nvCxnSpPr>
            <p:cNvPr id="789" name="Google Shape;789;p67"/>
            <p:cNvCxnSpPr/>
            <p:nvPr/>
          </p:nvCxnSpPr>
          <p:spPr>
            <a:xfrm>
              <a:off x="2103855" y="5103196"/>
              <a:ext cx="2880599" cy="0"/>
            </a:xfrm>
            <a:prstGeom prst="straightConnector1">
              <a:avLst/>
            </a:prstGeom>
            <a:solidFill>
              <a:schemeClr val="accent1"/>
            </a:solidFill>
            <a:ln w="19050" cap="flat" cmpd="sng">
              <a:solidFill>
                <a:srgbClr val="C00000"/>
              </a:solidFill>
              <a:prstDash val="solid"/>
              <a:round/>
              <a:headEnd type="none" w="sm" len="sm"/>
              <a:tailEnd type="none" w="sm" len="sm"/>
            </a:ln>
          </p:spPr>
        </p:cxnSp>
        <p:cxnSp>
          <p:nvCxnSpPr>
            <p:cNvPr id="790" name="Google Shape;790;p67"/>
            <p:cNvCxnSpPr/>
            <p:nvPr/>
          </p:nvCxnSpPr>
          <p:spPr>
            <a:xfrm>
              <a:off x="2103855" y="5277898"/>
              <a:ext cx="2880599" cy="0"/>
            </a:xfrm>
            <a:prstGeom prst="straightConnector1">
              <a:avLst/>
            </a:prstGeom>
            <a:solidFill>
              <a:schemeClr val="accent1"/>
            </a:solidFill>
            <a:ln w="19050" cap="flat" cmpd="sng">
              <a:solidFill>
                <a:srgbClr val="C00000"/>
              </a:solidFill>
              <a:prstDash val="solid"/>
              <a:round/>
              <a:headEnd type="none" w="sm" len="sm"/>
              <a:tailEnd type="none" w="sm" len="sm"/>
            </a:ln>
          </p:spPr>
        </p:cxn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68"/>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Promiscuous binders</a:t>
            </a:r>
            <a:endParaRPr/>
          </a:p>
        </p:txBody>
      </p:sp>
      <p:sp>
        <p:nvSpPr>
          <p:cNvPr id="797" name="Google Shape;797;p68"/>
          <p:cNvSpPr txBox="1">
            <a:spLocks noGrp="1"/>
          </p:cNvSpPr>
          <p:nvPr>
            <p:ph type="body" idx="1"/>
          </p:nvPr>
        </p:nvSpPr>
        <p:spPr>
          <a:xfrm>
            <a:off x="261255" y="1363438"/>
            <a:ext cx="8605200" cy="50421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Peptides that bind to more than one MHC molecule.</a:t>
            </a:r>
            <a:endParaRPr/>
          </a:p>
          <a:p>
            <a:pPr marL="228600" lvl="0" indent="-228600" algn="l" rtl="0">
              <a:lnSpc>
                <a:spcPct val="90000"/>
              </a:lnSpc>
              <a:spcBef>
                <a:spcPts val="1000"/>
              </a:spcBef>
              <a:spcAft>
                <a:spcPts val="0"/>
              </a:spcAft>
              <a:buClr>
                <a:schemeClr val="dk1"/>
              </a:buClr>
              <a:buSzPts val="2800"/>
              <a:buChar char="•"/>
            </a:pPr>
            <a:r>
              <a:rPr lang="en-US"/>
              <a:t>Significance:</a:t>
            </a:r>
            <a:endParaRPr/>
          </a:p>
          <a:p>
            <a:pPr marL="685800" lvl="1" indent="-228600" algn="l" rtl="0">
              <a:lnSpc>
                <a:spcPct val="90000"/>
              </a:lnSpc>
              <a:spcBef>
                <a:spcPts val="500"/>
              </a:spcBef>
              <a:spcAft>
                <a:spcPts val="0"/>
              </a:spcAft>
              <a:buClr>
                <a:schemeClr val="dk1"/>
              </a:buClr>
              <a:buSzPts val="2400"/>
              <a:buChar char="•"/>
            </a:pPr>
            <a:r>
              <a:rPr lang="en-US"/>
              <a:t>Associated with stronger antigenicity &amp; larger population coverage</a:t>
            </a:r>
            <a:endParaRPr/>
          </a:p>
          <a:p>
            <a:pPr marL="685800" lvl="1" indent="-228600" algn="l" rtl="0">
              <a:lnSpc>
                <a:spcPct val="90000"/>
              </a:lnSpc>
              <a:spcBef>
                <a:spcPts val="500"/>
              </a:spcBef>
              <a:spcAft>
                <a:spcPts val="0"/>
              </a:spcAft>
              <a:buClr>
                <a:schemeClr val="dk1"/>
              </a:buClr>
              <a:buSzPts val="2400"/>
              <a:buChar char="•"/>
            </a:pPr>
            <a:r>
              <a:rPr lang="en-US"/>
              <a:t>Important in reducing immunogenicity of therapeutic proteins</a:t>
            </a:r>
            <a:endParaRPr/>
          </a:p>
          <a:p>
            <a:pPr marL="685800" lvl="1" indent="-228600" algn="l" rtl="0">
              <a:lnSpc>
                <a:spcPct val="90000"/>
              </a:lnSpc>
              <a:spcBef>
                <a:spcPts val="500"/>
              </a:spcBef>
              <a:spcAft>
                <a:spcPts val="0"/>
              </a:spcAft>
              <a:buClr>
                <a:schemeClr val="dk1"/>
              </a:buClr>
              <a:buSzPts val="2400"/>
              <a:buChar char="•"/>
            </a:pPr>
            <a:r>
              <a:rPr lang="en-US"/>
              <a:t>Can be predicted based on binding affinity</a:t>
            </a:r>
            <a:endParaRPr/>
          </a:p>
          <a:p>
            <a:pPr marL="228600" lvl="0" indent="-228600" algn="l" rtl="0">
              <a:lnSpc>
                <a:spcPct val="90000"/>
              </a:lnSpc>
              <a:spcBef>
                <a:spcPts val="1000"/>
              </a:spcBef>
              <a:spcAft>
                <a:spcPts val="0"/>
              </a:spcAft>
              <a:buClr>
                <a:schemeClr val="dk1"/>
              </a:buClr>
              <a:buSzPts val="2800"/>
              <a:buChar char="•"/>
            </a:pPr>
            <a:r>
              <a:rPr lang="en-US"/>
              <a:t>Consensus percentile rank threshold ≤ </a:t>
            </a:r>
            <a:r>
              <a:rPr lang="en-US" b="1"/>
              <a:t>20.0</a:t>
            </a:r>
            <a:endParaRPr/>
          </a:p>
        </p:txBody>
      </p:sp>
      <p:sp>
        <p:nvSpPr>
          <p:cNvPr id="798" name="Google Shape;798;p68"/>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56</a:t>
            </a:fld>
            <a:endParaRPr/>
          </a:p>
        </p:txBody>
      </p:sp>
      <p:sp>
        <p:nvSpPr>
          <p:cNvPr id="799" name="Google Shape;799;p68"/>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pic>
        <p:nvPicPr>
          <p:cNvPr id="800" name="Google Shape;800;p68"/>
          <p:cNvPicPr preferRelativeResize="0"/>
          <p:nvPr/>
        </p:nvPicPr>
        <p:blipFill rotWithShape="1">
          <a:blip r:embed="rId3">
            <a:alphaModFix/>
          </a:blip>
          <a:srcRect/>
          <a:stretch/>
        </p:blipFill>
        <p:spPr>
          <a:xfrm>
            <a:off x="3467275" y="4732381"/>
            <a:ext cx="5336140" cy="1306464"/>
          </a:xfrm>
          <a:prstGeom prst="rect">
            <a:avLst/>
          </a:prstGeom>
          <a:noFill/>
          <a:ln w="9525" cap="flat" cmpd="sng">
            <a:solidFill>
              <a:srgbClr val="9CC2E5"/>
            </a:solidFill>
            <a:prstDash val="dash"/>
            <a:round/>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69"/>
          <p:cNvSpPr txBox="1">
            <a:spLocks noGrp="1"/>
          </p:cNvSpPr>
          <p:nvPr>
            <p:ph type="title"/>
          </p:nvPr>
        </p:nvSpPr>
        <p:spPr>
          <a:xfrm>
            <a:off x="337456" y="984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Promiscuous binders - Multiple alleles</a:t>
            </a:r>
            <a:endParaRPr/>
          </a:p>
        </p:txBody>
      </p:sp>
      <p:sp>
        <p:nvSpPr>
          <p:cNvPr id="807" name="Google Shape;807;p69"/>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57</a:t>
            </a:fld>
            <a:endParaRPr/>
          </a:p>
        </p:txBody>
      </p:sp>
      <p:sp>
        <p:nvSpPr>
          <p:cNvPr id="808" name="Google Shape;808;p69"/>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pic>
        <p:nvPicPr>
          <p:cNvPr id="809" name="Google Shape;809;p69"/>
          <p:cNvPicPr preferRelativeResize="0">
            <a:picLocks noGrp="1"/>
          </p:cNvPicPr>
          <p:nvPr>
            <p:ph type="body" idx="1"/>
          </p:nvPr>
        </p:nvPicPr>
        <p:blipFill rotWithShape="1">
          <a:blip r:embed="rId3">
            <a:alphaModFix/>
          </a:blip>
          <a:srcRect t="11005" r="28421"/>
          <a:stretch/>
        </p:blipFill>
        <p:spPr>
          <a:xfrm>
            <a:off x="423071" y="967646"/>
            <a:ext cx="8297858" cy="5480812"/>
          </a:xfrm>
          <a:prstGeom prst="rect">
            <a:avLst/>
          </a:prstGeom>
          <a:noFill/>
          <a:ln w="9525" cap="flat" cmpd="sng">
            <a:solidFill>
              <a:srgbClr val="7F7F7F"/>
            </a:solidFill>
            <a:prstDash val="solid"/>
            <a:round/>
            <a:headEnd type="none" w="sm" len="sm"/>
            <a:tailEnd type="none" w="sm" len="sm"/>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70"/>
          <p:cNvSpPr txBox="1">
            <a:spLocks noGrp="1"/>
          </p:cNvSpPr>
          <p:nvPr>
            <p:ph type="title"/>
          </p:nvPr>
        </p:nvSpPr>
        <p:spPr>
          <a:xfrm>
            <a:off x="261256" y="222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Multiple alleles - result</a:t>
            </a:r>
            <a:endParaRPr/>
          </a:p>
        </p:txBody>
      </p:sp>
      <p:sp>
        <p:nvSpPr>
          <p:cNvPr id="816" name="Google Shape;816;p70"/>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58</a:t>
            </a:fld>
            <a:endParaRPr/>
          </a:p>
        </p:txBody>
      </p:sp>
      <p:sp>
        <p:nvSpPr>
          <p:cNvPr id="817" name="Google Shape;817;p70"/>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pic>
        <p:nvPicPr>
          <p:cNvPr id="818" name="Google Shape;818;p70"/>
          <p:cNvPicPr preferRelativeResize="0"/>
          <p:nvPr/>
        </p:nvPicPr>
        <p:blipFill rotWithShape="1">
          <a:blip r:embed="rId3">
            <a:alphaModFix/>
          </a:blip>
          <a:srcRect t="1326" r="40211"/>
          <a:stretch/>
        </p:blipFill>
        <p:spPr>
          <a:xfrm>
            <a:off x="1828032" y="873971"/>
            <a:ext cx="6256421" cy="580798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71"/>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Panel of 27 class II alleles to allow for global coverage</a:t>
            </a:r>
            <a:endParaRPr/>
          </a:p>
        </p:txBody>
      </p:sp>
      <p:sp>
        <p:nvSpPr>
          <p:cNvPr id="825" name="Google Shape;825;p71"/>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59</a:t>
            </a:fld>
            <a:endParaRPr/>
          </a:p>
        </p:txBody>
      </p:sp>
      <p:sp>
        <p:nvSpPr>
          <p:cNvPr id="826" name="Google Shape;826;p71"/>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graphicFrame>
        <p:nvGraphicFramePr>
          <p:cNvPr id="827" name="Google Shape;827;p71"/>
          <p:cNvGraphicFramePr/>
          <p:nvPr/>
        </p:nvGraphicFramePr>
        <p:xfrm>
          <a:off x="959859" y="1398588"/>
          <a:ext cx="7207950" cy="4519600"/>
        </p:xfrm>
        <a:graphic>
          <a:graphicData uri="http://schemas.openxmlformats.org/drawingml/2006/table">
            <a:tbl>
              <a:tblPr>
                <a:noFill/>
                <a:tableStyleId>{2F11DCA7-480E-49A3-A6D5-B65761E7AF76}</a:tableStyleId>
              </a:tblPr>
              <a:tblGrid>
                <a:gridCol w="765575">
                  <a:extLst>
                    <a:ext uri="{9D8B030D-6E8A-4147-A177-3AD203B41FA5}">
                      <a16:colId xmlns:a16="http://schemas.microsoft.com/office/drawing/2014/main" val="20000"/>
                    </a:ext>
                  </a:extLst>
                </a:gridCol>
                <a:gridCol w="1096225">
                  <a:extLst>
                    <a:ext uri="{9D8B030D-6E8A-4147-A177-3AD203B41FA5}">
                      <a16:colId xmlns:a16="http://schemas.microsoft.com/office/drawing/2014/main" val="20001"/>
                    </a:ext>
                  </a:extLst>
                </a:gridCol>
                <a:gridCol w="1096225">
                  <a:extLst>
                    <a:ext uri="{9D8B030D-6E8A-4147-A177-3AD203B41FA5}">
                      <a16:colId xmlns:a16="http://schemas.microsoft.com/office/drawing/2014/main" val="20002"/>
                    </a:ext>
                  </a:extLst>
                </a:gridCol>
                <a:gridCol w="470650">
                  <a:extLst>
                    <a:ext uri="{9D8B030D-6E8A-4147-A177-3AD203B41FA5}">
                      <a16:colId xmlns:a16="http://schemas.microsoft.com/office/drawing/2014/main" val="20003"/>
                    </a:ext>
                  </a:extLst>
                </a:gridCol>
                <a:gridCol w="859125">
                  <a:extLst>
                    <a:ext uri="{9D8B030D-6E8A-4147-A177-3AD203B41FA5}">
                      <a16:colId xmlns:a16="http://schemas.microsoft.com/office/drawing/2014/main" val="20004"/>
                    </a:ext>
                  </a:extLst>
                </a:gridCol>
                <a:gridCol w="1810800">
                  <a:extLst>
                    <a:ext uri="{9D8B030D-6E8A-4147-A177-3AD203B41FA5}">
                      <a16:colId xmlns:a16="http://schemas.microsoft.com/office/drawing/2014/main" val="20005"/>
                    </a:ext>
                  </a:extLst>
                </a:gridCol>
                <a:gridCol w="1109350">
                  <a:extLst>
                    <a:ext uri="{9D8B030D-6E8A-4147-A177-3AD203B41FA5}">
                      <a16:colId xmlns:a16="http://schemas.microsoft.com/office/drawing/2014/main" val="20006"/>
                    </a:ext>
                  </a:extLst>
                </a:gridCol>
              </a:tblGrid>
              <a:tr h="404800">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lt1"/>
                          </a:solidFill>
                          <a:latin typeface="Calibri"/>
                          <a:ea typeface="Calibri"/>
                          <a:cs typeface="Calibri"/>
                          <a:sym typeface="Calibri"/>
                        </a:rPr>
                        <a:t>Locus</a:t>
                      </a:r>
                      <a:endParaRPr sz="1800" u="none" strike="noStrike" cap="none">
                        <a:solidFill>
                          <a:schemeClr val="lt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1F3864"/>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lt1"/>
                          </a:solidFill>
                          <a:latin typeface="Calibri"/>
                          <a:ea typeface="Calibri"/>
                          <a:cs typeface="Calibri"/>
                          <a:sym typeface="Calibri"/>
                        </a:rPr>
                        <a:t>Molecule</a:t>
                      </a:r>
                      <a:endParaRPr sz="1800" u="none" strike="noStrike" cap="none">
                        <a:solidFill>
                          <a:schemeClr val="lt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1F3864"/>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lt1"/>
                          </a:solidFill>
                          <a:latin typeface="Calibri"/>
                          <a:ea typeface="Calibri"/>
                          <a:cs typeface="Calibri"/>
                          <a:sym typeface="Calibri"/>
                        </a:rPr>
                        <a:t>Phenotype frequency</a:t>
                      </a:r>
                      <a:endParaRPr sz="1800" u="none" strike="noStrike" cap="none">
                        <a:solidFill>
                          <a:schemeClr val="lt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1F3864"/>
                    </a:solidFill>
                  </a:tcPr>
                </a:tc>
                <a:tc>
                  <a:txBody>
                    <a:bodyPr/>
                    <a:lstStyle/>
                    <a:p>
                      <a:pPr marL="0" marR="0" lvl="0" indent="0" algn="l" rtl="0">
                        <a:lnSpc>
                          <a:spcPct val="100000"/>
                        </a:lnSpc>
                        <a:spcBef>
                          <a:spcPts val="0"/>
                        </a:spcBef>
                        <a:spcAft>
                          <a:spcPts val="0"/>
                        </a:spcAft>
                        <a:buClr>
                          <a:srgbClr val="385D8A"/>
                        </a:buClr>
                        <a:buSzPts val="1100"/>
                        <a:buFont typeface="Calibri"/>
                        <a:buNone/>
                      </a:pPr>
                      <a:r>
                        <a:rPr lang="en-US" sz="11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lt1"/>
                          </a:solidFill>
                          <a:latin typeface="Calibri"/>
                          <a:ea typeface="Calibri"/>
                          <a:cs typeface="Calibri"/>
                          <a:sym typeface="Calibri"/>
                        </a:rPr>
                        <a:t>Locus</a:t>
                      </a:r>
                      <a:endParaRPr sz="1800" u="none" strike="noStrike" cap="none">
                        <a:solidFill>
                          <a:schemeClr val="lt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1F3864"/>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lt1"/>
                          </a:solidFill>
                          <a:latin typeface="Calibri"/>
                          <a:ea typeface="Calibri"/>
                          <a:cs typeface="Calibri"/>
                          <a:sym typeface="Calibri"/>
                        </a:rPr>
                        <a:t>Molecule</a:t>
                      </a:r>
                      <a:endParaRPr sz="1800" u="none" strike="noStrike" cap="none">
                        <a:solidFill>
                          <a:schemeClr val="lt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1F3864"/>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lt1"/>
                          </a:solidFill>
                          <a:latin typeface="Calibri"/>
                          <a:ea typeface="Calibri"/>
                          <a:cs typeface="Calibri"/>
                          <a:sym typeface="Calibri"/>
                        </a:rPr>
                        <a:t>Phenotype frequency</a:t>
                      </a:r>
                      <a:endParaRPr sz="1800" u="none" strike="noStrike" cap="none">
                        <a:solidFill>
                          <a:schemeClr val="lt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1F3864"/>
                    </a:solidFill>
                  </a:tcP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DRB1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DRB1*01:01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100"/>
                        <a:buFont typeface="Calibri"/>
                        <a:buNone/>
                      </a:pPr>
                      <a:r>
                        <a:rPr lang="en-US" sz="1100" b="1" i="0" u="none" strike="noStrike" cap="none">
                          <a:solidFill>
                            <a:schemeClr val="dk1"/>
                          </a:solidFill>
                          <a:latin typeface="Calibri"/>
                          <a:ea typeface="Calibri"/>
                          <a:cs typeface="Calibri"/>
                          <a:sym typeface="Calibri"/>
                        </a:rPr>
                        <a:t>5.4</a:t>
                      </a:r>
                      <a:endParaRPr sz="1800" u="none" strike="noStrike" cap="none">
                        <a:solidFill>
                          <a:schemeClr val="dk1"/>
                        </a:solidFill>
                      </a:endParaRPr>
                    </a:p>
                  </a:txBody>
                  <a:tcPr marL="11250" marR="11250" marT="11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0"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DQA1/DQB1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DQA1*05:01/DQB1*02:01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11.3</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DRB1*03:01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100"/>
                        <a:buFont typeface="Calibri"/>
                        <a:buNone/>
                      </a:pPr>
                      <a:r>
                        <a:rPr lang="en-US" sz="1100" b="1" i="0" u="none" strike="noStrike" cap="none">
                          <a:solidFill>
                            <a:schemeClr val="dk1"/>
                          </a:solidFill>
                          <a:latin typeface="Calibri"/>
                          <a:ea typeface="Calibri"/>
                          <a:cs typeface="Calibri"/>
                          <a:sym typeface="Calibri"/>
                        </a:rPr>
                        <a:t>13.7</a:t>
                      </a:r>
                      <a:endParaRPr sz="1800" u="none" strike="noStrike" cap="none">
                        <a:solidFill>
                          <a:schemeClr val="dk1"/>
                        </a:solidFill>
                      </a:endParaRPr>
                    </a:p>
                  </a:txBody>
                  <a:tcPr marL="11250" marR="11250" marT="11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0"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DQA1*05:01/DQB1*03:01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35.1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28600">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DRB1*04:01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100"/>
                        <a:buFont typeface="Calibri"/>
                        <a:buNone/>
                      </a:pPr>
                      <a:r>
                        <a:rPr lang="en-US" sz="1100" b="1" i="0" u="none" strike="noStrike" cap="none">
                          <a:solidFill>
                            <a:schemeClr val="dk1"/>
                          </a:solidFill>
                          <a:latin typeface="Calibri"/>
                          <a:ea typeface="Calibri"/>
                          <a:cs typeface="Calibri"/>
                          <a:sym typeface="Calibri"/>
                        </a:rPr>
                        <a:t>4.6</a:t>
                      </a:r>
                      <a:endParaRPr sz="1800" u="none" strike="noStrike" cap="none">
                        <a:solidFill>
                          <a:schemeClr val="dk1"/>
                        </a:solidFill>
                      </a:endParaRPr>
                    </a:p>
                  </a:txBody>
                  <a:tcPr marL="11250" marR="11250" marT="11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0"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DQA1*03:01/DQB1*03:02</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19.0</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28600">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DRB1*04:05</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100"/>
                        <a:buFont typeface="Calibri"/>
                        <a:buNone/>
                      </a:pPr>
                      <a:r>
                        <a:rPr lang="en-US" sz="1100" b="1" i="0" u="none" strike="noStrike" cap="none">
                          <a:solidFill>
                            <a:schemeClr val="dk1"/>
                          </a:solidFill>
                          <a:latin typeface="Calibri"/>
                          <a:ea typeface="Calibri"/>
                          <a:cs typeface="Calibri"/>
                          <a:sym typeface="Calibri"/>
                        </a:rPr>
                        <a:t>6.2</a:t>
                      </a:r>
                      <a:endParaRPr sz="1800" u="none" strike="noStrike" cap="none">
                        <a:solidFill>
                          <a:schemeClr val="dk1"/>
                        </a:solidFill>
                      </a:endParaRPr>
                    </a:p>
                  </a:txBody>
                  <a:tcPr marL="11250" marR="11250" marT="11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0"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DQA1*04:01/DQB1*04:02</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12.8</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28600">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DRB1*07:01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100"/>
                        <a:buFont typeface="Calibri"/>
                        <a:buNone/>
                      </a:pPr>
                      <a:r>
                        <a:rPr lang="en-US" sz="1100" b="1" i="0" u="none" strike="noStrike" cap="none">
                          <a:solidFill>
                            <a:schemeClr val="dk1"/>
                          </a:solidFill>
                          <a:latin typeface="Calibri"/>
                          <a:ea typeface="Calibri"/>
                          <a:cs typeface="Calibri"/>
                          <a:sym typeface="Calibri"/>
                        </a:rPr>
                        <a:t>13.5</a:t>
                      </a:r>
                      <a:endParaRPr sz="1800" u="none" strike="noStrike" cap="none">
                        <a:solidFill>
                          <a:schemeClr val="dk1"/>
                        </a:solidFill>
                      </a:endParaRPr>
                    </a:p>
                  </a:txBody>
                  <a:tcPr marL="11250" marR="11250" marT="11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0"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DQA1*01:01/DQB1*05:01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14.6</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28600">
                <a:tc>
                  <a:txBody>
                    <a:bodyPr/>
                    <a:lstStyle/>
                    <a:p>
                      <a:pPr marL="0" marR="0" lvl="0" indent="0" algn="l" rtl="0">
                        <a:lnSpc>
                          <a:spcPct val="100000"/>
                        </a:lnSpc>
                        <a:spcBef>
                          <a:spcPts val="0"/>
                        </a:spcBef>
                        <a:spcAft>
                          <a:spcPts val="0"/>
                        </a:spcAft>
                        <a:buClr>
                          <a:schemeClr val="dk1"/>
                        </a:buClr>
                        <a:buSzPts val="1200"/>
                        <a:buFont typeface="Arial"/>
                        <a:buNone/>
                      </a:pPr>
                      <a:endParaRPr sz="1200" b="1"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DRB1*08:02</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100"/>
                        <a:buFont typeface="Calibri"/>
                        <a:buNone/>
                      </a:pPr>
                      <a:r>
                        <a:rPr lang="en-US" sz="1100" b="1" i="0" u="none" strike="noStrike" cap="none">
                          <a:solidFill>
                            <a:schemeClr val="dk1"/>
                          </a:solidFill>
                          <a:latin typeface="Calibri"/>
                          <a:ea typeface="Calibri"/>
                          <a:cs typeface="Calibri"/>
                          <a:sym typeface="Calibri"/>
                        </a:rPr>
                        <a:t>4.9</a:t>
                      </a:r>
                      <a:endParaRPr sz="1800" u="none" strike="noStrike" cap="none">
                        <a:solidFill>
                          <a:schemeClr val="dk1"/>
                        </a:solidFill>
                      </a:endParaRPr>
                    </a:p>
                  </a:txBody>
                  <a:tcPr marL="11250" marR="11250" marT="11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DQA1*01:02/DQB1*06:02</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14.6</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28600">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DRB1*09:01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100"/>
                        <a:buFont typeface="Calibri"/>
                        <a:buNone/>
                      </a:pPr>
                      <a:r>
                        <a:rPr lang="en-US" sz="1100" b="1" i="0" u="none" strike="noStrike" cap="none">
                          <a:solidFill>
                            <a:schemeClr val="dk1"/>
                          </a:solidFill>
                          <a:latin typeface="Calibri"/>
                          <a:ea typeface="Calibri"/>
                          <a:cs typeface="Calibri"/>
                          <a:sym typeface="Calibri"/>
                        </a:rPr>
                        <a:t>6.2</a:t>
                      </a:r>
                      <a:endParaRPr sz="1800" u="none" strike="noStrike" cap="none">
                        <a:solidFill>
                          <a:schemeClr val="dk1"/>
                        </a:solidFill>
                      </a:endParaRPr>
                    </a:p>
                  </a:txBody>
                  <a:tcPr marL="11250" marR="11250" marT="11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1"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Combined</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81.6</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28600">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DRB1*11:01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100"/>
                        <a:buFont typeface="Calibri"/>
                        <a:buNone/>
                      </a:pPr>
                      <a:r>
                        <a:rPr lang="en-US" sz="1100" b="1" i="0" u="none" strike="noStrike" cap="none">
                          <a:solidFill>
                            <a:schemeClr val="dk1"/>
                          </a:solidFill>
                          <a:latin typeface="Calibri"/>
                          <a:ea typeface="Calibri"/>
                          <a:cs typeface="Calibri"/>
                          <a:sym typeface="Calibri"/>
                        </a:rPr>
                        <a:t>11.8</a:t>
                      </a:r>
                      <a:endParaRPr sz="1800" u="none" strike="noStrike" cap="none">
                        <a:solidFill>
                          <a:schemeClr val="dk1"/>
                        </a:solidFill>
                      </a:endParaRPr>
                    </a:p>
                  </a:txBody>
                  <a:tcPr marL="11250" marR="11250" marT="11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0"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DPA1/DPB1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DPA1*02:01/DPB1*01:01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16.0</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28600">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DRB1*12:01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100"/>
                        <a:buFont typeface="Calibri"/>
                        <a:buNone/>
                      </a:pPr>
                      <a:r>
                        <a:rPr lang="en-US" sz="1100" b="1" i="0" u="none" strike="noStrike" cap="none">
                          <a:solidFill>
                            <a:schemeClr val="dk1"/>
                          </a:solidFill>
                          <a:latin typeface="Calibri"/>
                          <a:ea typeface="Calibri"/>
                          <a:cs typeface="Calibri"/>
                          <a:sym typeface="Calibri"/>
                        </a:rPr>
                        <a:t>3.9</a:t>
                      </a:r>
                      <a:endParaRPr sz="1800" u="none" strike="noStrike" cap="none">
                        <a:solidFill>
                          <a:schemeClr val="dk1"/>
                        </a:solidFill>
                      </a:endParaRPr>
                    </a:p>
                  </a:txBody>
                  <a:tcPr marL="11250" marR="11250" marT="11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0"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DPA1*01:03/DPB1*02:01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17.5</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28600">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DRB1*13:02</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100"/>
                        <a:buFont typeface="Calibri"/>
                        <a:buNone/>
                      </a:pPr>
                      <a:r>
                        <a:rPr lang="en-US" sz="1100" b="1" i="0" u="none" strike="noStrike" cap="none">
                          <a:solidFill>
                            <a:schemeClr val="dk1"/>
                          </a:solidFill>
                          <a:latin typeface="Calibri"/>
                          <a:ea typeface="Calibri"/>
                          <a:cs typeface="Calibri"/>
                          <a:sym typeface="Calibri"/>
                        </a:rPr>
                        <a:t>7.7</a:t>
                      </a:r>
                      <a:endParaRPr sz="1800" u="none" strike="noStrike" cap="none">
                        <a:solidFill>
                          <a:schemeClr val="dk1"/>
                        </a:solidFill>
                      </a:endParaRPr>
                    </a:p>
                  </a:txBody>
                  <a:tcPr marL="11250" marR="11250" marT="11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0"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DPA1*01/DPB1*04:01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36.2</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28600">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DRB1*15:01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100"/>
                        <a:buFont typeface="Calibri"/>
                        <a:buNone/>
                      </a:pPr>
                      <a:r>
                        <a:rPr lang="en-US" sz="1100" b="1" i="0" u="none" strike="noStrike" cap="none">
                          <a:solidFill>
                            <a:schemeClr val="dk1"/>
                          </a:solidFill>
                          <a:latin typeface="Calibri"/>
                          <a:ea typeface="Calibri"/>
                          <a:cs typeface="Calibri"/>
                          <a:sym typeface="Calibri"/>
                        </a:rPr>
                        <a:t>12.2</a:t>
                      </a:r>
                      <a:endParaRPr sz="1800" u="none" strike="noStrike" cap="none">
                        <a:solidFill>
                          <a:schemeClr val="dk1"/>
                        </a:solidFill>
                      </a:endParaRPr>
                    </a:p>
                  </a:txBody>
                  <a:tcPr marL="11250" marR="11250" marT="11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0"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DPA1*03:01/DPB1*04:02</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41.6</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28600">
                <a:tc>
                  <a:txBody>
                    <a:bodyPr/>
                    <a:lstStyle/>
                    <a:p>
                      <a:pPr marL="0" marR="0" lvl="0" indent="0" algn="l" rtl="0">
                        <a:lnSpc>
                          <a:spcPct val="100000"/>
                        </a:lnSpc>
                        <a:spcBef>
                          <a:spcPts val="0"/>
                        </a:spcBef>
                        <a:spcAft>
                          <a:spcPts val="0"/>
                        </a:spcAft>
                        <a:buClr>
                          <a:schemeClr val="dk1"/>
                        </a:buClr>
                        <a:buSzPts val="1200"/>
                        <a:buFont typeface="Arial"/>
                        <a:buNone/>
                      </a:pPr>
                      <a:endParaRPr sz="1200" b="1"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Combined</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71.1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0"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DPA1*02:01/DPB1*05:01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21.7</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228600">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DRB3/4/5</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DRB3*01:01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26.1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DPA1*02:01/DPB1*14:01</a:t>
                      </a:r>
                      <a:endParaRPr sz="1200" b="1" i="0" u="none" strike="noStrike" cap="none" baseline="30000">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7.4</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228600">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DRB3*02:02</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34.3</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0"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Combined</a:t>
                      </a:r>
                      <a:endParaRPr sz="1200" b="1" i="0" u="none" strike="noStrike" cap="none" baseline="30000">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94.5</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228600">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DRB4*01:01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41.8</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chemeClr val="dk1"/>
                        </a:buClr>
                        <a:buSzPts val="1200"/>
                        <a:buFont typeface="Calibri"/>
                        <a:buNone/>
                      </a:pPr>
                      <a:endParaRPr sz="12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chemeClr val="dk1"/>
                        </a:buClr>
                        <a:buSzPts val="1200"/>
                        <a:buFont typeface="Calibri"/>
                        <a:buNone/>
                      </a:pPr>
                      <a:endParaRPr sz="12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5"/>
                  </a:ext>
                </a:extLst>
              </a:tr>
              <a:tr h="228600">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DRB5*01:01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16.0</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0"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gridSpan="2">
                  <a:txBody>
                    <a:bodyPr/>
                    <a:lstStyle/>
                    <a:p>
                      <a:pPr marL="0" marR="0" lvl="0" indent="0" algn="l" rtl="0">
                        <a:lnSpc>
                          <a:spcPct val="100000"/>
                        </a:lnSpc>
                        <a:spcBef>
                          <a:spcPts val="0"/>
                        </a:spcBef>
                        <a:spcAft>
                          <a:spcPts val="0"/>
                        </a:spcAft>
                        <a:buClr>
                          <a:schemeClr val="dk1"/>
                        </a:buClr>
                        <a:buSzPts val="1200"/>
                        <a:buFont typeface="Arial"/>
                        <a:buNone/>
                      </a:pPr>
                      <a:endParaRPr sz="1200" b="1"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hMerge="1">
                  <a:txBody>
                    <a:bodyPr/>
                    <a:lstStyle/>
                    <a:p>
                      <a:endParaRPr lang="en-US"/>
                    </a:p>
                  </a:txBody>
                  <a:tcPr/>
                </a:tc>
                <a:tc>
                  <a:txBody>
                    <a:bodyPr/>
                    <a:lstStyle/>
                    <a:p>
                      <a:pPr marL="0" marR="0" lvl="0" indent="0" algn="l" rtl="0">
                        <a:spcBef>
                          <a:spcPts val="0"/>
                        </a:spcBef>
                        <a:spcAft>
                          <a:spcPts val="0"/>
                        </a:spcAft>
                        <a:buClr>
                          <a:schemeClr val="dk1"/>
                        </a:buClr>
                        <a:buSzPts val="1200"/>
                        <a:buFont typeface="Calibri"/>
                        <a:buNone/>
                      </a:pPr>
                      <a:endParaRPr sz="12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6"/>
                  </a:ext>
                </a:extLst>
              </a:tr>
              <a:tr h="228600">
                <a:tc>
                  <a:txBody>
                    <a:bodyPr/>
                    <a:lstStyle/>
                    <a:p>
                      <a:pPr marL="0" marR="0" lvl="0" indent="0" algn="l" rtl="0">
                        <a:lnSpc>
                          <a:spcPct val="100000"/>
                        </a:lnSpc>
                        <a:spcBef>
                          <a:spcPts val="0"/>
                        </a:spcBef>
                        <a:spcAft>
                          <a:spcPts val="0"/>
                        </a:spcAft>
                        <a:buClr>
                          <a:srgbClr val="385D8A"/>
                        </a:buClr>
                        <a:buSzPts val="1200"/>
                        <a:buFont typeface="Calibri"/>
                        <a:buNone/>
                      </a:pPr>
                      <a:r>
                        <a:rPr lang="en-US" sz="1200" b="0"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Combined</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85D8A"/>
                        </a:buClr>
                        <a:buSzPts val="1200"/>
                        <a:buFont typeface="Calibri"/>
                        <a:buNone/>
                      </a:pPr>
                      <a:r>
                        <a:rPr lang="en-US" sz="1200" b="1" i="0" u="none" strike="noStrike" cap="none">
                          <a:solidFill>
                            <a:schemeClr val="dk1"/>
                          </a:solidFill>
                          <a:latin typeface="Calibri"/>
                          <a:ea typeface="Calibri"/>
                          <a:cs typeface="Calibri"/>
                          <a:sym typeface="Calibri"/>
                        </a:rPr>
                        <a:t>87.7</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200"/>
                        <a:buFont typeface="Calibri"/>
                        <a:buNone/>
                      </a:pPr>
                      <a:r>
                        <a:rPr lang="en-US" sz="1200" b="0"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gridSpan="2">
                  <a:txBody>
                    <a:bodyPr/>
                    <a:lstStyle/>
                    <a:p>
                      <a:pPr marL="0" marR="0" lvl="0" indent="0" algn="l" rtl="0">
                        <a:lnSpc>
                          <a:spcPct val="100000"/>
                        </a:lnSpc>
                        <a:spcBef>
                          <a:spcPts val="0"/>
                        </a:spcBef>
                        <a:spcAft>
                          <a:spcPts val="0"/>
                        </a:spcAft>
                        <a:buClr>
                          <a:srgbClr val="385D8A"/>
                        </a:buClr>
                        <a:buSzPts val="1200"/>
                        <a:buFont typeface="Calibri"/>
                        <a:buNone/>
                      </a:pPr>
                      <a:r>
                        <a:rPr lang="en-US" sz="1200" b="0"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7"/>
                  </a:ext>
                </a:extLst>
              </a:tr>
              <a:tr h="228600">
                <a:tc>
                  <a:txBody>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gridSpan="2">
                  <a:txBody>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8"/>
                  </a:ext>
                </a:extLst>
              </a:tr>
            </a:tbl>
          </a:graphicData>
        </a:graphic>
      </p:graphicFrame>
      <p:pic>
        <p:nvPicPr>
          <p:cNvPr id="828" name="Google Shape;828;p71"/>
          <p:cNvPicPr preferRelativeResize="0"/>
          <p:nvPr/>
        </p:nvPicPr>
        <p:blipFill rotWithShape="1">
          <a:blip r:embed="rId3">
            <a:alphaModFix/>
          </a:blip>
          <a:srcRect/>
          <a:stretch/>
        </p:blipFill>
        <p:spPr>
          <a:xfrm>
            <a:off x="4180113" y="5290700"/>
            <a:ext cx="4686300" cy="1254975"/>
          </a:xfrm>
          <a:prstGeom prst="rect">
            <a:avLst/>
          </a:prstGeom>
          <a:noFill/>
          <a:ln w="9525" cap="flat" cmpd="sng">
            <a:solidFill>
              <a:srgbClr val="9CC2E5"/>
            </a:solidFill>
            <a:prstDash val="dash"/>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Class I MHC molecule</a:t>
            </a:r>
            <a:endParaRPr/>
          </a:p>
        </p:txBody>
      </p:sp>
      <p:sp>
        <p:nvSpPr>
          <p:cNvPr id="140" name="Google Shape;140;p18"/>
          <p:cNvSpPr txBox="1">
            <a:spLocks noGrp="1"/>
          </p:cNvSpPr>
          <p:nvPr>
            <p:ph type="body" idx="1"/>
          </p:nvPr>
        </p:nvSpPr>
        <p:spPr>
          <a:xfrm>
            <a:off x="277587" y="1134837"/>
            <a:ext cx="4673115" cy="47971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a:t>Expressed by almost all nucleated cells</a:t>
            </a:r>
            <a:endParaRPr/>
          </a:p>
          <a:p>
            <a:pPr marL="228600" lvl="0" indent="-228600" algn="l" rtl="0">
              <a:lnSpc>
                <a:spcPct val="90000"/>
              </a:lnSpc>
              <a:spcBef>
                <a:spcPts val="1000"/>
              </a:spcBef>
              <a:spcAft>
                <a:spcPts val="0"/>
              </a:spcAft>
              <a:buClr>
                <a:schemeClr val="dk1"/>
              </a:buClr>
              <a:buSzPts val="2400"/>
              <a:buChar char="•"/>
            </a:pPr>
            <a:r>
              <a:rPr lang="en-US" sz="2400"/>
              <a:t>Presents antigen to </a:t>
            </a:r>
            <a:r>
              <a:rPr lang="en-US" sz="2400" b="1"/>
              <a:t>CD8+ T cells</a:t>
            </a:r>
            <a:r>
              <a:rPr lang="en-US" sz="2400"/>
              <a:t> (Cytotoxic T cells)</a:t>
            </a:r>
            <a:endParaRPr/>
          </a:p>
          <a:p>
            <a:pPr marL="228600" lvl="0" indent="-228600" algn="l" rtl="0">
              <a:lnSpc>
                <a:spcPct val="90000"/>
              </a:lnSpc>
              <a:spcBef>
                <a:spcPts val="1000"/>
              </a:spcBef>
              <a:spcAft>
                <a:spcPts val="0"/>
              </a:spcAft>
              <a:buClr>
                <a:schemeClr val="dk1"/>
              </a:buClr>
              <a:buSzPts val="2400"/>
              <a:buChar char="•"/>
            </a:pPr>
            <a:r>
              <a:rPr lang="en-US" sz="2400"/>
              <a:t>One MHC encoded polymorphic chain (α) (2nd chain – β2-microglobulin)</a:t>
            </a:r>
            <a:endParaRPr/>
          </a:p>
          <a:p>
            <a:pPr marL="228600" lvl="0" indent="-228600" algn="l" rtl="0">
              <a:lnSpc>
                <a:spcPct val="90000"/>
              </a:lnSpc>
              <a:spcBef>
                <a:spcPts val="1000"/>
              </a:spcBef>
              <a:spcAft>
                <a:spcPts val="0"/>
              </a:spcAft>
              <a:buClr>
                <a:schemeClr val="dk1"/>
              </a:buClr>
              <a:buSzPts val="2400"/>
              <a:buChar char="•"/>
            </a:pPr>
            <a:r>
              <a:rPr lang="en-US" sz="2400"/>
              <a:t>The binding groove is </a:t>
            </a:r>
            <a:r>
              <a:rPr lang="en-US" sz="2400" b="1"/>
              <a:t>closed</a:t>
            </a:r>
            <a:r>
              <a:rPr lang="en-US" sz="2400"/>
              <a:t> at both ends and can accommodate peptides of </a:t>
            </a:r>
            <a:r>
              <a:rPr lang="en-US" sz="2400" b="1"/>
              <a:t>8-15 AA</a:t>
            </a:r>
            <a:endParaRPr/>
          </a:p>
          <a:p>
            <a:pPr marL="228600" lvl="0" indent="-228600" algn="l" rtl="0">
              <a:lnSpc>
                <a:spcPct val="90000"/>
              </a:lnSpc>
              <a:spcBef>
                <a:spcPts val="1000"/>
              </a:spcBef>
              <a:spcAft>
                <a:spcPts val="0"/>
              </a:spcAft>
              <a:buClr>
                <a:schemeClr val="dk1"/>
              </a:buClr>
              <a:buSzPts val="2400"/>
              <a:buChar char="•"/>
            </a:pPr>
            <a:r>
              <a:rPr lang="en-US" sz="2400"/>
              <a:t>Only </a:t>
            </a:r>
            <a:r>
              <a:rPr lang="en-US" sz="2400" b="1"/>
              <a:t>α chain</a:t>
            </a:r>
            <a:r>
              <a:rPr lang="en-US" sz="2400"/>
              <a:t> impacts binding</a:t>
            </a:r>
            <a:endParaRPr/>
          </a:p>
        </p:txBody>
      </p:sp>
      <p:sp>
        <p:nvSpPr>
          <p:cNvPr id="141" name="Google Shape;141;p18"/>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sp>
        <p:nvSpPr>
          <p:cNvPr id="142" name="Google Shape;142;p18"/>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pic>
        <p:nvPicPr>
          <p:cNvPr id="143" name="Google Shape;143;p18"/>
          <p:cNvPicPr preferRelativeResize="0"/>
          <p:nvPr/>
        </p:nvPicPr>
        <p:blipFill rotWithShape="1">
          <a:blip r:embed="rId3">
            <a:alphaModFix/>
          </a:blip>
          <a:srcRect/>
          <a:stretch/>
        </p:blipFill>
        <p:spPr>
          <a:xfrm>
            <a:off x="4950702" y="1134837"/>
            <a:ext cx="3433587" cy="2925660"/>
          </a:xfrm>
          <a:prstGeom prst="rect">
            <a:avLst/>
          </a:prstGeom>
          <a:noFill/>
          <a:ln w="9525" cap="flat" cmpd="sng">
            <a:solidFill>
              <a:srgbClr val="7F7F7F"/>
            </a:solidFill>
            <a:prstDash val="solid"/>
            <a:round/>
            <a:headEnd type="none" w="sm" len="sm"/>
            <a:tailEnd type="none" w="sm" len="sm"/>
          </a:ln>
        </p:spPr>
      </p:pic>
      <p:sp>
        <p:nvSpPr>
          <p:cNvPr id="144" name="Google Shape;144;p18"/>
          <p:cNvSpPr/>
          <p:nvPr/>
        </p:nvSpPr>
        <p:spPr>
          <a:xfrm>
            <a:off x="3875714" y="6023598"/>
            <a:ext cx="4508575" cy="461665"/>
          </a:xfrm>
          <a:prstGeom prst="rect">
            <a:avLst/>
          </a:prstGeom>
          <a:noFill/>
          <a:ln w="9525" cap="flat" cmpd="sng">
            <a:solidFill>
              <a:srgbClr val="9CC2E5"/>
            </a:solidFill>
            <a:prstDash val="dash"/>
            <a:round/>
            <a:headEnd type="none" w="sm" len="sm"/>
            <a:tailEnd type="none" w="sm" len="sm"/>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Figure Source</a:t>
            </a:r>
            <a:endParaRPr/>
          </a:p>
          <a:p>
            <a:pPr marL="0" marR="0" lvl="0" indent="0" algn="r" rtl="0">
              <a:spcBef>
                <a:spcPts val="0"/>
              </a:spcBef>
              <a:spcAft>
                <a:spcPts val="0"/>
              </a:spcAft>
              <a:buNone/>
            </a:pPr>
            <a:r>
              <a:rPr lang="en-US" sz="1200" i="1">
                <a:solidFill>
                  <a:schemeClr val="dk1"/>
                </a:solidFill>
                <a:latin typeface="Calibri"/>
                <a:ea typeface="Calibri"/>
                <a:cs typeface="Calibri"/>
                <a:sym typeface="Calibri"/>
              </a:rPr>
              <a:t>Cellular &amp; Molecular Immunology, 5th Ed by Abbas and Lichtman</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pic>
        <p:nvPicPr>
          <p:cNvPr id="834" name="Google Shape;834;p72"/>
          <p:cNvPicPr preferRelativeResize="0"/>
          <p:nvPr/>
        </p:nvPicPr>
        <p:blipFill rotWithShape="1">
          <a:blip r:embed="rId3">
            <a:alphaModFix/>
          </a:blip>
          <a:srcRect/>
          <a:stretch/>
        </p:blipFill>
        <p:spPr>
          <a:xfrm>
            <a:off x="3419360" y="2560319"/>
            <a:ext cx="5724640" cy="2883658"/>
          </a:xfrm>
          <a:prstGeom prst="rect">
            <a:avLst/>
          </a:prstGeom>
          <a:noFill/>
          <a:ln>
            <a:noFill/>
          </a:ln>
        </p:spPr>
      </p:pic>
      <p:sp>
        <p:nvSpPr>
          <p:cNvPr id="835" name="Google Shape;835;p72"/>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Promiscuous binders</a:t>
            </a:r>
            <a:endParaRPr/>
          </a:p>
        </p:txBody>
      </p:sp>
      <p:sp>
        <p:nvSpPr>
          <p:cNvPr id="836" name="Google Shape;836;p72"/>
          <p:cNvSpPr txBox="1">
            <a:spLocks noGrp="1"/>
          </p:cNvSpPr>
          <p:nvPr>
            <p:ph type="body" idx="1"/>
          </p:nvPr>
        </p:nvSpPr>
        <p:spPr>
          <a:xfrm>
            <a:off x="261255" y="1379764"/>
            <a:ext cx="8605157" cy="801461"/>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800"/>
              <a:buChar char="•"/>
            </a:pPr>
            <a:r>
              <a:rPr lang="en-US"/>
              <a:t>Binders with </a:t>
            </a:r>
            <a:r>
              <a:rPr lang="en-US" b="1"/>
              <a:t>≥ 50% alleles </a:t>
            </a:r>
            <a:r>
              <a:rPr lang="en-US"/>
              <a:t>binding (consensus percentile </a:t>
            </a:r>
            <a:r>
              <a:rPr lang="en-US" b="1"/>
              <a:t>≤ 20.0</a:t>
            </a:r>
            <a:r>
              <a:rPr lang="en-US"/>
              <a:t>) considered promiscuous binders</a:t>
            </a:r>
            <a:endParaRPr/>
          </a:p>
          <a:p>
            <a:pPr marL="0" lvl="0" indent="0" algn="l" rtl="0">
              <a:lnSpc>
                <a:spcPct val="80000"/>
              </a:lnSpc>
              <a:spcBef>
                <a:spcPts val="1000"/>
              </a:spcBef>
              <a:spcAft>
                <a:spcPts val="0"/>
              </a:spcAft>
              <a:buClr>
                <a:schemeClr val="dk1"/>
              </a:buClr>
              <a:buSzPts val="2800"/>
              <a:buNone/>
            </a:pPr>
            <a:endParaRPr/>
          </a:p>
        </p:txBody>
      </p:sp>
      <p:sp>
        <p:nvSpPr>
          <p:cNvPr id="837" name="Google Shape;837;p72"/>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60</a:t>
            </a:fld>
            <a:endParaRPr/>
          </a:p>
        </p:txBody>
      </p:sp>
      <p:sp>
        <p:nvSpPr>
          <p:cNvPr id="838" name="Google Shape;838;p72"/>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pic>
        <p:nvPicPr>
          <p:cNvPr id="839" name="Google Shape;839;p72"/>
          <p:cNvPicPr preferRelativeResize="0"/>
          <p:nvPr/>
        </p:nvPicPr>
        <p:blipFill rotWithShape="1">
          <a:blip r:embed="rId4">
            <a:alphaModFix/>
          </a:blip>
          <a:srcRect l="2450" t="32307" r="68876" b="18292"/>
          <a:stretch/>
        </p:blipFill>
        <p:spPr>
          <a:xfrm>
            <a:off x="0" y="2560318"/>
            <a:ext cx="3465097" cy="320569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73"/>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“7-allele” method</a:t>
            </a:r>
            <a:endParaRPr/>
          </a:p>
        </p:txBody>
      </p:sp>
      <p:sp>
        <p:nvSpPr>
          <p:cNvPr id="846" name="Google Shape;846;p73"/>
          <p:cNvSpPr txBox="1">
            <a:spLocks noGrp="1"/>
          </p:cNvSpPr>
          <p:nvPr>
            <p:ph type="body" idx="1"/>
          </p:nvPr>
        </p:nvSpPr>
        <p:spPr>
          <a:xfrm>
            <a:off x="261255" y="1134838"/>
            <a:ext cx="8605157" cy="222748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590"/>
              <a:buChar char="•"/>
            </a:pPr>
            <a:r>
              <a:rPr lang="en-US" sz="2590"/>
              <a:t>Aim was to capture maximum immune response with minimum no. of peptides</a:t>
            </a:r>
            <a:endParaRPr/>
          </a:p>
          <a:p>
            <a:pPr marL="228600" lvl="0" indent="-228600" algn="l" rtl="0">
              <a:lnSpc>
                <a:spcPct val="90000"/>
              </a:lnSpc>
              <a:spcBef>
                <a:spcPts val="1000"/>
              </a:spcBef>
              <a:spcAft>
                <a:spcPts val="0"/>
              </a:spcAft>
              <a:buClr>
                <a:schemeClr val="dk1"/>
              </a:buClr>
              <a:buSzPts val="2590"/>
              <a:buChar char="•"/>
            </a:pPr>
            <a:r>
              <a:rPr lang="en-US" sz="2590"/>
              <a:t>6 peptide datasets with measured immune responses (SFCs/106 PBMCs)</a:t>
            </a:r>
            <a:endParaRPr/>
          </a:p>
          <a:p>
            <a:pPr marL="228600" lvl="0" indent="-228600" algn="l" rtl="0">
              <a:lnSpc>
                <a:spcPct val="90000"/>
              </a:lnSpc>
              <a:spcBef>
                <a:spcPts val="1000"/>
              </a:spcBef>
              <a:spcAft>
                <a:spcPts val="0"/>
              </a:spcAft>
              <a:buClr>
                <a:schemeClr val="dk1"/>
              </a:buClr>
              <a:buSzPts val="2590"/>
              <a:buChar char="•"/>
            </a:pPr>
            <a:r>
              <a:rPr lang="en-US" sz="2590"/>
              <a:t>15 or 16-mer peptide sets with 10 AA residues overlapping</a:t>
            </a:r>
            <a:endParaRPr/>
          </a:p>
          <a:p>
            <a:pPr marL="228600" lvl="0" indent="-64135" algn="l" rtl="0">
              <a:lnSpc>
                <a:spcPct val="90000"/>
              </a:lnSpc>
              <a:spcBef>
                <a:spcPts val="1000"/>
              </a:spcBef>
              <a:spcAft>
                <a:spcPts val="0"/>
              </a:spcAft>
              <a:buClr>
                <a:schemeClr val="dk1"/>
              </a:buClr>
              <a:buSzPts val="2590"/>
              <a:buNone/>
            </a:pPr>
            <a:endParaRPr sz="2590"/>
          </a:p>
          <a:p>
            <a:pPr marL="228600" lvl="0" indent="-64135" algn="l" rtl="0">
              <a:lnSpc>
                <a:spcPct val="90000"/>
              </a:lnSpc>
              <a:spcBef>
                <a:spcPts val="1000"/>
              </a:spcBef>
              <a:spcAft>
                <a:spcPts val="0"/>
              </a:spcAft>
              <a:buClr>
                <a:schemeClr val="dk1"/>
              </a:buClr>
              <a:buSzPts val="2590"/>
              <a:buNone/>
            </a:pPr>
            <a:endParaRPr sz="2590"/>
          </a:p>
        </p:txBody>
      </p:sp>
      <p:sp>
        <p:nvSpPr>
          <p:cNvPr id="847" name="Google Shape;847;p73"/>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61</a:t>
            </a:fld>
            <a:endParaRPr/>
          </a:p>
        </p:txBody>
      </p:sp>
      <p:sp>
        <p:nvSpPr>
          <p:cNvPr id="848" name="Google Shape;848;p73"/>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graphicFrame>
        <p:nvGraphicFramePr>
          <p:cNvPr id="849" name="Google Shape;849;p73"/>
          <p:cNvGraphicFramePr/>
          <p:nvPr/>
        </p:nvGraphicFramePr>
        <p:xfrm>
          <a:off x="367633" y="3362325"/>
          <a:ext cx="8392400" cy="3395440"/>
        </p:xfrm>
        <a:graphic>
          <a:graphicData uri="http://schemas.openxmlformats.org/drawingml/2006/table">
            <a:tbl>
              <a:tblPr firstRow="1" bandRow="1">
                <a:noFill/>
                <a:tableStyleId>{60F27FA9-86AD-49D2-9259-88F5E131505C}</a:tableStyleId>
              </a:tblPr>
              <a:tblGrid>
                <a:gridCol w="2226625">
                  <a:extLst>
                    <a:ext uri="{9D8B030D-6E8A-4147-A177-3AD203B41FA5}">
                      <a16:colId xmlns:a16="http://schemas.microsoft.com/office/drawing/2014/main" val="20000"/>
                    </a:ext>
                  </a:extLst>
                </a:gridCol>
                <a:gridCol w="1282375">
                  <a:extLst>
                    <a:ext uri="{9D8B030D-6E8A-4147-A177-3AD203B41FA5}">
                      <a16:colId xmlns:a16="http://schemas.microsoft.com/office/drawing/2014/main" val="20001"/>
                    </a:ext>
                  </a:extLst>
                </a:gridCol>
                <a:gridCol w="848500">
                  <a:extLst>
                    <a:ext uri="{9D8B030D-6E8A-4147-A177-3AD203B41FA5}">
                      <a16:colId xmlns:a16="http://schemas.microsoft.com/office/drawing/2014/main" val="20002"/>
                    </a:ext>
                  </a:extLst>
                </a:gridCol>
                <a:gridCol w="824600">
                  <a:extLst>
                    <a:ext uri="{9D8B030D-6E8A-4147-A177-3AD203B41FA5}">
                      <a16:colId xmlns:a16="http://schemas.microsoft.com/office/drawing/2014/main" val="20003"/>
                    </a:ext>
                  </a:extLst>
                </a:gridCol>
                <a:gridCol w="735075">
                  <a:extLst>
                    <a:ext uri="{9D8B030D-6E8A-4147-A177-3AD203B41FA5}">
                      <a16:colId xmlns:a16="http://schemas.microsoft.com/office/drawing/2014/main" val="20004"/>
                    </a:ext>
                  </a:extLst>
                </a:gridCol>
                <a:gridCol w="2475225">
                  <a:extLst>
                    <a:ext uri="{9D8B030D-6E8A-4147-A177-3AD203B41FA5}">
                      <a16:colId xmlns:a16="http://schemas.microsoft.com/office/drawing/2014/main" val="20005"/>
                    </a:ext>
                  </a:extLst>
                </a:gridCol>
              </a:tblGrid>
              <a:tr h="530350">
                <a:tc>
                  <a:txBody>
                    <a:bodyPr/>
                    <a:lstStyle/>
                    <a:p>
                      <a:pPr marL="0" marR="0" lvl="0" indent="0" algn="ctr" rtl="0">
                        <a:spcBef>
                          <a:spcPts val="0"/>
                        </a:spcBef>
                        <a:spcAft>
                          <a:spcPts val="0"/>
                        </a:spcAft>
                        <a:buClr>
                          <a:schemeClr val="dk1"/>
                        </a:buClr>
                        <a:buSzPts val="1200"/>
                        <a:buFont typeface="Calibri"/>
                        <a:buNone/>
                      </a:pPr>
                      <a:r>
                        <a:rPr lang="en-US" sz="1200" u="none" strike="noStrike" cap="none"/>
                        <a:t>Dataset</a:t>
                      </a:r>
                      <a:endParaRPr sz="12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200"/>
                        <a:buFont typeface="Calibri"/>
                        <a:buNone/>
                      </a:pPr>
                      <a:r>
                        <a:rPr lang="en-US" sz="1200" u="none" strike="noStrike" cap="none"/>
                        <a:t>Purpose</a:t>
                      </a:r>
                      <a:endParaRPr sz="12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200"/>
                        <a:buFont typeface="Calibri"/>
                        <a:buNone/>
                      </a:pPr>
                      <a:r>
                        <a:rPr lang="en-US" sz="1200" u="none" strike="noStrike" cap="none"/>
                        <a:t>No. of Antigens</a:t>
                      </a:r>
                      <a:endParaRPr sz="12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200"/>
                        <a:buFont typeface="Calibri"/>
                        <a:buNone/>
                      </a:pPr>
                      <a:r>
                        <a:rPr lang="en-US" sz="1200" u="none" strike="noStrike" cap="none"/>
                        <a:t>Total peptides</a:t>
                      </a:r>
                      <a:endParaRPr sz="12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200"/>
                        <a:buFont typeface="Calibri"/>
                        <a:buNone/>
                      </a:pPr>
                      <a:r>
                        <a:rPr lang="en-US" sz="1200" u="none" strike="noStrike" cap="none"/>
                        <a:t>No. of donors</a:t>
                      </a:r>
                      <a:endParaRPr sz="12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200"/>
                        <a:buFont typeface="Calibri"/>
                        <a:buNone/>
                      </a:pPr>
                      <a:r>
                        <a:rPr lang="en-US" sz="1200" u="none" strike="noStrike" cap="none"/>
                        <a:t>Reference</a:t>
                      </a:r>
                      <a:endParaRPr sz="12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0"/>
                  </a:ext>
                </a:extLst>
              </a:tr>
              <a:tr h="365750">
                <a:tc>
                  <a:txBody>
                    <a:bodyPr/>
                    <a:lstStyle/>
                    <a:p>
                      <a:pPr marL="0" marR="0" lvl="0" indent="0" algn="l" rtl="0">
                        <a:spcBef>
                          <a:spcPts val="0"/>
                        </a:spcBef>
                        <a:spcAft>
                          <a:spcPts val="0"/>
                        </a:spcAft>
                        <a:buClr>
                          <a:schemeClr val="dk1"/>
                        </a:buClr>
                        <a:buSzPts val="1400"/>
                        <a:buFont typeface="Calibri"/>
                        <a:buNone/>
                      </a:pPr>
                      <a:r>
                        <a:rPr lang="en-US" sz="1400" u="none" strike="noStrike" cap="none"/>
                        <a:t>Der p/f (House dust mite)</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Clr>
                          <a:schemeClr val="dk1"/>
                        </a:buClr>
                        <a:buSzPts val="1400"/>
                        <a:buFont typeface="Calibri"/>
                        <a:buNone/>
                      </a:pPr>
                      <a:r>
                        <a:rPr lang="en-US" sz="1400" u="none" strike="noStrike" cap="none"/>
                        <a:t>Training data</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4</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156</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20</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Clr>
                          <a:schemeClr val="dk1"/>
                        </a:buClr>
                        <a:buSzPts val="1200"/>
                        <a:buFont typeface="Calibri"/>
                        <a:buNone/>
                      </a:pPr>
                      <a:r>
                        <a:rPr lang="en-US" sz="1200" u="none" strike="noStrike" cap="none"/>
                        <a:t>Hinz et al., 2015, CEA</a:t>
                      </a:r>
                      <a:endParaRPr sz="12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1"/>
                  </a:ext>
                </a:extLst>
              </a:tr>
              <a:tr h="365750">
                <a:tc>
                  <a:txBody>
                    <a:bodyPr/>
                    <a:lstStyle/>
                    <a:p>
                      <a:pPr marL="0" marR="0" lvl="0" indent="0" algn="l" rtl="0">
                        <a:spcBef>
                          <a:spcPts val="0"/>
                        </a:spcBef>
                        <a:spcAft>
                          <a:spcPts val="0"/>
                        </a:spcAft>
                        <a:buClr>
                          <a:schemeClr val="dk1"/>
                        </a:buClr>
                        <a:buSzPts val="1400"/>
                        <a:buFont typeface="Calibri"/>
                        <a:buNone/>
                      </a:pPr>
                      <a:r>
                        <a:rPr lang="en-US" sz="1400" u="none" strike="noStrike" cap="none"/>
                        <a:t>Phl p (Timothy grass)</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Clr>
                          <a:schemeClr val="dk1"/>
                        </a:buClr>
                        <a:buSzPts val="1400"/>
                        <a:buFont typeface="Calibri"/>
                        <a:buNone/>
                      </a:pPr>
                      <a:r>
                        <a:rPr lang="en-US" sz="1400" u="none" strike="noStrike" cap="none"/>
                        <a:t>Training data</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10</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425</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25</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Clr>
                          <a:schemeClr val="dk1"/>
                        </a:buClr>
                        <a:buSzPts val="1200"/>
                        <a:buFont typeface="Calibri"/>
                        <a:buNone/>
                      </a:pPr>
                      <a:r>
                        <a:rPr lang="en-US" sz="1200" u="none" strike="noStrike" cap="none"/>
                        <a:t>Oseroff et al., 2010, JI</a:t>
                      </a:r>
                      <a:endParaRPr sz="12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2"/>
                  </a:ext>
                </a:extLst>
              </a:tr>
              <a:tr h="365750">
                <a:tc>
                  <a:txBody>
                    <a:bodyPr/>
                    <a:lstStyle/>
                    <a:p>
                      <a:pPr marL="0" marR="0" lvl="0" indent="0" algn="l" rtl="0">
                        <a:spcBef>
                          <a:spcPts val="0"/>
                        </a:spcBef>
                        <a:spcAft>
                          <a:spcPts val="0"/>
                        </a:spcAft>
                        <a:buClr>
                          <a:schemeClr val="dk1"/>
                        </a:buClr>
                        <a:buSzPts val="1400"/>
                        <a:buFont typeface="Calibri"/>
                        <a:buNone/>
                      </a:pPr>
                      <a:r>
                        <a:rPr lang="en-US" sz="1400" u="none" strike="noStrike" cap="none"/>
                        <a:t>TB-1</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Clr>
                          <a:schemeClr val="dk1"/>
                        </a:buClr>
                        <a:buSzPts val="1400"/>
                        <a:buFont typeface="Calibri"/>
                        <a:buNone/>
                      </a:pPr>
                      <a:r>
                        <a:rPr lang="en-US" sz="1400" u="none" strike="noStrike" cap="none"/>
                        <a:t>Training data</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4</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71</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18</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Clr>
                          <a:schemeClr val="dk1"/>
                        </a:buClr>
                        <a:buSzPts val="1200"/>
                        <a:buFont typeface="Calibri"/>
                        <a:buNone/>
                      </a:pPr>
                      <a:r>
                        <a:rPr lang="en-US" sz="1200" u="none" strike="noStrike" cap="none"/>
                        <a:t>Arlehamn et al., 2012, JI</a:t>
                      </a:r>
                      <a:endParaRPr sz="12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365750">
                <a:tc>
                  <a:txBody>
                    <a:bodyPr/>
                    <a:lstStyle/>
                    <a:p>
                      <a:pPr marL="0" marR="0" lvl="0" indent="0" algn="l" rtl="0">
                        <a:spcBef>
                          <a:spcPts val="0"/>
                        </a:spcBef>
                        <a:spcAft>
                          <a:spcPts val="0"/>
                        </a:spcAft>
                        <a:buClr>
                          <a:schemeClr val="dk1"/>
                        </a:buClr>
                        <a:buSzPts val="1400"/>
                        <a:buFont typeface="Calibri"/>
                        <a:buNone/>
                      </a:pPr>
                      <a:r>
                        <a:rPr lang="en-US" sz="1400" u="none" strike="noStrike" cap="none"/>
                        <a:t>TB-2</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Clr>
                          <a:schemeClr val="dk1"/>
                        </a:buClr>
                        <a:buSzPts val="1400"/>
                        <a:buFont typeface="Calibri"/>
                        <a:buNone/>
                      </a:pPr>
                      <a:r>
                        <a:rPr lang="en-US" sz="1400" u="none" strike="noStrike" cap="none"/>
                        <a:t>Training data</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11</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499</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32</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Clr>
                          <a:schemeClr val="dk1"/>
                        </a:buClr>
                        <a:buSzPts val="1200"/>
                        <a:buFont typeface="Calibri"/>
                        <a:buNone/>
                      </a:pPr>
                      <a:r>
                        <a:rPr lang="en-US" sz="1200" u="none" strike="noStrike" cap="none"/>
                        <a:t>Arlehamn et al., 2016, PLoS Path</a:t>
                      </a:r>
                      <a:endParaRPr sz="12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4"/>
                  </a:ext>
                </a:extLst>
              </a:tr>
              <a:tr h="365750">
                <a:tc>
                  <a:txBody>
                    <a:bodyPr/>
                    <a:lstStyle/>
                    <a:p>
                      <a:pPr marL="0" marR="0" lvl="0" indent="0" algn="l" rtl="0">
                        <a:spcBef>
                          <a:spcPts val="0"/>
                        </a:spcBef>
                        <a:spcAft>
                          <a:spcPts val="0"/>
                        </a:spcAft>
                        <a:buClr>
                          <a:schemeClr val="dk1"/>
                        </a:buClr>
                        <a:buSzPts val="1400"/>
                        <a:buFont typeface="Calibri"/>
                        <a:buNone/>
                      </a:pPr>
                      <a:r>
                        <a:rPr lang="en-US" sz="1400" u="none" strike="noStrike" cap="none"/>
                        <a:t>Cockroach</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Clr>
                          <a:schemeClr val="dk1"/>
                        </a:buClr>
                        <a:buSzPts val="1400"/>
                        <a:buFont typeface="Calibri"/>
                        <a:buNone/>
                      </a:pPr>
                      <a:r>
                        <a:rPr lang="en-US" sz="1400" u="none" strike="noStrike" cap="none"/>
                        <a:t>Validation data</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6</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463</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19</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Clr>
                          <a:schemeClr val="dk1"/>
                        </a:buClr>
                        <a:buSzPts val="1200"/>
                        <a:buFont typeface="Calibri"/>
                        <a:buNone/>
                      </a:pPr>
                      <a:r>
                        <a:rPr lang="en-US" sz="1200" u="none" strike="noStrike" cap="none"/>
                        <a:t>Dillon et al., 2015, CEA</a:t>
                      </a:r>
                      <a:endParaRPr sz="12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5"/>
                  </a:ext>
                </a:extLst>
              </a:tr>
              <a:tr h="365750">
                <a:tc>
                  <a:txBody>
                    <a:bodyPr/>
                    <a:lstStyle/>
                    <a:p>
                      <a:pPr marL="0" marR="0" lvl="0" indent="0" algn="l" rtl="0">
                        <a:spcBef>
                          <a:spcPts val="0"/>
                        </a:spcBef>
                        <a:spcAft>
                          <a:spcPts val="0"/>
                        </a:spcAft>
                        <a:buClr>
                          <a:schemeClr val="dk1"/>
                        </a:buClr>
                        <a:buSzPts val="1400"/>
                        <a:buFont typeface="Calibri"/>
                        <a:buNone/>
                      </a:pPr>
                      <a:r>
                        <a:rPr lang="en-US" sz="1400" u="none" strike="noStrike" cap="none"/>
                        <a:t>Pertussis</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Clr>
                          <a:schemeClr val="dk1"/>
                        </a:buClr>
                        <a:buSzPts val="1400"/>
                        <a:buFont typeface="Calibri"/>
                        <a:buNone/>
                      </a:pPr>
                      <a:r>
                        <a:rPr lang="en-US" sz="1400" u="none" strike="noStrike" cap="none"/>
                        <a:t>Validation data</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9</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785</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23</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Clr>
                          <a:schemeClr val="dk1"/>
                        </a:buClr>
                        <a:buSzPts val="1200"/>
                        <a:buFont typeface="Calibri"/>
                        <a:buNone/>
                      </a:pPr>
                      <a:r>
                        <a:rPr lang="en-US" sz="1200" u="none" strike="noStrike" cap="none"/>
                        <a:t>Bancroft et al., 2016, CEA</a:t>
                      </a:r>
                      <a:endParaRPr sz="12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6"/>
                  </a:ext>
                </a:extLst>
              </a:tr>
              <a:tr h="365750">
                <a:tc>
                  <a:txBody>
                    <a:bodyPr/>
                    <a:lstStyle/>
                    <a:p>
                      <a:pPr marL="0" marR="0" lvl="0" indent="0" algn="l" rtl="0">
                        <a:spcBef>
                          <a:spcPts val="0"/>
                        </a:spcBef>
                        <a:spcAft>
                          <a:spcPts val="0"/>
                        </a:spcAft>
                        <a:buClr>
                          <a:schemeClr val="dk1"/>
                        </a:buClr>
                        <a:buSzPts val="1400"/>
                        <a:buFont typeface="Calibri"/>
                        <a:buNone/>
                      </a:pPr>
                      <a:r>
                        <a:rPr lang="en-US" sz="1400" u="none" strike="noStrike" cap="none"/>
                        <a:t>TOTAL</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Clr>
                          <a:schemeClr val="dk1"/>
                        </a:buClr>
                        <a:buSzPts val="1400"/>
                        <a:buFont typeface="Calibri"/>
                        <a:buNone/>
                      </a:pP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44</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2399</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u="none" strike="noStrike" cap="none"/>
                        <a:t>137</a:t>
                      </a: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Clr>
                          <a:schemeClr val="dk1"/>
                        </a:buClr>
                        <a:buSzPts val="1200"/>
                        <a:buFont typeface="Calibri"/>
                        <a:buNone/>
                      </a:pPr>
                      <a:endParaRPr sz="12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74"/>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“7-allele” method</a:t>
            </a:r>
            <a:endParaRPr/>
          </a:p>
        </p:txBody>
      </p:sp>
      <p:sp>
        <p:nvSpPr>
          <p:cNvPr id="856" name="Google Shape;856;p74"/>
          <p:cNvSpPr txBox="1">
            <a:spLocks noGrp="1"/>
          </p:cNvSpPr>
          <p:nvPr>
            <p:ph type="body" idx="1"/>
          </p:nvPr>
        </p:nvSpPr>
        <p:spPr>
          <a:xfrm>
            <a:off x="261255" y="1134838"/>
            <a:ext cx="8605157" cy="504212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Optimal results obtained with a set of 7 alleles:</a:t>
            </a:r>
            <a:endParaRPr/>
          </a:p>
          <a:p>
            <a:pPr marL="685800" lvl="1" indent="-228600" algn="l" rtl="0">
              <a:lnSpc>
                <a:spcPct val="90000"/>
              </a:lnSpc>
              <a:spcBef>
                <a:spcPts val="500"/>
              </a:spcBef>
              <a:spcAft>
                <a:spcPts val="0"/>
              </a:spcAft>
              <a:buClr>
                <a:schemeClr val="dk1"/>
              </a:buClr>
              <a:buSzPts val="2400"/>
              <a:buChar char="•"/>
            </a:pPr>
            <a:r>
              <a:rPr lang="en-US"/>
              <a:t>3 DRB1 alleles with frequency ≥ 12% (DRB1*03:01, DRB1*07:01, DRB1*15:01) and 4 DRB3/4/5 alleles (DRB3*01:01, DRB3*02:02, DRB4*01:01, DRB5*01:01)</a:t>
            </a:r>
            <a:endParaRPr/>
          </a:p>
          <a:p>
            <a:pPr marL="228600" lvl="0" indent="-228600" algn="l" rtl="0">
              <a:lnSpc>
                <a:spcPct val="90000"/>
              </a:lnSpc>
              <a:spcBef>
                <a:spcPts val="1000"/>
              </a:spcBef>
              <a:spcAft>
                <a:spcPts val="0"/>
              </a:spcAft>
              <a:buClr>
                <a:schemeClr val="dk1"/>
              </a:buClr>
              <a:buSzPts val="2800"/>
              <a:buChar char="•"/>
            </a:pPr>
            <a:r>
              <a:rPr lang="en-US"/>
              <a:t>Top 21.41% peptides ≈ 50% response</a:t>
            </a:r>
            <a:endParaRPr/>
          </a:p>
          <a:p>
            <a:pPr marL="228600" lvl="0" indent="-228600" algn="l" rtl="0">
              <a:lnSpc>
                <a:spcPct val="90000"/>
              </a:lnSpc>
              <a:spcBef>
                <a:spcPts val="1000"/>
              </a:spcBef>
              <a:spcAft>
                <a:spcPts val="0"/>
              </a:spcAft>
              <a:buClr>
                <a:schemeClr val="dk1"/>
              </a:buClr>
              <a:buSzPts val="2800"/>
              <a:buChar char="•"/>
            </a:pPr>
            <a:r>
              <a:rPr lang="en-US"/>
              <a:t>The </a:t>
            </a:r>
            <a:r>
              <a:rPr lang="en-US" b="1"/>
              <a:t>median consensus percentile rank of the 7 alleles ≈ 20.0</a:t>
            </a:r>
            <a:r>
              <a:rPr lang="en-US"/>
              <a:t> - Universal prediction threshold</a:t>
            </a:r>
            <a:endParaRPr/>
          </a:p>
          <a:p>
            <a:pPr marL="228600" lvl="0" indent="-50800" algn="l" rtl="0">
              <a:lnSpc>
                <a:spcPct val="90000"/>
              </a:lnSpc>
              <a:spcBef>
                <a:spcPts val="1000"/>
              </a:spcBef>
              <a:spcAft>
                <a:spcPts val="0"/>
              </a:spcAft>
              <a:buClr>
                <a:schemeClr val="dk1"/>
              </a:buClr>
              <a:buSzPts val="2800"/>
              <a:buNone/>
            </a:pPr>
            <a:endParaRPr/>
          </a:p>
        </p:txBody>
      </p:sp>
      <p:sp>
        <p:nvSpPr>
          <p:cNvPr id="857" name="Google Shape;857;p74"/>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62</a:t>
            </a:fld>
            <a:endParaRPr/>
          </a:p>
        </p:txBody>
      </p:sp>
      <p:sp>
        <p:nvSpPr>
          <p:cNvPr id="858" name="Google Shape;858;p74"/>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pic>
        <p:nvPicPr>
          <p:cNvPr id="859" name="Google Shape;859;p74"/>
          <p:cNvPicPr preferRelativeResize="0"/>
          <p:nvPr/>
        </p:nvPicPr>
        <p:blipFill rotWithShape="1">
          <a:blip r:embed="rId3">
            <a:alphaModFix/>
          </a:blip>
          <a:srcRect/>
          <a:stretch/>
        </p:blipFill>
        <p:spPr>
          <a:xfrm>
            <a:off x="1544408" y="4369727"/>
            <a:ext cx="6038850" cy="1495425"/>
          </a:xfrm>
          <a:prstGeom prst="rect">
            <a:avLst/>
          </a:prstGeom>
          <a:noFill/>
          <a:ln w="9525" cap="flat" cmpd="sng">
            <a:solidFill>
              <a:srgbClr val="9CC2E5"/>
            </a:solidFill>
            <a:prstDash val="dash"/>
            <a:round/>
            <a:headEnd type="none" w="sm" len="sm"/>
            <a:tailEnd type="none" w="sm" len="sm"/>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75"/>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“7-allele” method</a:t>
            </a:r>
            <a:endParaRPr/>
          </a:p>
        </p:txBody>
      </p:sp>
      <p:sp>
        <p:nvSpPr>
          <p:cNvPr id="866" name="Google Shape;866;p75"/>
          <p:cNvSpPr txBox="1">
            <a:spLocks noGrp="1"/>
          </p:cNvSpPr>
          <p:nvPr>
            <p:ph type="body" idx="1"/>
          </p:nvPr>
        </p:nvSpPr>
        <p:spPr>
          <a:xfrm>
            <a:off x="261255" y="1379764"/>
            <a:ext cx="8605157" cy="47971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Generate 15-mers overlapping by 10 AA residues </a:t>
            </a:r>
            <a:endParaRPr/>
          </a:p>
          <a:p>
            <a:pPr marL="228600" lvl="0" indent="-228600" algn="l" rtl="0">
              <a:lnSpc>
                <a:spcPct val="90000"/>
              </a:lnSpc>
              <a:spcBef>
                <a:spcPts val="1000"/>
              </a:spcBef>
              <a:spcAft>
                <a:spcPts val="0"/>
              </a:spcAft>
              <a:buClr>
                <a:schemeClr val="dk1"/>
              </a:buClr>
              <a:buSzPts val="2800"/>
              <a:buChar char="•"/>
            </a:pPr>
            <a:r>
              <a:rPr lang="en-US"/>
              <a:t>Do binding prediction for the </a:t>
            </a:r>
            <a:r>
              <a:rPr lang="en-US" b="1"/>
              <a:t>7 selected alleles</a:t>
            </a:r>
            <a:endParaRPr/>
          </a:p>
          <a:p>
            <a:pPr marL="228600" lvl="0" indent="-228600" algn="l" rtl="0">
              <a:lnSpc>
                <a:spcPct val="90000"/>
              </a:lnSpc>
              <a:spcBef>
                <a:spcPts val="1000"/>
              </a:spcBef>
              <a:spcAft>
                <a:spcPts val="0"/>
              </a:spcAft>
              <a:buClr>
                <a:schemeClr val="dk1"/>
              </a:buClr>
              <a:buSzPts val="2800"/>
              <a:buChar char="•"/>
            </a:pPr>
            <a:r>
              <a:rPr lang="en-US"/>
              <a:t>Estimate the </a:t>
            </a:r>
            <a:r>
              <a:rPr lang="en-US" b="1"/>
              <a:t>median consensus percentile rank </a:t>
            </a:r>
            <a:r>
              <a:rPr lang="en-US"/>
              <a:t>(of the 7 alleles)</a:t>
            </a:r>
            <a:endParaRPr b="1"/>
          </a:p>
          <a:p>
            <a:pPr marL="228600" lvl="0" indent="-228600" algn="l" rtl="0">
              <a:lnSpc>
                <a:spcPct val="90000"/>
              </a:lnSpc>
              <a:spcBef>
                <a:spcPts val="1000"/>
              </a:spcBef>
              <a:spcAft>
                <a:spcPts val="0"/>
              </a:spcAft>
              <a:buClr>
                <a:schemeClr val="dk1"/>
              </a:buClr>
              <a:buSzPts val="2800"/>
              <a:buChar char="•"/>
            </a:pPr>
            <a:r>
              <a:rPr lang="en-US"/>
              <a:t>Select all peptides with median consensus percentile rank </a:t>
            </a:r>
            <a:r>
              <a:rPr lang="en-US" b="1"/>
              <a:t>≤ 20.0</a:t>
            </a:r>
            <a:endParaRPr/>
          </a:p>
          <a:p>
            <a:pPr marL="228600" lvl="0" indent="-228600" algn="l" rtl="0">
              <a:lnSpc>
                <a:spcPct val="90000"/>
              </a:lnSpc>
              <a:spcBef>
                <a:spcPts val="1000"/>
              </a:spcBef>
              <a:spcAft>
                <a:spcPts val="0"/>
              </a:spcAft>
              <a:buClr>
                <a:schemeClr val="dk1"/>
              </a:buClr>
              <a:buSzPts val="2800"/>
              <a:buChar char="•"/>
            </a:pPr>
            <a:r>
              <a:rPr lang="en-US"/>
              <a:t>This set of peptides can capture ≈ 50% of the response</a:t>
            </a:r>
            <a:endParaRPr/>
          </a:p>
          <a:p>
            <a:pPr marL="228600" lvl="0" indent="-228600" algn="l" rtl="0">
              <a:lnSpc>
                <a:spcPct val="90000"/>
              </a:lnSpc>
              <a:spcBef>
                <a:spcPts val="1000"/>
              </a:spcBef>
              <a:spcAft>
                <a:spcPts val="0"/>
              </a:spcAft>
              <a:buClr>
                <a:schemeClr val="dk1"/>
              </a:buClr>
              <a:buSzPts val="2800"/>
              <a:buChar char="•"/>
            </a:pPr>
            <a:r>
              <a:rPr lang="en-US"/>
              <a:t>These 7 alleles can be selected as a set</a:t>
            </a:r>
            <a:endParaRPr/>
          </a:p>
          <a:p>
            <a:pPr marL="228600" lvl="0" indent="-228600" algn="l" rtl="0">
              <a:lnSpc>
                <a:spcPct val="90000"/>
              </a:lnSpc>
              <a:spcBef>
                <a:spcPts val="1000"/>
              </a:spcBef>
              <a:spcAft>
                <a:spcPts val="0"/>
              </a:spcAft>
              <a:buClr>
                <a:schemeClr val="dk1"/>
              </a:buClr>
              <a:buSzPts val="2800"/>
              <a:buChar char="•"/>
            </a:pPr>
            <a:r>
              <a:rPr lang="en-US"/>
              <a:t>This is implemented in </a:t>
            </a:r>
            <a:r>
              <a:rPr lang="en-US" b="1"/>
              <a:t>Tepitool</a:t>
            </a:r>
            <a:endParaRPr/>
          </a:p>
        </p:txBody>
      </p:sp>
      <p:sp>
        <p:nvSpPr>
          <p:cNvPr id="867" name="Google Shape;867;p75"/>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63</a:t>
            </a:fld>
            <a:endParaRPr/>
          </a:p>
        </p:txBody>
      </p:sp>
      <p:sp>
        <p:nvSpPr>
          <p:cNvPr id="868" name="Google Shape;868;p75"/>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76"/>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Self-practice (or mini-break): 10 min</a:t>
            </a:r>
            <a:endParaRPr/>
          </a:p>
        </p:txBody>
      </p:sp>
      <p:sp>
        <p:nvSpPr>
          <p:cNvPr id="875" name="Google Shape;875;p76"/>
          <p:cNvSpPr txBox="1">
            <a:spLocks noGrp="1"/>
          </p:cNvSpPr>
          <p:nvPr>
            <p:ph type="body" idx="1"/>
          </p:nvPr>
        </p:nvSpPr>
        <p:spPr>
          <a:xfrm>
            <a:off x="261255" y="1134838"/>
            <a:ext cx="8605157" cy="52278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a:t>Question:</a:t>
            </a:r>
            <a:endParaRPr/>
          </a:p>
          <a:p>
            <a:pPr marL="0" lvl="0" indent="0" algn="l" rtl="0">
              <a:lnSpc>
                <a:spcPct val="90000"/>
              </a:lnSpc>
              <a:spcBef>
                <a:spcPts val="1000"/>
              </a:spcBef>
              <a:spcAft>
                <a:spcPts val="0"/>
              </a:spcAft>
              <a:buClr>
                <a:schemeClr val="dk1"/>
              </a:buClr>
              <a:buSzPts val="2800"/>
              <a:buNone/>
            </a:pPr>
            <a:r>
              <a:rPr lang="en-US"/>
              <a:t>The peptide </a:t>
            </a:r>
            <a:r>
              <a:rPr lang="en-US" b="1">
                <a:highlight>
                  <a:srgbClr val="FFFF00"/>
                </a:highlight>
                <a:latin typeface="Courier New"/>
                <a:ea typeface="Courier New"/>
                <a:cs typeface="Courier New"/>
                <a:sym typeface="Courier New"/>
              </a:rPr>
              <a:t>VRLRAYMNTPGLPVC</a:t>
            </a:r>
            <a:r>
              <a:rPr lang="en-US"/>
              <a:t> is recognized by CD4+ T cells in an individual that expresses the MHC class II alleles listed below. What is the most likely restricting allele?</a:t>
            </a:r>
            <a:endParaRPr/>
          </a:p>
          <a:p>
            <a:pPr marL="0" lvl="0" indent="0" algn="l" rtl="0">
              <a:lnSpc>
                <a:spcPct val="90000"/>
              </a:lnSpc>
              <a:spcBef>
                <a:spcPts val="1000"/>
              </a:spcBef>
              <a:spcAft>
                <a:spcPts val="0"/>
              </a:spcAft>
              <a:buClr>
                <a:schemeClr val="dk1"/>
              </a:buClr>
              <a:buSzPts val="2800"/>
              <a:buNone/>
            </a:pPr>
            <a:r>
              <a:rPr lang="en-US"/>
              <a:t>		</a:t>
            </a: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p:txBody>
      </p:sp>
      <p:sp>
        <p:nvSpPr>
          <p:cNvPr id="876" name="Google Shape;876;p76"/>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64</a:t>
            </a:fld>
            <a:endParaRPr/>
          </a:p>
        </p:txBody>
      </p:sp>
      <p:sp>
        <p:nvSpPr>
          <p:cNvPr id="877" name="Google Shape;877;p76"/>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graphicFrame>
        <p:nvGraphicFramePr>
          <p:cNvPr id="878" name="Google Shape;878;p76"/>
          <p:cNvGraphicFramePr/>
          <p:nvPr/>
        </p:nvGraphicFramePr>
        <p:xfrm>
          <a:off x="3080061" y="2943225"/>
          <a:ext cx="3728825" cy="2442850"/>
        </p:xfrm>
        <a:graphic>
          <a:graphicData uri="http://schemas.openxmlformats.org/drawingml/2006/table">
            <a:tbl>
              <a:tblPr>
                <a:noFill/>
                <a:tableStyleId>{2F11DCA7-480E-49A3-A6D5-B65761E7AF76}</a:tableStyleId>
              </a:tblPr>
              <a:tblGrid>
                <a:gridCol w="1384700">
                  <a:extLst>
                    <a:ext uri="{9D8B030D-6E8A-4147-A177-3AD203B41FA5}">
                      <a16:colId xmlns:a16="http://schemas.microsoft.com/office/drawing/2014/main" val="20000"/>
                    </a:ext>
                  </a:extLst>
                </a:gridCol>
                <a:gridCol w="2344125">
                  <a:extLst>
                    <a:ext uri="{9D8B030D-6E8A-4147-A177-3AD203B41FA5}">
                      <a16:colId xmlns:a16="http://schemas.microsoft.com/office/drawing/2014/main" val="20001"/>
                    </a:ext>
                  </a:extLst>
                </a:gridCol>
              </a:tblGrid>
              <a:tr h="475150">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lt1"/>
                          </a:solidFill>
                          <a:latin typeface="Calibri"/>
                          <a:ea typeface="Calibri"/>
                          <a:cs typeface="Calibri"/>
                          <a:sym typeface="Calibri"/>
                        </a:rPr>
                        <a:t>Locus</a:t>
                      </a:r>
                      <a:endParaRPr sz="1800" u="none" strike="noStrike" cap="none">
                        <a:solidFill>
                          <a:schemeClr val="lt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1F3864"/>
                    </a:solidFill>
                  </a:tcPr>
                </a:tc>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lt1"/>
                          </a:solidFill>
                          <a:latin typeface="Calibri"/>
                          <a:ea typeface="Calibri"/>
                          <a:cs typeface="Calibri"/>
                          <a:sym typeface="Calibri"/>
                        </a:rPr>
                        <a:t>Alleles</a:t>
                      </a:r>
                      <a:endParaRPr sz="1800" u="none" strike="noStrike" cap="none">
                        <a:solidFill>
                          <a:schemeClr val="lt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1F3864"/>
                    </a:solidFill>
                  </a:tcPr>
                </a:tc>
                <a:extLst>
                  <a:ext uri="{0D108BD9-81ED-4DB2-BD59-A6C34878D82A}">
                    <a16:rowId xmlns:a16="http://schemas.microsoft.com/office/drawing/2014/main" val="10000"/>
                  </a:ext>
                </a:extLst>
              </a:tr>
              <a:tr h="327950">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latin typeface="Calibri"/>
                          <a:ea typeface="Calibri"/>
                          <a:cs typeface="Calibri"/>
                          <a:sym typeface="Calibri"/>
                        </a:rPr>
                        <a:t>DPA1/DPB1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highlight>
                            <a:srgbClr val="FFFF00"/>
                          </a:highlight>
                          <a:latin typeface="Calibri"/>
                          <a:ea typeface="Calibri"/>
                          <a:cs typeface="Calibri"/>
                          <a:sym typeface="Calibri"/>
                        </a:rPr>
                        <a:t>DPA1*01/DPB1*04:01</a:t>
                      </a:r>
                      <a:endParaRPr sz="1800" u="none" strike="noStrike" cap="none">
                        <a:solidFill>
                          <a:schemeClr val="dk1"/>
                        </a:solidFill>
                        <a:highlight>
                          <a:srgbClr val="FFFF00"/>
                        </a:highlight>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27950">
                <a:tc>
                  <a:txBody>
                    <a:bodyPr/>
                    <a:lstStyle/>
                    <a:p>
                      <a:pPr marL="0" marR="0" lvl="0" indent="0" algn="l" rtl="0">
                        <a:lnSpc>
                          <a:spcPct val="100000"/>
                        </a:lnSpc>
                        <a:spcBef>
                          <a:spcPts val="0"/>
                        </a:spcBef>
                        <a:spcAft>
                          <a:spcPts val="0"/>
                        </a:spcAft>
                        <a:buClr>
                          <a:schemeClr val="dk1"/>
                        </a:buClr>
                        <a:buSzPts val="1600"/>
                        <a:buFont typeface="Arial"/>
                        <a:buNone/>
                      </a:pPr>
                      <a:endParaRPr sz="1600" b="1"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highlight>
                            <a:srgbClr val="FFFF00"/>
                          </a:highlight>
                          <a:latin typeface="Calibri"/>
                          <a:ea typeface="Calibri"/>
                          <a:cs typeface="Calibri"/>
                          <a:sym typeface="Calibri"/>
                        </a:rPr>
                        <a:t>DPA1*01:03/DPB1*02:01</a:t>
                      </a:r>
                      <a:endParaRPr sz="1800" u="none" strike="noStrike" cap="none">
                        <a:solidFill>
                          <a:schemeClr val="dk1"/>
                        </a:solidFill>
                        <a:highlight>
                          <a:srgbClr val="FFFF00"/>
                        </a:highlight>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27950">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latin typeface="Calibri"/>
                          <a:ea typeface="Calibri"/>
                          <a:cs typeface="Calibri"/>
                          <a:sym typeface="Calibri"/>
                        </a:rPr>
                        <a:t>DQA1/DQB1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highlight>
                            <a:srgbClr val="FFFF00"/>
                          </a:highlight>
                          <a:latin typeface="Calibri"/>
                          <a:ea typeface="Calibri"/>
                          <a:cs typeface="Calibri"/>
                          <a:sym typeface="Calibri"/>
                        </a:rPr>
                        <a:t>DQA1*05:01/DQB1*03:01</a:t>
                      </a:r>
                      <a:endParaRPr sz="1800" u="none" strike="noStrike" cap="none">
                        <a:solidFill>
                          <a:schemeClr val="dk1"/>
                        </a:solidFill>
                        <a:highlight>
                          <a:srgbClr val="FFFF00"/>
                        </a:highlight>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27950">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highlight>
                            <a:srgbClr val="FFFF00"/>
                          </a:highlight>
                          <a:latin typeface="Calibri"/>
                          <a:ea typeface="Calibri"/>
                          <a:cs typeface="Calibri"/>
                          <a:sym typeface="Calibri"/>
                        </a:rPr>
                        <a:t>DQA1*03:01/DQB1*03:02</a:t>
                      </a:r>
                      <a:endParaRPr sz="1800" u="none" strike="noStrike" cap="none">
                        <a:solidFill>
                          <a:schemeClr val="dk1"/>
                        </a:solidFill>
                        <a:highlight>
                          <a:srgbClr val="FFFF00"/>
                        </a:highlight>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27950">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latin typeface="Calibri"/>
                          <a:ea typeface="Calibri"/>
                          <a:cs typeface="Calibri"/>
                          <a:sym typeface="Calibri"/>
                        </a:rPr>
                        <a:t>DRB1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highlight>
                            <a:srgbClr val="FFFF00"/>
                          </a:highlight>
                          <a:latin typeface="Calibri"/>
                          <a:ea typeface="Calibri"/>
                          <a:cs typeface="Calibri"/>
                          <a:sym typeface="Calibri"/>
                        </a:rPr>
                        <a:t>DRB1*03:01</a:t>
                      </a:r>
                      <a:endParaRPr sz="1800" u="none" strike="noStrike" cap="none">
                        <a:solidFill>
                          <a:schemeClr val="dk1"/>
                        </a:solidFill>
                        <a:highlight>
                          <a:srgbClr val="FFFF00"/>
                        </a:highlight>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27950">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highlight>
                            <a:srgbClr val="FFFF00"/>
                          </a:highlight>
                          <a:latin typeface="Calibri"/>
                          <a:ea typeface="Calibri"/>
                          <a:cs typeface="Calibri"/>
                          <a:sym typeface="Calibri"/>
                        </a:rPr>
                        <a:t>DRB1*07:01</a:t>
                      </a:r>
                      <a:endParaRPr sz="1800" u="none" strike="noStrike" cap="none">
                        <a:solidFill>
                          <a:schemeClr val="dk1"/>
                        </a:solidFill>
                        <a:highlight>
                          <a:srgbClr val="FFFF00"/>
                        </a:highlight>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77"/>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Self-practice</a:t>
            </a:r>
            <a:endParaRPr/>
          </a:p>
        </p:txBody>
      </p:sp>
      <p:sp>
        <p:nvSpPr>
          <p:cNvPr id="885" name="Google Shape;885;p77"/>
          <p:cNvSpPr txBox="1">
            <a:spLocks noGrp="1"/>
          </p:cNvSpPr>
          <p:nvPr>
            <p:ph type="body" idx="1"/>
          </p:nvPr>
        </p:nvSpPr>
        <p:spPr>
          <a:xfrm>
            <a:off x="261255" y="1134838"/>
            <a:ext cx="8605157" cy="522786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800"/>
              <a:buNone/>
            </a:pPr>
            <a:r>
              <a:rPr lang="en-US" b="1"/>
              <a:t>Steps:</a:t>
            </a:r>
            <a:endParaRPr/>
          </a:p>
          <a:p>
            <a:pPr marL="514350" lvl="0" indent="-514350" algn="l" rtl="0">
              <a:lnSpc>
                <a:spcPct val="80000"/>
              </a:lnSpc>
              <a:spcBef>
                <a:spcPts val="1000"/>
              </a:spcBef>
              <a:spcAft>
                <a:spcPts val="0"/>
              </a:spcAft>
              <a:buClr>
                <a:schemeClr val="dk1"/>
              </a:buClr>
              <a:buSzPts val="2800"/>
              <a:buFont typeface="Calibri"/>
              <a:buAutoNum type="arabicPeriod"/>
            </a:pPr>
            <a:r>
              <a:rPr lang="en-US"/>
              <a:t>Predict the binding affinity of the peptide for the given alleles</a:t>
            </a:r>
            <a:endParaRPr/>
          </a:p>
          <a:p>
            <a:pPr marL="0" lvl="0" indent="0" algn="l" rtl="0">
              <a:lnSpc>
                <a:spcPct val="80000"/>
              </a:lnSpc>
              <a:spcBef>
                <a:spcPts val="1000"/>
              </a:spcBef>
              <a:spcAft>
                <a:spcPts val="0"/>
              </a:spcAft>
              <a:buClr>
                <a:schemeClr val="dk1"/>
              </a:buClr>
              <a:buSzPts val="2800"/>
              <a:buNone/>
            </a:pPr>
            <a:r>
              <a:rPr lang="en-US"/>
              <a:t>	Peptide: 	</a:t>
            </a:r>
            <a:r>
              <a:rPr lang="en-US" b="1">
                <a:latin typeface="Courier New"/>
                <a:ea typeface="Courier New"/>
                <a:cs typeface="Courier New"/>
                <a:sym typeface="Courier New"/>
              </a:rPr>
              <a:t>VRLRAYMNTPGLPVC</a:t>
            </a:r>
            <a:endParaRPr/>
          </a:p>
          <a:p>
            <a:pPr marL="0" lvl="0" indent="0" algn="l" rtl="0">
              <a:lnSpc>
                <a:spcPct val="80000"/>
              </a:lnSpc>
              <a:spcBef>
                <a:spcPts val="1000"/>
              </a:spcBef>
              <a:spcAft>
                <a:spcPts val="0"/>
              </a:spcAft>
              <a:buClr>
                <a:schemeClr val="dk1"/>
              </a:buClr>
              <a:buSzPts val="2800"/>
              <a:buNone/>
            </a:pPr>
            <a:r>
              <a:rPr lang="en-US"/>
              <a:t>	Alleles:		</a:t>
            </a:r>
            <a:endParaRPr/>
          </a:p>
          <a:p>
            <a:pPr marL="514350" lvl="0" indent="-336550" algn="l" rtl="0">
              <a:lnSpc>
                <a:spcPct val="80000"/>
              </a:lnSpc>
              <a:spcBef>
                <a:spcPts val="1000"/>
              </a:spcBef>
              <a:spcAft>
                <a:spcPts val="0"/>
              </a:spcAft>
              <a:buClr>
                <a:schemeClr val="dk1"/>
              </a:buClr>
              <a:buSzPts val="2800"/>
              <a:buFont typeface="Calibri"/>
              <a:buNone/>
            </a:pPr>
            <a:endParaRPr/>
          </a:p>
          <a:p>
            <a:pPr marL="514350" lvl="0" indent="-336550" algn="l" rtl="0">
              <a:lnSpc>
                <a:spcPct val="80000"/>
              </a:lnSpc>
              <a:spcBef>
                <a:spcPts val="1000"/>
              </a:spcBef>
              <a:spcAft>
                <a:spcPts val="0"/>
              </a:spcAft>
              <a:buClr>
                <a:schemeClr val="dk1"/>
              </a:buClr>
              <a:buSzPts val="2800"/>
              <a:buFont typeface="Calibri"/>
              <a:buNone/>
            </a:pPr>
            <a:endParaRPr/>
          </a:p>
          <a:p>
            <a:pPr marL="514350" lvl="0" indent="-336550" algn="l" rtl="0">
              <a:lnSpc>
                <a:spcPct val="80000"/>
              </a:lnSpc>
              <a:spcBef>
                <a:spcPts val="1000"/>
              </a:spcBef>
              <a:spcAft>
                <a:spcPts val="0"/>
              </a:spcAft>
              <a:buClr>
                <a:schemeClr val="dk1"/>
              </a:buClr>
              <a:buSzPts val="2800"/>
              <a:buFont typeface="Calibri"/>
              <a:buNone/>
            </a:pPr>
            <a:endParaRPr/>
          </a:p>
          <a:p>
            <a:pPr marL="514350" lvl="0" indent="-336550" algn="l" rtl="0">
              <a:lnSpc>
                <a:spcPct val="80000"/>
              </a:lnSpc>
              <a:spcBef>
                <a:spcPts val="1000"/>
              </a:spcBef>
              <a:spcAft>
                <a:spcPts val="0"/>
              </a:spcAft>
              <a:buClr>
                <a:schemeClr val="dk1"/>
              </a:buClr>
              <a:buSzPts val="2800"/>
              <a:buFont typeface="Calibri"/>
              <a:buNone/>
            </a:pPr>
            <a:endParaRPr/>
          </a:p>
          <a:p>
            <a:pPr marL="514350" lvl="0" indent="-336550" algn="l" rtl="0">
              <a:lnSpc>
                <a:spcPct val="80000"/>
              </a:lnSpc>
              <a:spcBef>
                <a:spcPts val="1000"/>
              </a:spcBef>
              <a:spcAft>
                <a:spcPts val="0"/>
              </a:spcAft>
              <a:buClr>
                <a:schemeClr val="dk1"/>
              </a:buClr>
              <a:buSzPts val="2800"/>
              <a:buFont typeface="Calibri"/>
              <a:buNone/>
            </a:pPr>
            <a:endParaRPr/>
          </a:p>
          <a:p>
            <a:pPr marL="514350" lvl="0" indent="-514350" algn="l" rtl="0">
              <a:lnSpc>
                <a:spcPct val="80000"/>
              </a:lnSpc>
              <a:spcBef>
                <a:spcPts val="1000"/>
              </a:spcBef>
              <a:spcAft>
                <a:spcPts val="0"/>
              </a:spcAft>
              <a:buClr>
                <a:schemeClr val="dk1"/>
              </a:buClr>
              <a:buSzPts val="2800"/>
              <a:buFont typeface="Calibri"/>
              <a:buAutoNum type="arabicPeriod" startAt="2"/>
            </a:pPr>
            <a:r>
              <a:rPr lang="en-US"/>
              <a:t>Identify alleles with consensus percentile rank ≤ 10.0</a:t>
            </a:r>
            <a:endParaRPr/>
          </a:p>
          <a:p>
            <a:pPr marL="514350" lvl="0" indent="-336550" algn="l" rtl="0">
              <a:lnSpc>
                <a:spcPct val="80000"/>
              </a:lnSpc>
              <a:spcBef>
                <a:spcPts val="1000"/>
              </a:spcBef>
              <a:spcAft>
                <a:spcPts val="0"/>
              </a:spcAft>
              <a:buClr>
                <a:schemeClr val="dk1"/>
              </a:buClr>
              <a:buSzPts val="2800"/>
              <a:buFont typeface="Calibri"/>
              <a:buNone/>
            </a:pPr>
            <a:endParaRPr/>
          </a:p>
        </p:txBody>
      </p:sp>
      <p:sp>
        <p:nvSpPr>
          <p:cNvPr id="886" name="Google Shape;886;p77"/>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65</a:t>
            </a:fld>
            <a:endParaRPr/>
          </a:p>
        </p:txBody>
      </p:sp>
      <p:sp>
        <p:nvSpPr>
          <p:cNvPr id="887" name="Google Shape;887;p77"/>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graphicFrame>
        <p:nvGraphicFramePr>
          <p:cNvPr id="888" name="Google Shape;888;p77"/>
          <p:cNvGraphicFramePr/>
          <p:nvPr/>
        </p:nvGraphicFramePr>
        <p:xfrm>
          <a:off x="3080061" y="2943225"/>
          <a:ext cx="3728825" cy="2442850"/>
        </p:xfrm>
        <a:graphic>
          <a:graphicData uri="http://schemas.openxmlformats.org/drawingml/2006/table">
            <a:tbl>
              <a:tblPr>
                <a:noFill/>
                <a:tableStyleId>{2F11DCA7-480E-49A3-A6D5-B65761E7AF76}</a:tableStyleId>
              </a:tblPr>
              <a:tblGrid>
                <a:gridCol w="1384700">
                  <a:extLst>
                    <a:ext uri="{9D8B030D-6E8A-4147-A177-3AD203B41FA5}">
                      <a16:colId xmlns:a16="http://schemas.microsoft.com/office/drawing/2014/main" val="20000"/>
                    </a:ext>
                  </a:extLst>
                </a:gridCol>
                <a:gridCol w="2344125">
                  <a:extLst>
                    <a:ext uri="{9D8B030D-6E8A-4147-A177-3AD203B41FA5}">
                      <a16:colId xmlns:a16="http://schemas.microsoft.com/office/drawing/2014/main" val="20001"/>
                    </a:ext>
                  </a:extLst>
                </a:gridCol>
              </a:tblGrid>
              <a:tr h="475150">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lt1"/>
                          </a:solidFill>
                          <a:latin typeface="Calibri"/>
                          <a:ea typeface="Calibri"/>
                          <a:cs typeface="Calibri"/>
                          <a:sym typeface="Calibri"/>
                        </a:rPr>
                        <a:t>Locus</a:t>
                      </a:r>
                      <a:endParaRPr sz="1800" u="none" strike="noStrike" cap="none">
                        <a:solidFill>
                          <a:schemeClr val="lt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1F3864"/>
                    </a:solidFill>
                  </a:tcPr>
                </a:tc>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lt1"/>
                          </a:solidFill>
                          <a:latin typeface="Calibri"/>
                          <a:ea typeface="Calibri"/>
                          <a:cs typeface="Calibri"/>
                          <a:sym typeface="Calibri"/>
                        </a:rPr>
                        <a:t>Alleles</a:t>
                      </a:r>
                      <a:endParaRPr sz="1800" u="none" strike="noStrike" cap="none">
                        <a:solidFill>
                          <a:schemeClr val="lt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12700" cap="flat" cmpd="sng">
                      <a:solidFill>
                        <a:srgbClr val="385D8A"/>
                      </a:solidFill>
                      <a:prstDash val="solid"/>
                      <a:round/>
                      <a:headEnd type="none" w="sm" len="sm"/>
                      <a:tailEnd type="none" w="sm" len="sm"/>
                    </a:lnB>
                    <a:solidFill>
                      <a:srgbClr val="1F3864"/>
                    </a:solidFill>
                  </a:tcPr>
                </a:tc>
                <a:extLst>
                  <a:ext uri="{0D108BD9-81ED-4DB2-BD59-A6C34878D82A}">
                    <a16:rowId xmlns:a16="http://schemas.microsoft.com/office/drawing/2014/main" val="10000"/>
                  </a:ext>
                </a:extLst>
              </a:tr>
              <a:tr h="327950">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latin typeface="Calibri"/>
                          <a:ea typeface="Calibri"/>
                          <a:cs typeface="Calibri"/>
                          <a:sym typeface="Calibri"/>
                        </a:rPr>
                        <a:t>DPA1/DPB1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latin typeface="Calibri"/>
                          <a:ea typeface="Calibri"/>
                          <a:cs typeface="Calibri"/>
                          <a:sym typeface="Calibri"/>
                        </a:rPr>
                        <a:t>DPA1*01/DPB1*04:01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85D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27950">
                <a:tc>
                  <a:txBody>
                    <a:bodyPr/>
                    <a:lstStyle/>
                    <a:p>
                      <a:pPr marL="0" marR="0" lvl="0" indent="0" algn="l" rtl="0">
                        <a:lnSpc>
                          <a:spcPct val="100000"/>
                        </a:lnSpc>
                        <a:spcBef>
                          <a:spcPts val="0"/>
                        </a:spcBef>
                        <a:spcAft>
                          <a:spcPts val="0"/>
                        </a:spcAft>
                        <a:buClr>
                          <a:schemeClr val="dk1"/>
                        </a:buClr>
                        <a:buSzPts val="1600"/>
                        <a:buFont typeface="Arial"/>
                        <a:buNone/>
                      </a:pPr>
                      <a:endParaRPr sz="1600" b="1" i="0" u="none" strike="noStrike" cap="none">
                        <a:solidFill>
                          <a:schemeClr val="dk1"/>
                        </a:solidFill>
                        <a:latin typeface="Calibri"/>
                        <a:ea typeface="Calibri"/>
                        <a:cs typeface="Calibri"/>
                        <a:sym typeface="Calibri"/>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latin typeface="Calibri"/>
                          <a:ea typeface="Calibri"/>
                          <a:cs typeface="Calibri"/>
                          <a:sym typeface="Calibri"/>
                        </a:rPr>
                        <a:t>DPA1*01:03/DPB1*02:01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27950">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latin typeface="Calibri"/>
                          <a:ea typeface="Calibri"/>
                          <a:cs typeface="Calibri"/>
                          <a:sym typeface="Calibri"/>
                        </a:rPr>
                        <a:t>DQA1/DQB1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latin typeface="Calibri"/>
                          <a:ea typeface="Calibri"/>
                          <a:cs typeface="Calibri"/>
                          <a:sym typeface="Calibri"/>
                        </a:rPr>
                        <a:t>DQA1*05:01/DQB1*03:01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27950">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latin typeface="Calibri"/>
                          <a:ea typeface="Calibri"/>
                          <a:cs typeface="Calibri"/>
                          <a:sym typeface="Calibri"/>
                        </a:rPr>
                        <a:t>DQA1*03:01/DQB1*03:02</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27950">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latin typeface="Calibri"/>
                          <a:ea typeface="Calibri"/>
                          <a:cs typeface="Calibri"/>
                          <a:sym typeface="Calibri"/>
                        </a:rPr>
                        <a:t>DRB1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latin typeface="Calibri"/>
                          <a:ea typeface="Calibri"/>
                          <a:cs typeface="Calibri"/>
                          <a:sym typeface="Calibri"/>
                        </a:rPr>
                        <a:t>DRB1*03:01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27950">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latin typeface="Calibri"/>
                          <a:ea typeface="Calibri"/>
                          <a:cs typeface="Calibri"/>
                          <a:sym typeface="Calibri"/>
                        </a:rPr>
                        <a:t> </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385D8A"/>
                        </a:buClr>
                        <a:buSzPts val="1600"/>
                        <a:buFont typeface="Calibri"/>
                        <a:buNone/>
                      </a:pPr>
                      <a:r>
                        <a:rPr lang="en-US" sz="1600" b="1" i="0" u="none" strike="noStrike" cap="none">
                          <a:solidFill>
                            <a:schemeClr val="dk1"/>
                          </a:solidFill>
                          <a:latin typeface="Calibri"/>
                          <a:ea typeface="Calibri"/>
                          <a:cs typeface="Calibri"/>
                          <a:sym typeface="Calibri"/>
                        </a:rPr>
                        <a:t>DRB1*07:01</a:t>
                      </a:r>
                      <a:endParaRPr sz="1800" u="none" strike="noStrike" cap="none">
                        <a:solidFill>
                          <a:schemeClr val="dk1"/>
                        </a:solidFill>
                      </a:endParaRPr>
                    </a:p>
                  </a:txBody>
                  <a:tcPr marL="11250" marR="11250" marT="11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85D8A"/>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pic>
        <p:nvPicPr>
          <p:cNvPr id="894" name="Google Shape;894;p78"/>
          <p:cNvPicPr preferRelativeResize="0"/>
          <p:nvPr/>
        </p:nvPicPr>
        <p:blipFill rotWithShape="1">
          <a:blip r:embed="rId3">
            <a:alphaModFix/>
          </a:blip>
          <a:srcRect t="2383" r="46737"/>
          <a:stretch/>
        </p:blipFill>
        <p:spPr>
          <a:xfrm>
            <a:off x="2060609" y="1037795"/>
            <a:ext cx="5321083" cy="5485471"/>
          </a:xfrm>
          <a:prstGeom prst="rect">
            <a:avLst/>
          </a:prstGeom>
          <a:noFill/>
          <a:ln>
            <a:noFill/>
          </a:ln>
        </p:spPr>
      </p:pic>
      <p:sp>
        <p:nvSpPr>
          <p:cNvPr id="895" name="Google Shape;895;p78"/>
          <p:cNvSpPr txBox="1">
            <a:spLocks noGrp="1"/>
          </p:cNvSpPr>
          <p:nvPr>
            <p:ph type="title"/>
          </p:nvPr>
        </p:nvSpPr>
        <p:spPr>
          <a:xfrm>
            <a:off x="261256" y="984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Self-practice: input</a:t>
            </a:r>
            <a:endParaRPr/>
          </a:p>
        </p:txBody>
      </p:sp>
      <p:sp>
        <p:nvSpPr>
          <p:cNvPr id="896" name="Google Shape;896;p78"/>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66</a:t>
            </a:fld>
            <a:endParaRPr/>
          </a:p>
        </p:txBody>
      </p:sp>
      <p:sp>
        <p:nvSpPr>
          <p:cNvPr id="897" name="Google Shape;897;p78"/>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898" name="Google Shape;898;p78"/>
          <p:cNvSpPr/>
          <p:nvPr/>
        </p:nvSpPr>
        <p:spPr>
          <a:xfrm>
            <a:off x="4132448" y="1461217"/>
            <a:ext cx="3138600" cy="9525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9" name="Google Shape;899;p78"/>
          <p:cNvSpPr/>
          <p:nvPr/>
        </p:nvSpPr>
        <p:spPr>
          <a:xfrm>
            <a:off x="4098156" y="3654098"/>
            <a:ext cx="1410600" cy="9525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0" name="Google Shape;900;p78"/>
          <p:cNvSpPr/>
          <p:nvPr/>
        </p:nvSpPr>
        <p:spPr>
          <a:xfrm rot="10800000" flipH="1">
            <a:off x="4098156" y="4783667"/>
            <a:ext cx="1872600" cy="6099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79"/>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Self-practice: output</a:t>
            </a:r>
            <a:endParaRPr/>
          </a:p>
        </p:txBody>
      </p:sp>
      <p:sp>
        <p:nvSpPr>
          <p:cNvPr id="907" name="Google Shape;907;p79"/>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67</a:t>
            </a:fld>
            <a:endParaRPr/>
          </a:p>
        </p:txBody>
      </p:sp>
      <p:sp>
        <p:nvSpPr>
          <p:cNvPr id="908" name="Google Shape;908;p79"/>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pic>
        <p:nvPicPr>
          <p:cNvPr id="909" name="Google Shape;909;p79"/>
          <p:cNvPicPr preferRelativeResize="0"/>
          <p:nvPr/>
        </p:nvPicPr>
        <p:blipFill rotWithShape="1">
          <a:blip r:embed="rId3">
            <a:alphaModFix/>
          </a:blip>
          <a:srcRect l="74" t="27332" r="42539" b="16760"/>
          <a:stretch/>
        </p:blipFill>
        <p:spPr>
          <a:xfrm>
            <a:off x="277600" y="1202200"/>
            <a:ext cx="8506402" cy="4402601"/>
          </a:xfrm>
          <a:prstGeom prst="rect">
            <a:avLst/>
          </a:prstGeom>
          <a:noFill/>
          <a:ln>
            <a:noFill/>
          </a:ln>
        </p:spPr>
      </p:pic>
      <p:sp>
        <p:nvSpPr>
          <p:cNvPr id="910" name="Google Shape;910;p79"/>
          <p:cNvSpPr/>
          <p:nvPr/>
        </p:nvSpPr>
        <p:spPr>
          <a:xfrm>
            <a:off x="360000" y="3400425"/>
            <a:ext cx="8440500" cy="2283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80"/>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TepiTool</a:t>
            </a:r>
            <a:endParaRPr/>
          </a:p>
        </p:txBody>
      </p:sp>
      <p:sp>
        <p:nvSpPr>
          <p:cNvPr id="917" name="Google Shape;917;p80"/>
          <p:cNvSpPr txBox="1">
            <a:spLocks noGrp="1"/>
          </p:cNvSpPr>
          <p:nvPr>
            <p:ph type="body" idx="1"/>
          </p:nvPr>
        </p:nvSpPr>
        <p:spPr>
          <a:xfrm>
            <a:off x="261255" y="1134838"/>
            <a:ext cx="8605157" cy="504212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New interface to prediction of class I and class II epitope candidates</a:t>
            </a:r>
            <a:endParaRPr/>
          </a:p>
          <a:p>
            <a:pPr marL="228600" lvl="0" indent="-228600" algn="l" rtl="0">
              <a:lnSpc>
                <a:spcPct val="90000"/>
              </a:lnSpc>
              <a:spcBef>
                <a:spcPts val="1000"/>
              </a:spcBef>
              <a:spcAft>
                <a:spcPts val="0"/>
              </a:spcAft>
              <a:buClr>
                <a:schemeClr val="dk1"/>
              </a:buClr>
              <a:buSzPts val="2800"/>
              <a:buChar char="•"/>
            </a:pPr>
            <a:r>
              <a:rPr lang="en-US"/>
              <a:t>Motivation: </a:t>
            </a:r>
            <a:endParaRPr/>
          </a:p>
          <a:p>
            <a:pPr marL="685800" lvl="1" indent="-228600" algn="l" rtl="0">
              <a:lnSpc>
                <a:spcPct val="90000"/>
              </a:lnSpc>
              <a:spcBef>
                <a:spcPts val="500"/>
              </a:spcBef>
              <a:spcAft>
                <a:spcPts val="0"/>
              </a:spcAft>
              <a:buClr>
                <a:schemeClr val="dk1"/>
              </a:buClr>
              <a:buSzPts val="2400"/>
              <a:buChar char="•"/>
            </a:pPr>
            <a:r>
              <a:rPr lang="en-US"/>
              <a:t>Make tools more user friendly</a:t>
            </a:r>
            <a:endParaRPr/>
          </a:p>
          <a:p>
            <a:pPr marL="685800" lvl="1" indent="-228600" algn="l" rtl="0">
              <a:lnSpc>
                <a:spcPct val="90000"/>
              </a:lnSpc>
              <a:spcBef>
                <a:spcPts val="500"/>
              </a:spcBef>
              <a:spcAft>
                <a:spcPts val="0"/>
              </a:spcAft>
              <a:buClr>
                <a:schemeClr val="dk1"/>
              </a:buClr>
              <a:buSzPts val="2400"/>
              <a:buChar char="•"/>
            </a:pPr>
            <a:r>
              <a:rPr lang="en-US"/>
              <a:t>Provide recommendations as default</a:t>
            </a:r>
            <a:endParaRPr/>
          </a:p>
          <a:p>
            <a:pPr marL="685800" lvl="1" indent="-228600" algn="l" rtl="0">
              <a:lnSpc>
                <a:spcPct val="90000"/>
              </a:lnSpc>
              <a:spcBef>
                <a:spcPts val="500"/>
              </a:spcBef>
              <a:spcAft>
                <a:spcPts val="0"/>
              </a:spcAft>
              <a:buClr>
                <a:schemeClr val="dk1"/>
              </a:buClr>
              <a:buSzPts val="2400"/>
              <a:buChar char="•"/>
            </a:pPr>
            <a:r>
              <a:rPr lang="en-US"/>
              <a:t>Provide a set of top peptides as concise results</a:t>
            </a:r>
            <a:endParaRPr/>
          </a:p>
          <a:p>
            <a:pPr marL="228600" lvl="0" indent="-228600" algn="l" rtl="0">
              <a:lnSpc>
                <a:spcPct val="90000"/>
              </a:lnSpc>
              <a:spcBef>
                <a:spcPts val="1000"/>
              </a:spcBef>
              <a:spcAft>
                <a:spcPts val="0"/>
              </a:spcAft>
              <a:buClr>
                <a:schemeClr val="dk1"/>
              </a:buClr>
              <a:buSzPts val="2800"/>
              <a:buChar char="•"/>
            </a:pPr>
            <a:r>
              <a:rPr lang="en-US"/>
              <a:t>In the form of a step-by-step wizard (6 steps)</a:t>
            </a:r>
            <a:endParaRPr/>
          </a:p>
          <a:p>
            <a:pPr marL="228600" lvl="0" indent="-228600" algn="l" rtl="0">
              <a:lnSpc>
                <a:spcPct val="90000"/>
              </a:lnSpc>
              <a:spcBef>
                <a:spcPts val="1000"/>
              </a:spcBef>
              <a:spcAft>
                <a:spcPts val="0"/>
              </a:spcAft>
              <a:buClr>
                <a:schemeClr val="dk1"/>
              </a:buClr>
              <a:buSzPts val="2800"/>
              <a:buChar char="•"/>
            </a:pPr>
            <a:r>
              <a:rPr lang="en-US"/>
              <a:t>Provides recommendations as default values</a:t>
            </a:r>
            <a:endParaRPr/>
          </a:p>
          <a:p>
            <a:pPr marL="228600" lvl="0" indent="-228600" algn="l" rtl="0">
              <a:lnSpc>
                <a:spcPct val="90000"/>
              </a:lnSpc>
              <a:spcBef>
                <a:spcPts val="1000"/>
              </a:spcBef>
              <a:spcAft>
                <a:spcPts val="0"/>
              </a:spcAft>
              <a:buClr>
                <a:schemeClr val="dk1"/>
              </a:buClr>
              <a:buSzPts val="2800"/>
              <a:buChar char="•"/>
            </a:pPr>
            <a:r>
              <a:rPr lang="en-US"/>
              <a:t>Input parameters can be adjusted as desired</a:t>
            </a:r>
            <a:endParaRPr/>
          </a:p>
          <a:p>
            <a:pPr marL="228600" lvl="0" indent="-228600" algn="l" rtl="0">
              <a:lnSpc>
                <a:spcPct val="90000"/>
              </a:lnSpc>
              <a:spcBef>
                <a:spcPts val="1000"/>
              </a:spcBef>
              <a:spcAft>
                <a:spcPts val="0"/>
              </a:spcAft>
              <a:buClr>
                <a:schemeClr val="dk1"/>
              </a:buClr>
              <a:buSzPts val="2800"/>
              <a:buChar char="•"/>
            </a:pPr>
            <a:r>
              <a:rPr lang="en-US"/>
              <a:t>New methods incorporated</a:t>
            </a:r>
            <a:endParaRPr/>
          </a:p>
        </p:txBody>
      </p:sp>
      <p:sp>
        <p:nvSpPr>
          <p:cNvPr id="918" name="Google Shape;918;p80"/>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68</a:t>
            </a:fld>
            <a:endParaRPr/>
          </a:p>
        </p:txBody>
      </p:sp>
      <p:sp>
        <p:nvSpPr>
          <p:cNvPr id="919" name="Google Shape;919;p80"/>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81"/>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Step 1: Sequence data</a:t>
            </a:r>
            <a:endParaRPr/>
          </a:p>
        </p:txBody>
      </p:sp>
      <p:pic>
        <p:nvPicPr>
          <p:cNvPr id="926" name="Google Shape;926;p81"/>
          <p:cNvPicPr preferRelativeResize="0">
            <a:picLocks noGrp="1"/>
          </p:cNvPicPr>
          <p:nvPr>
            <p:ph type="body" idx="1"/>
          </p:nvPr>
        </p:nvPicPr>
        <p:blipFill rotWithShape="1">
          <a:blip r:embed="rId3">
            <a:alphaModFix/>
          </a:blip>
          <a:srcRect/>
          <a:stretch/>
        </p:blipFill>
        <p:spPr>
          <a:xfrm>
            <a:off x="1127407" y="1531938"/>
            <a:ext cx="6873300" cy="4797300"/>
          </a:xfrm>
          <a:prstGeom prst="rect">
            <a:avLst/>
          </a:prstGeom>
          <a:noFill/>
          <a:ln w="9525" cap="flat" cmpd="sng">
            <a:solidFill>
              <a:srgbClr val="7F7F7F"/>
            </a:solidFill>
            <a:prstDash val="solid"/>
            <a:round/>
            <a:headEnd type="none" w="sm" len="sm"/>
            <a:tailEnd type="none" w="sm" len="sm"/>
          </a:ln>
        </p:spPr>
      </p:pic>
      <p:sp>
        <p:nvSpPr>
          <p:cNvPr id="927" name="Google Shape;927;p81"/>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69</a:t>
            </a:fld>
            <a:endParaRPr/>
          </a:p>
        </p:txBody>
      </p:sp>
      <p:sp>
        <p:nvSpPr>
          <p:cNvPr id="928" name="Google Shape;928;p81"/>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929" name="Google Shape;929;p81"/>
          <p:cNvSpPr/>
          <p:nvPr/>
        </p:nvSpPr>
        <p:spPr>
          <a:xfrm>
            <a:off x="5533513" y="1043371"/>
            <a:ext cx="2467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tools.iedb.org/tepitool/</a:t>
            </a:r>
            <a:endParaRPr/>
          </a:p>
        </p:txBody>
      </p:sp>
      <p:sp>
        <p:nvSpPr>
          <p:cNvPr id="930" name="Google Shape;930;p81"/>
          <p:cNvSpPr/>
          <p:nvPr/>
        </p:nvSpPr>
        <p:spPr>
          <a:xfrm>
            <a:off x="3457294" y="3775414"/>
            <a:ext cx="4334100" cy="1796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&gt;Seq_1</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MKALIVLGLVLLSVTVQGKVFCELARTLKRLGMDGYRGISLANWMCLAKW</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&gt;Seq_2</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MLLALVCLLSCLANSDF</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&gt;Seq_3</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MKALIVLGLVLLSVTVQGKVFERCELAR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9"/>
          <p:cNvPicPr preferRelativeResize="0"/>
          <p:nvPr/>
        </p:nvPicPr>
        <p:blipFill rotWithShape="1">
          <a:blip r:embed="rId3">
            <a:alphaModFix/>
          </a:blip>
          <a:srcRect b="55914"/>
          <a:stretch/>
        </p:blipFill>
        <p:spPr>
          <a:xfrm>
            <a:off x="597900" y="1847238"/>
            <a:ext cx="7819200" cy="2866938"/>
          </a:xfrm>
          <a:prstGeom prst="rect">
            <a:avLst/>
          </a:prstGeom>
          <a:noFill/>
          <a:ln w="9525" cap="flat" cmpd="sng">
            <a:solidFill>
              <a:srgbClr val="7F7F7F"/>
            </a:solidFill>
            <a:prstDash val="solid"/>
            <a:round/>
            <a:headEnd type="none" w="sm" len="sm"/>
            <a:tailEnd type="none" w="sm" len="sm"/>
          </a:ln>
        </p:spPr>
      </p:pic>
      <p:sp>
        <p:nvSpPr>
          <p:cNvPr id="151" name="Google Shape;151;p19"/>
          <p:cNvSpPr txBox="1">
            <a:spLocks noGrp="1"/>
          </p:cNvSpPr>
          <p:nvPr>
            <p:ph type="title"/>
          </p:nvPr>
        </p:nvSpPr>
        <p:spPr>
          <a:xfrm>
            <a:off x="488206" y="268502"/>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MHC-I binding prediction - example</a:t>
            </a:r>
            <a:endParaRPr/>
          </a:p>
        </p:txBody>
      </p:sp>
      <p:sp>
        <p:nvSpPr>
          <p:cNvPr id="152" name="Google Shape;152;p19"/>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sp>
        <p:nvSpPr>
          <p:cNvPr id="153" name="Google Shape;153;p19"/>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154" name="Google Shape;154;p19"/>
          <p:cNvSpPr txBox="1"/>
          <p:nvPr/>
        </p:nvSpPr>
        <p:spPr>
          <a:xfrm>
            <a:off x="3158466" y="3015798"/>
            <a:ext cx="4896000" cy="1339500"/>
          </a:xfrm>
          <a:prstGeom prst="rect">
            <a:avLst/>
          </a:prstGeom>
          <a:noFill/>
          <a:ln>
            <a:noFill/>
          </a:ln>
        </p:spPr>
        <p:txBody>
          <a:bodyPr spcFirstLastPara="1" wrap="square" lIns="36575" tIns="9125" rIns="9125" bIns="9125" anchor="t" anchorCtr="0">
            <a:noAutofit/>
          </a:bodyPr>
          <a:lstStyle/>
          <a:p>
            <a:pPr marL="0" marR="0" lvl="0" indent="0" algn="l" rtl="0">
              <a:spcBef>
                <a:spcPts val="0"/>
              </a:spcBef>
              <a:spcAft>
                <a:spcPts val="0"/>
              </a:spcAft>
              <a:buNone/>
            </a:pPr>
            <a:r>
              <a:rPr lang="en-US" sz="850">
                <a:solidFill>
                  <a:schemeClr val="dk1"/>
                </a:solidFill>
                <a:latin typeface="Calibri"/>
                <a:ea typeface="Calibri"/>
                <a:cs typeface="Calibri"/>
                <a:sym typeface="Calibri"/>
              </a:rPr>
              <a:t>&gt;LCMV Armstrong, Protein GP</a:t>
            </a:r>
            <a:endParaRPr sz="1500"/>
          </a:p>
          <a:p>
            <a:pPr marL="0" marR="0" lvl="0" indent="0" algn="l" rtl="0">
              <a:spcBef>
                <a:spcPts val="0"/>
              </a:spcBef>
              <a:spcAft>
                <a:spcPts val="0"/>
              </a:spcAft>
              <a:buNone/>
            </a:pPr>
            <a:r>
              <a:rPr lang="en-US" sz="850">
                <a:solidFill>
                  <a:schemeClr val="dk1"/>
                </a:solidFill>
                <a:latin typeface="Calibri"/>
                <a:ea typeface="Calibri"/>
                <a:cs typeface="Calibri"/>
                <a:sym typeface="Calibri"/>
              </a:rPr>
              <a:t>MGQIVTMFEALPHIIDEVINIVIIVLIVITGIKAVYNFATCGIFALISFLLLAGRSCGM</a:t>
            </a:r>
            <a:endParaRPr sz="1500"/>
          </a:p>
          <a:p>
            <a:pPr marL="0" marR="0" lvl="0" indent="0" algn="l" rtl="0">
              <a:spcBef>
                <a:spcPts val="0"/>
              </a:spcBef>
              <a:spcAft>
                <a:spcPts val="0"/>
              </a:spcAft>
              <a:buNone/>
            </a:pPr>
            <a:r>
              <a:rPr lang="en-US" sz="850">
                <a:solidFill>
                  <a:schemeClr val="dk1"/>
                </a:solidFill>
                <a:latin typeface="Calibri"/>
                <a:ea typeface="Calibri"/>
                <a:cs typeface="Calibri"/>
                <a:sym typeface="Calibri"/>
              </a:rPr>
              <a:t>YGLKGPDIYKGVYQFKSVEFDMSHLNLTMPNACSANNSHHYISMGTSGLELTFTNDSII</a:t>
            </a:r>
            <a:endParaRPr sz="1500"/>
          </a:p>
          <a:p>
            <a:pPr marL="0" marR="0" lvl="0" indent="0" algn="l" rtl="0">
              <a:spcBef>
                <a:spcPts val="0"/>
              </a:spcBef>
              <a:spcAft>
                <a:spcPts val="0"/>
              </a:spcAft>
              <a:buNone/>
            </a:pPr>
            <a:r>
              <a:rPr lang="en-US" sz="850">
                <a:solidFill>
                  <a:schemeClr val="dk1"/>
                </a:solidFill>
                <a:latin typeface="Calibri"/>
                <a:ea typeface="Calibri"/>
                <a:cs typeface="Calibri"/>
                <a:sym typeface="Calibri"/>
              </a:rPr>
              <a:t>SHNFCNLTSAFNKKTFDHTLMSIVSSLHLSIRGNSNYKAVSCDFNNGITIQYNLTFSDA</a:t>
            </a:r>
            <a:endParaRPr sz="1500"/>
          </a:p>
          <a:p>
            <a:pPr marL="0" marR="0" lvl="0" indent="0" algn="l" rtl="0">
              <a:spcBef>
                <a:spcPts val="0"/>
              </a:spcBef>
              <a:spcAft>
                <a:spcPts val="0"/>
              </a:spcAft>
              <a:buNone/>
            </a:pPr>
            <a:r>
              <a:rPr lang="en-US" sz="850">
                <a:solidFill>
                  <a:schemeClr val="dk1"/>
                </a:solidFill>
                <a:latin typeface="Calibri"/>
                <a:ea typeface="Calibri"/>
                <a:cs typeface="Calibri"/>
                <a:sym typeface="Calibri"/>
              </a:rPr>
              <a:t>QSAQSQCRTFRGRVLDMFRTAFGGKYMRSGWGWTGSDGKTTWCSQTSYQYLIIQNRTWE</a:t>
            </a:r>
            <a:endParaRPr sz="1500"/>
          </a:p>
          <a:p>
            <a:pPr marL="0" marR="0" lvl="0" indent="0" algn="l" rtl="0">
              <a:spcBef>
                <a:spcPts val="0"/>
              </a:spcBef>
              <a:spcAft>
                <a:spcPts val="0"/>
              </a:spcAft>
              <a:buNone/>
            </a:pPr>
            <a:r>
              <a:rPr lang="en-US" sz="850">
                <a:solidFill>
                  <a:schemeClr val="dk1"/>
                </a:solidFill>
                <a:latin typeface="Calibri"/>
                <a:ea typeface="Calibri"/>
                <a:cs typeface="Calibri"/>
                <a:sym typeface="Calibri"/>
              </a:rPr>
              <a:t>NHCTYAGPFGMSRILLSQEKTKFFTRRLAGTFTWTLSDSSGVENPGGYCLTKWMILAAE</a:t>
            </a:r>
            <a:endParaRPr sz="1500"/>
          </a:p>
          <a:p>
            <a:pPr marL="0" marR="0" lvl="0" indent="0" algn="l" rtl="0">
              <a:spcBef>
                <a:spcPts val="0"/>
              </a:spcBef>
              <a:spcAft>
                <a:spcPts val="0"/>
              </a:spcAft>
              <a:buNone/>
            </a:pPr>
            <a:r>
              <a:rPr lang="en-US" sz="850">
                <a:solidFill>
                  <a:schemeClr val="dk1"/>
                </a:solidFill>
                <a:latin typeface="Calibri"/>
                <a:ea typeface="Calibri"/>
                <a:cs typeface="Calibri"/>
                <a:sym typeface="Calibri"/>
              </a:rPr>
              <a:t>LKCFGNTAVAKCNVNHDAEFCDMLRLIDYNKAALSKFKEDVESALHLFKTTVNSLISDQ</a:t>
            </a:r>
            <a:endParaRPr sz="1500"/>
          </a:p>
          <a:p>
            <a:pPr marL="0" marR="0" lvl="0" indent="0" algn="l" rtl="0">
              <a:spcBef>
                <a:spcPts val="0"/>
              </a:spcBef>
              <a:spcAft>
                <a:spcPts val="0"/>
              </a:spcAft>
              <a:buNone/>
            </a:pPr>
            <a:r>
              <a:rPr lang="en-US" sz="850">
                <a:solidFill>
                  <a:schemeClr val="dk1"/>
                </a:solidFill>
                <a:latin typeface="Calibri"/>
                <a:ea typeface="Calibri"/>
                <a:cs typeface="Calibri"/>
                <a:sym typeface="Calibri"/>
              </a:rPr>
              <a:t>LLMRNHLRDLMGVPYCNYSKFWYLEHAKTGETSVPKCWLVTNGSYLNETHFSDQIEQEA</a:t>
            </a:r>
            <a:endParaRPr sz="1500"/>
          </a:p>
          <a:p>
            <a:pPr marL="0" marR="0" lvl="0" indent="0" algn="l" rtl="0">
              <a:spcBef>
                <a:spcPts val="0"/>
              </a:spcBef>
              <a:spcAft>
                <a:spcPts val="0"/>
              </a:spcAft>
              <a:buNone/>
            </a:pPr>
            <a:r>
              <a:rPr lang="en-US" sz="850">
                <a:solidFill>
                  <a:schemeClr val="dk1"/>
                </a:solidFill>
                <a:latin typeface="Calibri"/>
                <a:ea typeface="Calibri"/>
                <a:cs typeface="Calibri"/>
                <a:sym typeface="Calibri"/>
              </a:rPr>
              <a:t>DNMITEMLRKDYIKRQGSTPLALMDLLMFSTSAYLVSIFLHLVKIPTHRHIKGGSCPKP</a:t>
            </a:r>
            <a:endParaRPr sz="1500"/>
          </a:p>
          <a:p>
            <a:pPr marL="0" marR="0" lvl="0" indent="0" algn="l" rtl="0">
              <a:spcBef>
                <a:spcPts val="0"/>
              </a:spcBef>
              <a:spcAft>
                <a:spcPts val="0"/>
              </a:spcAft>
              <a:buNone/>
            </a:pPr>
            <a:r>
              <a:rPr lang="en-US" sz="850">
                <a:solidFill>
                  <a:schemeClr val="dk1"/>
                </a:solidFill>
                <a:latin typeface="Calibri"/>
                <a:ea typeface="Calibri"/>
                <a:cs typeface="Calibri"/>
                <a:sym typeface="Calibri"/>
              </a:rPr>
              <a:t>HRLTNKGICSCGAFKVPGVKTVWKRR</a:t>
            </a:r>
            <a:endParaRPr sz="1500"/>
          </a:p>
        </p:txBody>
      </p:sp>
      <p:sp>
        <p:nvSpPr>
          <p:cNvPr id="155" name="Google Shape;155;p19"/>
          <p:cNvSpPr/>
          <p:nvPr/>
        </p:nvSpPr>
        <p:spPr>
          <a:xfrm>
            <a:off x="3927124" y="5240805"/>
            <a:ext cx="1644000" cy="926700"/>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Epitope sequence</a:t>
            </a:r>
            <a:endParaRPr b="1"/>
          </a:p>
          <a:p>
            <a:pPr marL="0" marR="0" lvl="0" indent="0" algn="ctr" rtl="0">
              <a:spcBef>
                <a:spcPts val="0"/>
              </a:spcBef>
              <a:spcAft>
                <a:spcPts val="0"/>
              </a:spcAft>
              <a:buNone/>
            </a:pPr>
            <a:r>
              <a:rPr lang="en-US" sz="1600">
                <a:solidFill>
                  <a:schemeClr val="dk1"/>
                </a:solidFill>
                <a:latin typeface="Calibri"/>
                <a:ea typeface="Calibri"/>
                <a:cs typeface="Calibri"/>
                <a:sym typeface="Calibri"/>
              </a:rPr>
              <a:t>(copy or upload)</a:t>
            </a:r>
            <a:endParaRPr/>
          </a:p>
        </p:txBody>
      </p:sp>
      <p:sp>
        <p:nvSpPr>
          <p:cNvPr id="156" name="Google Shape;156;p19"/>
          <p:cNvSpPr/>
          <p:nvPr/>
        </p:nvSpPr>
        <p:spPr>
          <a:xfrm>
            <a:off x="521688" y="1239070"/>
            <a:ext cx="2233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a:t>
            </a:r>
            <a:endParaRPr/>
          </a:p>
        </p:txBody>
      </p:sp>
      <p:cxnSp>
        <p:nvCxnSpPr>
          <p:cNvPr id="157" name="Google Shape;157;p19"/>
          <p:cNvCxnSpPr/>
          <p:nvPr/>
        </p:nvCxnSpPr>
        <p:spPr>
          <a:xfrm rot="-5400000">
            <a:off x="5414974" y="4172205"/>
            <a:ext cx="1688100" cy="1375800"/>
          </a:xfrm>
          <a:prstGeom prst="bentConnector3">
            <a:avLst>
              <a:gd name="adj1" fmla="val -545"/>
            </a:avLst>
          </a:prstGeom>
          <a:noFill/>
          <a:ln w="28575" cap="flat" cmpd="sng">
            <a:solidFill>
              <a:srgbClr val="FF0000"/>
            </a:solidFill>
            <a:prstDash val="solid"/>
            <a:miter lim="8000"/>
            <a:headEnd type="none" w="sm" len="sm"/>
            <a:tailEnd type="triangle" w="med" len="med"/>
          </a:ln>
        </p:spPr>
      </p:cxnSp>
      <p:cxnSp>
        <p:nvCxnSpPr>
          <p:cNvPr id="158" name="Google Shape;158;p19"/>
          <p:cNvCxnSpPr>
            <a:stCxn id="155" idx="1"/>
          </p:cNvCxnSpPr>
          <p:nvPr/>
        </p:nvCxnSpPr>
        <p:spPr>
          <a:xfrm rot="10800000">
            <a:off x="3453724" y="4835055"/>
            <a:ext cx="473400" cy="869100"/>
          </a:xfrm>
          <a:prstGeom prst="bentConnector2">
            <a:avLst/>
          </a:prstGeom>
          <a:noFill/>
          <a:ln w="28575" cap="flat" cmpd="sng">
            <a:solidFill>
              <a:srgbClr val="FF0000"/>
            </a:solidFill>
            <a:prstDash val="solid"/>
            <a:miter lim="8000"/>
            <a:headEnd type="none" w="sm" len="sm"/>
            <a:tailEnd type="triangle" w="med" len="med"/>
          </a:ln>
        </p:spPr>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82"/>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Step 2: Species &amp; allele class </a:t>
            </a:r>
            <a:endParaRPr/>
          </a:p>
        </p:txBody>
      </p:sp>
      <p:pic>
        <p:nvPicPr>
          <p:cNvPr id="937" name="Google Shape;937;p82"/>
          <p:cNvPicPr preferRelativeResize="0">
            <a:picLocks noGrp="1"/>
          </p:cNvPicPr>
          <p:nvPr>
            <p:ph type="body" idx="1"/>
          </p:nvPr>
        </p:nvPicPr>
        <p:blipFill rotWithShape="1">
          <a:blip r:embed="rId3">
            <a:alphaModFix/>
          </a:blip>
          <a:srcRect/>
          <a:stretch/>
        </p:blipFill>
        <p:spPr>
          <a:xfrm>
            <a:off x="1030059" y="1878013"/>
            <a:ext cx="7067400" cy="3838500"/>
          </a:xfrm>
          <a:prstGeom prst="rect">
            <a:avLst/>
          </a:prstGeom>
          <a:noFill/>
          <a:ln w="9525" cap="flat" cmpd="sng">
            <a:solidFill>
              <a:srgbClr val="7F7F7F"/>
            </a:solidFill>
            <a:prstDash val="solid"/>
            <a:round/>
            <a:headEnd type="none" w="sm" len="sm"/>
            <a:tailEnd type="none" w="sm" len="sm"/>
          </a:ln>
        </p:spPr>
      </p:pic>
      <p:sp>
        <p:nvSpPr>
          <p:cNvPr id="938" name="Google Shape;938;p82"/>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70</a:t>
            </a:fld>
            <a:endParaRPr/>
          </a:p>
        </p:txBody>
      </p:sp>
      <p:sp>
        <p:nvSpPr>
          <p:cNvPr id="939" name="Google Shape;939;p82"/>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940" name="Google Shape;940;p82"/>
          <p:cNvSpPr/>
          <p:nvPr/>
        </p:nvSpPr>
        <p:spPr>
          <a:xfrm>
            <a:off x="5630163" y="1265946"/>
            <a:ext cx="2467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tools.iedb.org/tepitool/</a:t>
            </a:r>
            <a:endParaRPr/>
          </a:p>
        </p:txBody>
      </p:sp>
      <p:pic>
        <p:nvPicPr>
          <p:cNvPr id="941" name="Google Shape;941;p82"/>
          <p:cNvPicPr preferRelativeResize="0"/>
          <p:nvPr/>
        </p:nvPicPr>
        <p:blipFill rotWithShape="1">
          <a:blip r:embed="rId4">
            <a:alphaModFix/>
          </a:blip>
          <a:srcRect/>
          <a:stretch/>
        </p:blipFill>
        <p:spPr>
          <a:xfrm>
            <a:off x="3968521" y="4552950"/>
            <a:ext cx="942975" cy="1314450"/>
          </a:xfrm>
          <a:prstGeom prst="rect">
            <a:avLst/>
          </a:prstGeom>
          <a:noFill/>
          <a:ln w="28575" cap="flat" cmpd="sng">
            <a:solidFill>
              <a:srgbClr val="FF0000"/>
            </a:solidFill>
            <a:prstDash val="solid"/>
            <a:round/>
            <a:headEnd type="none" w="sm" len="sm"/>
            <a:tailEnd type="none" w="sm" len="sm"/>
          </a:ln>
        </p:spPr>
      </p:pic>
      <p:cxnSp>
        <p:nvCxnSpPr>
          <p:cNvPr id="942" name="Google Shape;942;p82"/>
          <p:cNvCxnSpPr/>
          <p:nvPr/>
        </p:nvCxnSpPr>
        <p:spPr>
          <a:xfrm>
            <a:off x="3505200" y="4619625"/>
            <a:ext cx="362100" cy="0"/>
          </a:xfrm>
          <a:prstGeom prst="straightConnector1">
            <a:avLst/>
          </a:prstGeom>
          <a:noFill/>
          <a:ln w="28575" cap="flat" cmpd="sng">
            <a:solidFill>
              <a:srgbClr val="FF0000"/>
            </a:solidFill>
            <a:prstDash val="solid"/>
            <a:miter lim="800000"/>
            <a:headEnd type="none" w="sm" len="sm"/>
            <a:tailEnd type="triangle" w="med" len="med"/>
          </a:ln>
        </p:spPr>
      </p:cxnSp>
      <p:cxnSp>
        <p:nvCxnSpPr>
          <p:cNvPr id="943" name="Google Shape;943;p82"/>
          <p:cNvCxnSpPr/>
          <p:nvPr/>
        </p:nvCxnSpPr>
        <p:spPr>
          <a:xfrm>
            <a:off x="7448527" y="3902075"/>
            <a:ext cx="0" cy="651000"/>
          </a:xfrm>
          <a:prstGeom prst="straightConnector1">
            <a:avLst/>
          </a:prstGeom>
          <a:noFill/>
          <a:ln w="28575" cap="flat" cmpd="sng">
            <a:solidFill>
              <a:srgbClr val="FF0000"/>
            </a:solidFill>
            <a:prstDash val="solid"/>
            <a:miter lim="800000"/>
            <a:headEnd type="none" w="sm" len="sm"/>
            <a:tailEnd type="triangle" w="med" len="med"/>
          </a:ln>
        </p:spPr>
      </p:cxnSp>
      <p:pic>
        <p:nvPicPr>
          <p:cNvPr id="944" name="Google Shape;944;p82"/>
          <p:cNvPicPr preferRelativeResize="0"/>
          <p:nvPr/>
        </p:nvPicPr>
        <p:blipFill rotWithShape="1">
          <a:blip r:embed="rId5">
            <a:alphaModFix/>
          </a:blip>
          <a:srcRect/>
          <a:stretch/>
        </p:blipFill>
        <p:spPr>
          <a:xfrm>
            <a:off x="2538412" y="5034757"/>
            <a:ext cx="657225" cy="523875"/>
          </a:xfrm>
          <a:prstGeom prst="rect">
            <a:avLst/>
          </a:prstGeom>
          <a:noFill/>
          <a:ln w="28575" cap="flat" cmpd="sng">
            <a:solidFill>
              <a:srgbClr val="FF0000"/>
            </a:solidFill>
            <a:prstDash val="solid"/>
            <a:round/>
            <a:headEnd type="none" w="sm" len="sm"/>
            <a:tailEnd type="none" w="sm" len="sm"/>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83"/>
          <p:cNvSpPr txBox="1">
            <a:spLocks noGrp="1"/>
          </p:cNvSpPr>
          <p:nvPr>
            <p:ph type="title"/>
          </p:nvPr>
        </p:nvSpPr>
        <p:spPr>
          <a:xfrm>
            <a:off x="261256" y="1746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Step 3: Alleles - Class I</a:t>
            </a:r>
            <a:endParaRPr/>
          </a:p>
        </p:txBody>
      </p:sp>
      <p:pic>
        <p:nvPicPr>
          <p:cNvPr id="951" name="Google Shape;951;p83"/>
          <p:cNvPicPr preferRelativeResize="0">
            <a:picLocks noGrp="1"/>
          </p:cNvPicPr>
          <p:nvPr>
            <p:ph type="body" idx="1"/>
          </p:nvPr>
        </p:nvPicPr>
        <p:blipFill rotWithShape="1">
          <a:blip r:embed="rId3">
            <a:alphaModFix/>
          </a:blip>
          <a:srcRect/>
          <a:stretch/>
        </p:blipFill>
        <p:spPr>
          <a:xfrm>
            <a:off x="1558534" y="1211037"/>
            <a:ext cx="6010500" cy="5180100"/>
          </a:xfrm>
          <a:prstGeom prst="rect">
            <a:avLst/>
          </a:prstGeom>
          <a:noFill/>
          <a:ln w="9525" cap="flat" cmpd="sng">
            <a:solidFill>
              <a:srgbClr val="7F7F7F"/>
            </a:solidFill>
            <a:prstDash val="solid"/>
            <a:round/>
            <a:headEnd type="none" w="sm" len="sm"/>
            <a:tailEnd type="none" w="sm" len="sm"/>
          </a:ln>
        </p:spPr>
      </p:pic>
      <p:sp>
        <p:nvSpPr>
          <p:cNvPr id="952" name="Google Shape;952;p83"/>
          <p:cNvSpPr txBox="1">
            <a:spLocks noGrp="1"/>
          </p:cNvSpPr>
          <p:nvPr>
            <p:ph type="sldNum" idx="12"/>
          </p:nvPr>
        </p:nvSpPr>
        <p:spPr>
          <a:xfrm>
            <a:off x="7086600" y="6523267"/>
            <a:ext cx="2057400" cy="254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71</a:t>
            </a:fld>
            <a:endParaRPr/>
          </a:p>
        </p:txBody>
      </p:sp>
      <p:sp>
        <p:nvSpPr>
          <p:cNvPr id="953" name="Google Shape;953;p83"/>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cxnSp>
        <p:nvCxnSpPr>
          <p:cNvPr id="954" name="Google Shape;954;p83"/>
          <p:cNvCxnSpPr/>
          <p:nvPr/>
        </p:nvCxnSpPr>
        <p:spPr>
          <a:xfrm>
            <a:off x="2388870" y="3630930"/>
            <a:ext cx="362100" cy="0"/>
          </a:xfrm>
          <a:prstGeom prst="straightConnector1">
            <a:avLst/>
          </a:prstGeom>
          <a:noFill/>
          <a:ln w="28575" cap="flat" cmpd="sng">
            <a:solidFill>
              <a:srgbClr val="FF0000"/>
            </a:solidFill>
            <a:prstDash val="solid"/>
            <a:miter lim="800000"/>
            <a:headEnd type="none" w="sm" len="sm"/>
            <a:tailEnd type="triangle" w="med" len="med"/>
          </a:ln>
        </p:spPr>
      </p:cxnSp>
      <p:sp>
        <p:nvSpPr>
          <p:cNvPr id="955" name="Google Shape;955;p83"/>
          <p:cNvSpPr/>
          <p:nvPr/>
        </p:nvSpPr>
        <p:spPr>
          <a:xfrm>
            <a:off x="2383155" y="4330064"/>
            <a:ext cx="362100" cy="1705500"/>
          </a:xfrm>
          <a:prstGeom prst="leftBrace">
            <a:avLst>
              <a:gd name="adj1" fmla="val 8333"/>
              <a:gd name="adj2" fmla="val 50000"/>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56" name="Google Shape;956;p83"/>
          <p:cNvSpPr/>
          <p:nvPr/>
        </p:nvSpPr>
        <p:spPr>
          <a:xfrm>
            <a:off x="6399253" y="765530"/>
            <a:ext cx="2467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tools.iedb.org/tepitool/</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84"/>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Step 4: Peptides - Class I</a:t>
            </a:r>
            <a:endParaRPr/>
          </a:p>
        </p:txBody>
      </p:sp>
      <p:pic>
        <p:nvPicPr>
          <p:cNvPr id="963" name="Google Shape;963;p84"/>
          <p:cNvPicPr preferRelativeResize="0">
            <a:picLocks noGrp="1"/>
          </p:cNvPicPr>
          <p:nvPr>
            <p:ph type="body" idx="1"/>
          </p:nvPr>
        </p:nvPicPr>
        <p:blipFill rotWithShape="1">
          <a:blip r:embed="rId3">
            <a:alphaModFix/>
          </a:blip>
          <a:srcRect/>
          <a:stretch/>
        </p:blipFill>
        <p:spPr>
          <a:xfrm>
            <a:off x="1169948" y="1363663"/>
            <a:ext cx="6940500" cy="4797300"/>
          </a:xfrm>
          <a:prstGeom prst="rect">
            <a:avLst/>
          </a:prstGeom>
          <a:noFill/>
          <a:ln w="9525" cap="flat" cmpd="sng">
            <a:solidFill>
              <a:srgbClr val="7F7F7F"/>
            </a:solidFill>
            <a:prstDash val="solid"/>
            <a:round/>
            <a:headEnd type="none" w="sm" len="sm"/>
            <a:tailEnd type="none" w="sm" len="sm"/>
          </a:ln>
        </p:spPr>
      </p:pic>
      <p:sp>
        <p:nvSpPr>
          <p:cNvPr id="964" name="Google Shape;964;p84"/>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72</a:t>
            </a:fld>
            <a:endParaRPr/>
          </a:p>
        </p:txBody>
      </p:sp>
      <p:sp>
        <p:nvSpPr>
          <p:cNvPr id="965" name="Google Shape;965;p84"/>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cxnSp>
        <p:nvCxnSpPr>
          <p:cNvPr id="966" name="Google Shape;966;p84"/>
          <p:cNvCxnSpPr/>
          <p:nvPr/>
        </p:nvCxnSpPr>
        <p:spPr>
          <a:xfrm>
            <a:off x="3028950" y="3562350"/>
            <a:ext cx="362100" cy="0"/>
          </a:xfrm>
          <a:prstGeom prst="straightConnector1">
            <a:avLst/>
          </a:prstGeom>
          <a:noFill/>
          <a:ln w="28575" cap="flat" cmpd="sng">
            <a:solidFill>
              <a:srgbClr val="FF0000"/>
            </a:solidFill>
            <a:prstDash val="solid"/>
            <a:miter lim="800000"/>
            <a:headEnd type="none" w="sm" len="sm"/>
            <a:tailEnd type="triangle" w="med" len="med"/>
          </a:ln>
        </p:spPr>
      </p:cxnSp>
      <p:sp>
        <p:nvSpPr>
          <p:cNvPr id="967" name="Google Shape;967;p84"/>
          <p:cNvSpPr/>
          <p:nvPr/>
        </p:nvSpPr>
        <p:spPr>
          <a:xfrm>
            <a:off x="3028950" y="4200525"/>
            <a:ext cx="362100" cy="1009500"/>
          </a:xfrm>
          <a:prstGeom prst="leftBrace">
            <a:avLst>
              <a:gd name="adj1" fmla="val 8333"/>
              <a:gd name="adj2" fmla="val 50000"/>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68" name="Google Shape;968;p84"/>
          <p:cNvSpPr/>
          <p:nvPr/>
        </p:nvSpPr>
        <p:spPr>
          <a:xfrm>
            <a:off x="6487303" y="841705"/>
            <a:ext cx="2467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tools.iedb.org/tepitool/</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85"/>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Step 4: Peptides - Class I</a:t>
            </a:r>
            <a:endParaRPr/>
          </a:p>
        </p:txBody>
      </p:sp>
      <p:sp>
        <p:nvSpPr>
          <p:cNvPr id="975" name="Google Shape;975;p85"/>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73</a:t>
            </a:fld>
            <a:endParaRPr/>
          </a:p>
        </p:txBody>
      </p:sp>
      <p:sp>
        <p:nvSpPr>
          <p:cNvPr id="976" name="Google Shape;976;p85"/>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pic>
        <p:nvPicPr>
          <p:cNvPr id="977" name="Google Shape;977;p85"/>
          <p:cNvPicPr preferRelativeResize="0">
            <a:picLocks noGrp="1"/>
          </p:cNvPicPr>
          <p:nvPr>
            <p:ph type="body" idx="1"/>
          </p:nvPr>
        </p:nvPicPr>
        <p:blipFill rotWithShape="1">
          <a:blip r:embed="rId3">
            <a:alphaModFix/>
          </a:blip>
          <a:srcRect/>
          <a:stretch/>
        </p:blipFill>
        <p:spPr>
          <a:xfrm>
            <a:off x="1081768" y="1287237"/>
            <a:ext cx="6842400" cy="5065800"/>
          </a:xfrm>
          <a:prstGeom prst="rect">
            <a:avLst/>
          </a:prstGeom>
          <a:noFill/>
          <a:ln w="9525" cap="flat" cmpd="sng">
            <a:solidFill>
              <a:srgbClr val="7F7F7F"/>
            </a:solidFill>
            <a:prstDash val="solid"/>
            <a:round/>
            <a:headEnd type="none" w="sm" len="sm"/>
            <a:tailEnd type="none" w="sm" len="sm"/>
          </a:ln>
        </p:spPr>
      </p:pic>
      <p:cxnSp>
        <p:nvCxnSpPr>
          <p:cNvPr id="978" name="Google Shape;978;p85"/>
          <p:cNvCxnSpPr/>
          <p:nvPr/>
        </p:nvCxnSpPr>
        <p:spPr>
          <a:xfrm>
            <a:off x="2905125" y="3600450"/>
            <a:ext cx="362100" cy="0"/>
          </a:xfrm>
          <a:prstGeom prst="straightConnector1">
            <a:avLst/>
          </a:prstGeom>
          <a:noFill/>
          <a:ln w="28575" cap="flat" cmpd="sng">
            <a:solidFill>
              <a:srgbClr val="FF0000"/>
            </a:solidFill>
            <a:prstDash val="solid"/>
            <a:miter lim="800000"/>
            <a:headEnd type="none" w="sm" len="sm"/>
            <a:tailEnd type="triangle" w="med" len="med"/>
          </a:ln>
        </p:spPr>
      </p:cxnSp>
      <p:sp>
        <p:nvSpPr>
          <p:cNvPr id="979" name="Google Shape;979;p85"/>
          <p:cNvSpPr/>
          <p:nvPr/>
        </p:nvSpPr>
        <p:spPr>
          <a:xfrm>
            <a:off x="2828925" y="4143375"/>
            <a:ext cx="362100" cy="1257300"/>
          </a:xfrm>
          <a:prstGeom prst="leftBrace">
            <a:avLst>
              <a:gd name="adj1" fmla="val 8333"/>
              <a:gd name="adj2" fmla="val 50000"/>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80" name="Google Shape;980;p85"/>
          <p:cNvSpPr/>
          <p:nvPr/>
        </p:nvSpPr>
        <p:spPr>
          <a:xfrm>
            <a:off x="6487303" y="765505"/>
            <a:ext cx="246727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tools.iedb.org/tepitool/</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pic>
        <p:nvPicPr>
          <p:cNvPr id="986" name="Google Shape;986;p86"/>
          <p:cNvPicPr preferRelativeResize="0">
            <a:picLocks noGrp="1"/>
          </p:cNvPicPr>
          <p:nvPr>
            <p:ph type="body" idx="1"/>
          </p:nvPr>
        </p:nvPicPr>
        <p:blipFill rotWithShape="1">
          <a:blip r:embed="rId3">
            <a:alphaModFix/>
          </a:blip>
          <a:srcRect/>
          <a:stretch/>
        </p:blipFill>
        <p:spPr>
          <a:xfrm>
            <a:off x="979572" y="1049112"/>
            <a:ext cx="6859366" cy="5388430"/>
          </a:xfrm>
          <a:prstGeom prst="rect">
            <a:avLst/>
          </a:prstGeom>
          <a:noFill/>
          <a:ln w="9525" cap="flat" cmpd="sng">
            <a:solidFill>
              <a:srgbClr val="7F7F7F"/>
            </a:solidFill>
            <a:prstDash val="solid"/>
            <a:round/>
            <a:headEnd type="none" w="sm" len="sm"/>
            <a:tailEnd type="none" w="sm" len="sm"/>
          </a:ln>
        </p:spPr>
      </p:pic>
      <p:sp>
        <p:nvSpPr>
          <p:cNvPr id="987" name="Google Shape;987;p86"/>
          <p:cNvSpPr txBox="1">
            <a:spLocks noGrp="1"/>
          </p:cNvSpPr>
          <p:nvPr>
            <p:ph type="title"/>
          </p:nvPr>
        </p:nvSpPr>
        <p:spPr>
          <a:xfrm>
            <a:off x="261256" y="984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Step 4: Peptides - Class I</a:t>
            </a:r>
            <a:endParaRPr/>
          </a:p>
        </p:txBody>
      </p:sp>
      <p:sp>
        <p:nvSpPr>
          <p:cNvPr id="988" name="Google Shape;988;p86"/>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74</a:t>
            </a:fld>
            <a:endParaRPr/>
          </a:p>
        </p:txBody>
      </p:sp>
      <p:sp>
        <p:nvSpPr>
          <p:cNvPr id="989" name="Google Shape;989;p86"/>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cxnSp>
        <p:nvCxnSpPr>
          <p:cNvPr id="990" name="Google Shape;990;p86"/>
          <p:cNvCxnSpPr/>
          <p:nvPr/>
        </p:nvCxnSpPr>
        <p:spPr>
          <a:xfrm>
            <a:off x="2847975" y="3495675"/>
            <a:ext cx="361950" cy="0"/>
          </a:xfrm>
          <a:prstGeom prst="straightConnector1">
            <a:avLst/>
          </a:prstGeom>
          <a:noFill/>
          <a:ln w="28575" cap="flat" cmpd="sng">
            <a:solidFill>
              <a:srgbClr val="FF0000"/>
            </a:solidFill>
            <a:prstDash val="solid"/>
            <a:miter lim="800000"/>
            <a:headEnd type="none" w="sm" len="sm"/>
            <a:tailEnd type="triangle" w="med" len="med"/>
          </a:ln>
        </p:spPr>
      </p:cxnSp>
      <p:sp>
        <p:nvSpPr>
          <p:cNvPr id="991" name="Google Shape;991;p86"/>
          <p:cNvSpPr/>
          <p:nvPr/>
        </p:nvSpPr>
        <p:spPr>
          <a:xfrm>
            <a:off x="2752725" y="3876674"/>
            <a:ext cx="361950" cy="1609725"/>
          </a:xfrm>
          <a:prstGeom prst="leftBrace">
            <a:avLst>
              <a:gd name="adj1" fmla="val 8333"/>
              <a:gd name="adj2" fmla="val 50000"/>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92" name="Google Shape;992;p86"/>
          <p:cNvSpPr/>
          <p:nvPr/>
        </p:nvSpPr>
        <p:spPr>
          <a:xfrm>
            <a:off x="6399135" y="623702"/>
            <a:ext cx="246727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tools.iedb.org/tepitool/</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pic>
        <p:nvPicPr>
          <p:cNvPr id="998" name="Google Shape;998;p87"/>
          <p:cNvPicPr preferRelativeResize="0">
            <a:picLocks noGrp="1"/>
          </p:cNvPicPr>
          <p:nvPr>
            <p:ph type="body" idx="1"/>
          </p:nvPr>
        </p:nvPicPr>
        <p:blipFill rotWithShape="1">
          <a:blip r:embed="rId3">
            <a:alphaModFix/>
          </a:blip>
          <a:srcRect/>
          <a:stretch/>
        </p:blipFill>
        <p:spPr>
          <a:xfrm>
            <a:off x="1381129" y="1079165"/>
            <a:ext cx="6365410" cy="5444102"/>
          </a:xfrm>
          <a:prstGeom prst="rect">
            <a:avLst/>
          </a:prstGeom>
          <a:noFill/>
          <a:ln w="9525" cap="flat" cmpd="sng">
            <a:solidFill>
              <a:srgbClr val="7F7F7F"/>
            </a:solidFill>
            <a:prstDash val="solid"/>
            <a:round/>
            <a:headEnd type="none" w="sm" len="sm"/>
            <a:tailEnd type="none" w="sm" len="sm"/>
          </a:ln>
        </p:spPr>
      </p:pic>
      <p:sp>
        <p:nvSpPr>
          <p:cNvPr id="999" name="Google Shape;999;p87"/>
          <p:cNvSpPr txBox="1">
            <a:spLocks noGrp="1"/>
          </p:cNvSpPr>
          <p:nvPr>
            <p:ph type="title"/>
          </p:nvPr>
        </p:nvSpPr>
        <p:spPr>
          <a:xfrm>
            <a:off x="261256" y="1746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Step 4: Peptides - Class I</a:t>
            </a:r>
            <a:endParaRPr/>
          </a:p>
        </p:txBody>
      </p:sp>
      <p:sp>
        <p:nvSpPr>
          <p:cNvPr id="1000" name="Google Shape;1000;p87"/>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75</a:t>
            </a:fld>
            <a:endParaRPr/>
          </a:p>
        </p:txBody>
      </p:sp>
      <p:sp>
        <p:nvSpPr>
          <p:cNvPr id="1001" name="Google Shape;1001;p87"/>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cxnSp>
        <p:nvCxnSpPr>
          <p:cNvPr id="1002" name="Google Shape;1002;p87"/>
          <p:cNvCxnSpPr/>
          <p:nvPr/>
        </p:nvCxnSpPr>
        <p:spPr>
          <a:xfrm>
            <a:off x="3028950" y="3486150"/>
            <a:ext cx="361950" cy="0"/>
          </a:xfrm>
          <a:prstGeom prst="straightConnector1">
            <a:avLst/>
          </a:prstGeom>
          <a:noFill/>
          <a:ln w="28575" cap="flat" cmpd="sng">
            <a:solidFill>
              <a:srgbClr val="FF0000"/>
            </a:solidFill>
            <a:prstDash val="solid"/>
            <a:miter lim="800000"/>
            <a:headEnd type="none" w="sm" len="sm"/>
            <a:tailEnd type="triangle" w="med" len="med"/>
          </a:ln>
        </p:spPr>
      </p:cxnSp>
      <p:sp>
        <p:nvSpPr>
          <p:cNvPr id="1003" name="Google Shape;1003;p87"/>
          <p:cNvSpPr/>
          <p:nvPr/>
        </p:nvSpPr>
        <p:spPr>
          <a:xfrm>
            <a:off x="3028950" y="3685968"/>
            <a:ext cx="361950" cy="1800432"/>
          </a:xfrm>
          <a:prstGeom prst="leftBrace">
            <a:avLst>
              <a:gd name="adj1" fmla="val 8333"/>
              <a:gd name="adj2" fmla="val 50000"/>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04" name="Google Shape;1004;p87"/>
          <p:cNvSpPr/>
          <p:nvPr/>
        </p:nvSpPr>
        <p:spPr>
          <a:xfrm>
            <a:off x="3390900" y="5791200"/>
            <a:ext cx="542925" cy="180975"/>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05" name="Google Shape;1005;p87"/>
          <p:cNvPicPr preferRelativeResize="0"/>
          <p:nvPr/>
        </p:nvPicPr>
        <p:blipFill rotWithShape="1">
          <a:blip r:embed="rId4">
            <a:alphaModFix/>
          </a:blip>
          <a:srcRect/>
          <a:stretch/>
        </p:blipFill>
        <p:spPr>
          <a:xfrm>
            <a:off x="6179678" y="5365293"/>
            <a:ext cx="879023" cy="1411975"/>
          </a:xfrm>
          <a:prstGeom prst="rect">
            <a:avLst/>
          </a:prstGeom>
          <a:noFill/>
          <a:ln w="19050" cap="flat" cmpd="sng">
            <a:solidFill>
              <a:srgbClr val="FF0000"/>
            </a:solidFill>
            <a:prstDash val="solid"/>
            <a:round/>
            <a:headEnd type="none" w="sm" len="sm"/>
            <a:tailEnd type="none" w="sm" len="sm"/>
          </a:ln>
        </p:spPr>
      </p:pic>
      <p:cxnSp>
        <p:nvCxnSpPr>
          <p:cNvPr id="1006" name="Google Shape;1006;p87"/>
          <p:cNvCxnSpPr/>
          <p:nvPr/>
        </p:nvCxnSpPr>
        <p:spPr>
          <a:xfrm>
            <a:off x="5514975" y="6071280"/>
            <a:ext cx="664703" cy="0"/>
          </a:xfrm>
          <a:prstGeom prst="straightConnector1">
            <a:avLst/>
          </a:prstGeom>
          <a:noFill/>
          <a:ln w="28575" cap="flat" cmpd="sng">
            <a:solidFill>
              <a:srgbClr val="FF0000"/>
            </a:solidFill>
            <a:prstDash val="solid"/>
            <a:miter lim="800000"/>
            <a:headEnd type="none" w="sm" len="sm"/>
            <a:tailEnd type="triangle" w="med" len="med"/>
          </a:ln>
        </p:spPr>
      </p:cxnSp>
      <p:sp>
        <p:nvSpPr>
          <p:cNvPr id="1007" name="Google Shape;1007;p87"/>
          <p:cNvSpPr/>
          <p:nvPr/>
        </p:nvSpPr>
        <p:spPr>
          <a:xfrm>
            <a:off x="6399135" y="623702"/>
            <a:ext cx="246727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tools.iedb.org/tepitool/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pic>
        <p:nvPicPr>
          <p:cNvPr id="1013" name="Google Shape;1013;p88"/>
          <p:cNvPicPr preferRelativeResize="0">
            <a:picLocks noGrp="1"/>
          </p:cNvPicPr>
          <p:nvPr>
            <p:ph type="body" idx="1"/>
          </p:nvPr>
        </p:nvPicPr>
        <p:blipFill rotWithShape="1">
          <a:blip r:embed="rId3">
            <a:alphaModFix/>
          </a:blip>
          <a:srcRect/>
          <a:stretch/>
        </p:blipFill>
        <p:spPr>
          <a:xfrm>
            <a:off x="253092" y="1256976"/>
            <a:ext cx="8604250" cy="3956698"/>
          </a:xfrm>
          <a:prstGeom prst="rect">
            <a:avLst/>
          </a:prstGeom>
          <a:noFill/>
          <a:ln>
            <a:noFill/>
          </a:ln>
        </p:spPr>
      </p:pic>
      <p:sp>
        <p:nvSpPr>
          <p:cNvPr id="1014" name="Google Shape;1014;p88"/>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Step 5: Method - Class I</a:t>
            </a:r>
            <a:endParaRPr/>
          </a:p>
        </p:txBody>
      </p:sp>
      <p:sp>
        <p:nvSpPr>
          <p:cNvPr id="1015" name="Google Shape;1015;p88"/>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76</a:t>
            </a:fld>
            <a:endParaRPr/>
          </a:p>
        </p:txBody>
      </p:sp>
      <p:sp>
        <p:nvSpPr>
          <p:cNvPr id="1016" name="Google Shape;1016;p88"/>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pic>
        <p:nvPicPr>
          <p:cNvPr id="1017" name="Google Shape;1017;p88"/>
          <p:cNvPicPr preferRelativeResize="0"/>
          <p:nvPr/>
        </p:nvPicPr>
        <p:blipFill rotWithShape="1">
          <a:blip r:embed="rId4">
            <a:alphaModFix/>
          </a:blip>
          <a:srcRect/>
          <a:stretch/>
        </p:blipFill>
        <p:spPr>
          <a:xfrm>
            <a:off x="1462087" y="5375599"/>
            <a:ext cx="3800475" cy="990600"/>
          </a:xfrm>
          <a:prstGeom prst="rect">
            <a:avLst/>
          </a:prstGeom>
          <a:noFill/>
          <a:ln w="28575" cap="flat" cmpd="sng">
            <a:solidFill>
              <a:srgbClr val="FF0000"/>
            </a:solidFill>
            <a:prstDash val="solid"/>
            <a:round/>
            <a:headEnd type="none" w="sm" len="sm"/>
            <a:tailEnd type="none" w="sm" len="sm"/>
          </a:ln>
        </p:spPr>
      </p:pic>
      <p:sp>
        <p:nvSpPr>
          <p:cNvPr id="1018" name="Google Shape;1018;p88"/>
          <p:cNvSpPr/>
          <p:nvPr/>
        </p:nvSpPr>
        <p:spPr>
          <a:xfrm>
            <a:off x="1895475" y="3644900"/>
            <a:ext cx="1352550" cy="1714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9" name="Google Shape;1019;p88"/>
          <p:cNvSpPr/>
          <p:nvPr/>
        </p:nvSpPr>
        <p:spPr>
          <a:xfrm>
            <a:off x="1895475" y="4028981"/>
            <a:ext cx="2933700" cy="19059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020" name="Google Shape;1020;p88"/>
          <p:cNvCxnSpPr>
            <a:endCxn id="1021" idx="1"/>
          </p:cNvCxnSpPr>
          <p:nvPr/>
        </p:nvCxnSpPr>
        <p:spPr>
          <a:xfrm rot="-5400000">
            <a:off x="2392275" y="2694002"/>
            <a:ext cx="1130400" cy="771600"/>
          </a:xfrm>
          <a:prstGeom prst="bentConnector2">
            <a:avLst/>
          </a:prstGeom>
          <a:noFill/>
          <a:ln w="28575" cap="flat" cmpd="sng">
            <a:solidFill>
              <a:srgbClr val="FF0000"/>
            </a:solidFill>
            <a:prstDash val="solid"/>
            <a:miter lim="800000"/>
            <a:headEnd type="none" w="sm" len="sm"/>
            <a:tailEnd type="triangle" w="med" len="med"/>
          </a:ln>
        </p:spPr>
      </p:cxnSp>
      <p:cxnSp>
        <p:nvCxnSpPr>
          <p:cNvPr id="1022" name="Google Shape;1022;p88"/>
          <p:cNvCxnSpPr/>
          <p:nvPr/>
        </p:nvCxnSpPr>
        <p:spPr>
          <a:xfrm flipH="1">
            <a:off x="3352800" y="4219574"/>
            <a:ext cx="9525" cy="1116239"/>
          </a:xfrm>
          <a:prstGeom prst="straightConnector1">
            <a:avLst/>
          </a:prstGeom>
          <a:noFill/>
          <a:ln w="28575" cap="flat" cmpd="sng">
            <a:solidFill>
              <a:srgbClr val="FF0000"/>
            </a:solidFill>
            <a:prstDash val="solid"/>
            <a:miter lim="800000"/>
            <a:headEnd type="none" w="sm" len="sm"/>
            <a:tailEnd type="triangle" w="med" len="med"/>
          </a:ln>
        </p:spPr>
      </p:cxnSp>
      <p:pic>
        <p:nvPicPr>
          <p:cNvPr id="1021" name="Google Shape;1021;p88"/>
          <p:cNvPicPr preferRelativeResize="0"/>
          <p:nvPr/>
        </p:nvPicPr>
        <p:blipFill rotWithShape="1">
          <a:blip r:embed="rId5">
            <a:alphaModFix/>
          </a:blip>
          <a:srcRect/>
          <a:stretch/>
        </p:blipFill>
        <p:spPr>
          <a:xfrm>
            <a:off x="3343275" y="1857377"/>
            <a:ext cx="1543050" cy="1314450"/>
          </a:xfrm>
          <a:prstGeom prst="rect">
            <a:avLst/>
          </a:prstGeom>
          <a:noFill/>
          <a:ln w="28575" cap="flat" cmpd="sng">
            <a:solidFill>
              <a:srgbClr val="FF0000"/>
            </a:solidFill>
            <a:prstDash val="solid"/>
            <a:round/>
            <a:headEnd type="none" w="sm" len="sm"/>
            <a:tailEnd type="none" w="sm" len="sm"/>
          </a:ln>
        </p:spPr>
      </p:pic>
      <p:sp>
        <p:nvSpPr>
          <p:cNvPr id="1023" name="Google Shape;1023;p88"/>
          <p:cNvSpPr/>
          <p:nvPr/>
        </p:nvSpPr>
        <p:spPr>
          <a:xfrm>
            <a:off x="6399135" y="623702"/>
            <a:ext cx="246727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tools.iedb.org/tepitool/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89"/>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Step 5: Method - Class I</a:t>
            </a:r>
            <a:endParaRPr/>
          </a:p>
        </p:txBody>
      </p:sp>
      <p:pic>
        <p:nvPicPr>
          <p:cNvPr id="1030" name="Google Shape;1030;p89"/>
          <p:cNvPicPr preferRelativeResize="0">
            <a:picLocks noGrp="1"/>
          </p:cNvPicPr>
          <p:nvPr>
            <p:ph type="body" idx="1"/>
          </p:nvPr>
        </p:nvPicPr>
        <p:blipFill rotWithShape="1">
          <a:blip r:embed="rId3">
            <a:alphaModFix/>
          </a:blip>
          <a:srcRect/>
          <a:stretch/>
        </p:blipFill>
        <p:spPr>
          <a:xfrm>
            <a:off x="314597" y="1038336"/>
            <a:ext cx="4773776" cy="2131584"/>
          </a:xfrm>
          <a:prstGeom prst="rect">
            <a:avLst/>
          </a:prstGeom>
          <a:noFill/>
          <a:ln w="9525" cap="flat" cmpd="sng">
            <a:solidFill>
              <a:srgbClr val="7F7F7F"/>
            </a:solidFill>
            <a:prstDash val="solid"/>
            <a:round/>
            <a:headEnd type="none" w="sm" len="sm"/>
            <a:tailEnd type="none" w="sm" len="sm"/>
          </a:ln>
        </p:spPr>
      </p:pic>
      <p:sp>
        <p:nvSpPr>
          <p:cNvPr id="1031" name="Google Shape;1031;p89"/>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77</a:t>
            </a:fld>
            <a:endParaRPr/>
          </a:p>
        </p:txBody>
      </p:sp>
      <p:sp>
        <p:nvSpPr>
          <p:cNvPr id="1032" name="Google Shape;1032;p89"/>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pic>
        <p:nvPicPr>
          <p:cNvPr id="1033" name="Google Shape;1033;p89"/>
          <p:cNvPicPr preferRelativeResize="0"/>
          <p:nvPr/>
        </p:nvPicPr>
        <p:blipFill rotWithShape="1">
          <a:blip r:embed="rId4">
            <a:alphaModFix/>
          </a:blip>
          <a:srcRect/>
          <a:stretch/>
        </p:blipFill>
        <p:spPr>
          <a:xfrm>
            <a:off x="2152783" y="2612935"/>
            <a:ext cx="4776381" cy="2240387"/>
          </a:xfrm>
          <a:prstGeom prst="rect">
            <a:avLst/>
          </a:prstGeom>
          <a:noFill/>
          <a:ln w="9525" cap="flat" cmpd="sng">
            <a:solidFill>
              <a:srgbClr val="7F7F7F"/>
            </a:solidFill>
            <a:prstDash val="solid"/>
            <a:round/>
            <a:headEnd type="none" w="sm" len="sm"/>
            <a:tailEnd type="none" w="sm" len="sm"/>
          </a:ln>
        </p:spPr>
      </p:pic>
      <p:sp>
        <p:nvSpPr>
          <p:cNvPr id="1034" name="Google Shape;1034;p89"/>
          <p:cNvSpPr/>
          <p:nvPr/>
        </p:nvSpPr>
        <p:spPr>
          <a:xfrm>
            <a:off x="1935479" y="2060637"/>
            <a:ext cx="3152893" cy="263463"/>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5" name="Google Shape;1035;p89"/>
          <p:cNvSpPr/>
          <p:nvPr/>
        </p:nvSpPr>
        <p:spPr>
          <a:xfrm>
            <a:off x="3745791" y="3547846"/>
            <a:ext cx="3020769" cy="263463"/>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36" name="Google Shape;1036;p89"/>
          <p:cNvPicPr preferRelativeResize="0"/>
          <p:nvPr/>
        </p:nvPicPr>
        <p:blipFill rotWithShape="1">
          <a:blip r:embed="rId5">
            <a:alphaModFix/>
          </a:blip>
          <a:srcRect/>
          <a:stretch/>
        </p:blipFill>
        <p:spPr>
          <a:xfrm>
            <a:off x="3990969" y="4294736"/>
            <a:ext cx="4776381" cy="2159186"/>
          </a:xfrm>
          <a:prstGeom prst="rect">
            <a:avLst/>
          </a:prstGeom>
          <a:noFill/>
          <a:ln w="9525" cap="flat" cmpd="sng">
            <a:solidFill>
              <a:srgbClr val="7F7F7F"/>
            </a:solidFill>
            <a:prstDash val="solid"/>
            <a:round/>
            <a:headEnd type="none" w="sm" len="sm"/>
            <a:tailEnd type="none" w="sm" len="sm"/>
          </a:ln>
        </p:spPr>
      </p:pic>
      <p:sp>
        <p:nvSpPr>
          <p:cNvPr id="1037" name="Google Shape;1037;p89"/>
          <p:cNvSpPr/>
          <p:nvPr/>
        </p:nvSpPr>
        <p:spPr>
          <a:xfrm>
            <a:off x="5612691" y="5304639"/>
            <a:ext cx="3154659" cy="263463"/>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8" name="Google Shape;1038;p89"/>
          <p:cNvSpPr/>
          <p:nvPr/>
        </p:nvSpPr>
        <p:spPr>
          <a:xfrm>
            <a:off x="6399135" y="623702"/>
            <a:ext cx="246727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tools.iedb.org/tepitool/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5"/>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1"/>
                                          </p:stCondLst>
                                        </p:cTn>
                                        <p:tgtEl>
                                          <p:spTgt spid="10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1"/>
                                          </p:stCondLst>
                                        </p:cTn>
                                        <p:tgtEl>
                                          <p:spTgt spid="10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90"/>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Step 5: Method - Class I</a:t>
            </a:r>
            <a:endParaRPr/>
          </a:p>
        </p:txBody>
      </p:sp>
      <p:pic>
        <p:nvPicPr>
          <p:cNvPr id="1045" name="Google Shape;1045;p90"/>
          <p:cNvPicPr preferRelativeResize="0">
            <a:picLocks noGrp="1"/>
          </p:cNvPicPr>
          <p:nvPr>
            <p:ph type="body" idx="1"/>
          </p:nvPr>
        </p:nvPicPr>
        <p:blipFill rotWithShape="1">
          <a:blip r:embed="rId3">
            <a:alphaModFix/>
          </a:blip>
          <a:srcRect/>
          <a:stretch/>
        </p:blipFill>
        <p:spPr>
          <a:xfrm>
            <a:off x="2190068" y="975795"/>
            <a:ext cx="4747532" cy="5760072"/>
          </a:xfrm>
          <a:prstGeom prst="rect">
            <a:avLst/>
          </a:prstGeom>
          <a:noFill/>
          <a:ln w="9525" cap="flat" cmpd="sng">
            <a:solidFill>
              <a:srgbClr val="7F7F7F"/>
            </a:solidFill>
            <a:prstDash val="solid"/>
            <a:round/>
            <a:headEnd type="none" w="sm" len="sm"/>
            <a:tailEnd type="none" w="sm" len="sm"/>
          </a:ln>
        </p:spPr>
      </p:pic>
      <p:sp>
        <p:nvSpPr>
          <p:cNvPr id="1046" name="Google Shape;1046;p90"/>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78</a:t>
            </a:fld>
            <a:endParaRPr/>
          </a:p>
        </p:txBody>
      </p:sp>
      <p:sp>
        <p:nvSpPr>
          <p:cNvPr id="1047" name="Google Shape;1047;p90"/>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1048" name="Google Shape;1048;p90"/>
          <p:cNvSpPr/>
          <p:nvPr/>
        </p:nvSpPr>
        <p:spPr>
          <a:xfrm>
            <a:off x="3703320" y="1769317"/>
            <a:ext cx="2628900" cy="257603"/>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9" name="Google Shape;1049;p90"/>
          <p:cNvSpPr/>
          <p:nvPr/>
        </p:nvSpPr>
        <p:spPr>
          <a:xfrm>
            <a:off x="6399135" y="623702"/>
            <a:ext cx="246727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tools.iedb.org/tepitool/</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91"/>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Step 5: Method - Class I</a:t>
            </a:r>
            <a:endParaRPr/>
          </a:p>
        </p:txBody>
      </p:sp>
      <p:pic>
        <p:nvPicPr>
          <p:cNvPr id="1056" name="Google Shape;1056;p91"/>
          <p:cNvPicPr preferRelativeResize="0">
            <a:picLocks noGrp="1"/>
          </p:cNvPicPr>
          <p:nvPr>
            <p:ph type="body" idx="1"/>
          </p:nvPr>
        </p:nvPicPr>
        <p:blipFill rotWithShape="1">
          <a:blip r:embed="rId3">
            <a:alphaModFix/>
          </a:blip>
          <a:srcRect/>
          <a:stretch/>
        </p:blipFill>
        <p:spPr>
          <a:xfrm>
            <a:off x="1675824" y="1104313"/>
            <a:ext cx="5776020" cy="5395921"/>
          </a:xfrm>
          <a:prstGeom prst="rect">
            <a:avLst/>
          </a:prstGeom>
          <a:noFill/>
          <a:ln w="9525" cap="flat" cmpd="sng">
            <a:solidFill>
              <a:srgbClr val="7F7F7F"/>
            </a:solidFill>
            <a:prstDash val="solid"/>
            <a:round/>
            <a:headEnd type="none" w="sm" len="sm"/>
            <a:tailEnd type="none" w="sm" len="sm"/>
          </a:ln>
        </p:spPr>
      </p:pic>
      <p:sp>
        <p:nvSpPr>
          <p:cNvPr id="1057" name="Google Shape;1057;p91"/>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79</a:t>
            </a:fld>
            <a:endParaRPr/>
          </a:p>
        </p:txBody>
      </p:sp>
      <p:sp>
        <p:nvSpPr>
          <p:cNvPr id="1058" name="Google Shape;1058;p91"/>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1059" name="Google Shape;1059;p91"/>
          <p:cNvSpPr/>
          <p:nvPr/>
        </p:nvSpPr>
        <p:spPr>
          <a:xfrm>
            <a:off x="6399135" y="623702"/>
            <a:ext cx="246727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tools.iedb.org/tepitool/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0"/>
          <p:cNvPicPr preferRelativeResize="0"/>
          <p:nvPr/>
        </p:nvPicPr>
        <p:blipFill>
          <a:blip r:embed="rId3">
            <a:alphaModFix/>
          </a:blip>
          <a:stretch>
            <a:fillRect/>
          </a:stretch>
        </p:blipFill>
        <p:spPr>
          <a:xfrm>
            <a:off x="423598" y="960626"/>
            <a:ext cx="5846325" cy="5589273"/>
          </a:xfrm>
          <a:prstGeom prst="rect">
            <a:avLst/>
          </a:prstGeom>
          <a:noFill/>
          <a:ln w="9525" cap="flat" cmpd="sng">
            <a:solidFill>
              <a:srgbClr val="7F7F7F"/>
            </a:solidFill>
            <a:prstDash val="solid"/>
            <a:round/>
            <a:headEnd type="none" w="sm" len="sm"/>
            <a:tailEnd type="none" w="sm" len="sm"/>
          </a:ln>
        </p:spPr>
      </p:pic>
      <p:sp>
        <p:nvSpPr>
          <p:cNvPr id="165" name="Google Shape;165;p20"/>
          <p:cNvSpPr txBox="1"/>
          <p:nvPr/>
        </p:nvSpPr>
        <p:spPr>
          <a:xfrm>
            <a:off x="2354020" y="2006798"/>
            <a:ext cx="3459300" cy="1088100"/>
          </a:xfrm>
          <a:prstGeom prst="rect">
            <a:avLst/>
          </a:prstGeom>
          <a:noFill/>
          <a:ln>
            <a:noFill/>
          </a:ln>
        </p:spPr>
        <p:txBody>
          <a:bodyPr spcFirstLastPara="1" wrap="square" lIns="36575" tIns="9125" rIns="9125" bIns="9125" anchor="t" anchorCtr="0">
            <a:noAutofit/>
          </a:bodyPr>
          <a:lstStyle/>
          <a:p>
            <a:pPr marL="0" marR="0" lvl="0" indent="0" algn="l" rtl="0">
              <a:spcBef>
                <a:spcPts val="0"/>
              </a:spcBef>
              <a:spcAft>
                <a:spcPts val="0"/>
              </a:spcAft>
              <a:buNone/>
            </a:pPr>
            <a:r>
              <a:rPr lang="en-US" sz="700">
                <a:solidFill>
                  <a:schemeClr val="dk1"/>
                </a:solidFill>
                <a:latin typeface="Calibri"/>
                <a:ea typeface="Calibri"/>
                <a:cs typeface="Calibri"/>
                <a:sym typeface="Calibri"/>
              </a:rPr>
              <a:t>&gt;LCMV Armstrong, Protein GP</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MGQIVTMFEALPHIIDEVINIVIIVLIVITGIKAVYNFATCGIFALISFLLLAGRSCGM</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YGLKGPDIYKGVYQFKSVEFDMSHLNLTMPNACSANNSHHYISMGTSGLELTFTNDSII</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SHNFCNLTSAFNKKTFDHTLMSIVSSLHLSIRGNSNYKAVSCDFNNGITIQYNLTFSDA</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QSAQSQCRTFRGRVLDMFRTAFGGKYMRSGWGWTGSDGKTTWCSQTSYQYLIIQNRTWE</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NHCTYAGPFGMSRILLSQEKTKFFTRRLAGTFTWTLSDSSGVENPGGYCLTKWMILAAE</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LKCFGNTAVAKCNVNHDAEFCDMLRLIDYNKAALSKFKEDVESALHLFKTTVNSLISDQ</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LLMRNHLRDLMGVPYCNYSKFWYLEHAKTGETSVPKCWLVTNGSYLNETHFSDQIEQEA</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DNMITEMLRKDYIKRQGSTPLALMDLLMFSTSAYLVSIFLHLVKIPTHRHIKGGSCPKP</a:t>
            </a:r>
            <a:endParaRPr/>
          </a:p>
          <a:p>
            <a:pPr marL="0" marR="0" lvl="0" indent="0" algn="l" rtl="0">
              <a:spcBef>
                <a:spcPts val="0"/>
              </a:spcBef>
              <a:spcAft>
                <a:spcPts val="0"/>
              </a:spcAft>
              <a:buNone/>
            </a:pPr>
            <a:r>
              <a:rPr lang="en-US" sz="700">
                <a:solidFill>
                  <a:schemeClr val="dk1"/>
                </a:solidFill>
                <a:latin typeface="Calibri"/>
                <a:ea typeface="Calibri"/>
                <a:cs typeface="Calibri"/>
                <a:sym typeface="Calibri"/>
              </a:rPr>
              <a:t>HRLTNKGICSCGAFKVPGVKTVWKRR</a:t>
            </a:r>
            <a:endParaRPr/>
          </a:p>
        </p:txBody>
      </p:sp>
      <p:sp>
        <p:nvSpPr>
          <p:cNvPr id="166" name="Google Shape;166;p20"/>
          <p:cNvSpPr txBox="1">
            <a:spLocks noGrp="1"/>
          </p:cNvSpPr>
          <p:nvPr>
            <p:ph type="title"/>
          </p:nvPr>
        </p:nvSpPr>
        <p:spPr>
          <a:xfrm>
            <a:off x="337456" y="984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MHC-I binding prediction - example</a:t>
            </a:r>
            <a:endParaRPr/>
          </a:p>
        </p:txBody>
      </p:sp>
      <p:sp>
        <p:nvSpPr>
          <p:cNvPr id="167" name="Google Shape;167;p20"/>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
        <p:nvSpPr>
          <p:cNvPr id="168" name="Google Shape;168;p20"/>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169" name="Google Shape;169;p20"/>
          <p:cNvSpPr/>
          <p:nvPr/>
        </p:nvSpPr>
        <p:spPr>
          <a:xfrm>
            <a:off x="6531921" y="1009831"/>
            <a:ext cx="2233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tools.iedb.org/mhci/</a:t>
            </a:r>
            <a:endParaRPr/>
          </a:p>
        </p:txBody>
      </p:sp>
      <p:grpSp>
        <p:nvGrpSpPr>
          <p:cNvPr id="170" name="Google Shape;170;p20"/>
          <p:cNvGrpSpPr/>
          <p:nvPr/>
        </p:nvGrpSpPr>
        <p:grpSpPr>
          <a:xfrm>
            <a:off x="5105400" y="3539759"/>
            <a:ext cx="3592395" cy="680813"/>
            <a:chOff x="5486775" y="3765550"/>
            <a:chExt cx="3527304" cy="680813"/>
          </a:xfrm>
        </p:grpSpPr>
        <p:sp>
          <p:nvSpPr>
            <p:cNvPr id="171" name="Google Shape;171;p20"/>
            <p:cNvSpPr/>
            <p:nvPr/>
          </p:nvSpPr>
          <p:spPr>
            <a:xfrm>
              <a:off x="7370064" y="3765550"/>
              <a:ext cx="1644015" cy="680813"/>
            </a:xfrm>
            <a:prstGeom prst="rect">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Prediction method</a:t>
              </a:r>
              <a:endParaRPr b="1"/>
            </a:p>
          </p:txBody>
        </p:sp>
        <p:cxnSp>
          <p:nvCxnSpPr>
            <p:cNvPr id="172" name="Google Shape;172;p20"/>
            <p:cNvCxnSpPr/>
            <p:nvPr/>
          </p:nvCxnSpPr>
          <p:spPr>
            <a:xfrm rot="10800000">
              <a:off x="5486775" y="4115482"/>
              <a:ext cx="1883289" cy="0"/>
            </a:xfrm>
            <a:prstGeom prst="straightConnector1">
              <a:avLst/>
            </a:prstGeom>
            <a:noFill/>
            <a:ln w="28575" cap="flat" cmpd="sng">
              <a:solidFill>
                <a:srgbClr val="FF0000"/>
              </a:solidFill>
              <a:prstDash val="solid"/>
              <a:miter lim="800000"/>
              <a:headEnd type="none" w="sm" len="sm"/>
              <a:tailEnd type="triangle" w="med" len="med"/>
            </a:ln>
          </p:spPr>
        </p:cxnSp>
      </p:grpSp>
      <p:sp>
        <p:nvSpPr>
          <p:cNvPr id="173" name="Google Shape;173;p20"/>
          <p:cNvSpPr/>
          <p:nvPr/>
        </p:nvSpPr>
        <p:spPr>
          <a:xfrm>
            <a:off x="1697225" y="3769425"/>
            <a:ext cx="187800" cy="1752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20"/>
          <p:cNvSpPr/>
          <p:nvPr/>
        </p:nvSpPr>
        <p:spPr>
          <a:xfrm>
            <a:off x="2297000" y="3700350"/>
            <a:ext cx="2398800" cy="16281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92"/>
          <p:cNvSpPr txBox="1">
            <a:spLocks noGrp="1"/>
          </p:cNvSpPr>
          <p:nvPr>
            <p:ph type="title"/>
          </p:nvPr>
        </p:nvSpPr>
        <p:spPr>
          <a:xfrm>
            <a:off x="185056" y="2508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Results: Class I</a:t>
            </a:r>
            <a:endParaRPr/>
          </a:p>
        </p:txBody>
      </p:sp>
      <p:pic>
        <p:nvPicPr>
          <p:cNvPr id="1066" name="Google Shape;1066;p92"/>
          <p:cNvPicPr preferRelativeResize="0">
            <a:picLocks noGrp="1"/>
          </p:cNvPicPr>
          <p:nvPr>
            <p:ph type="body" idx="1"/>
          </p:nvPr>
        </p:nvPicPr>
        <p:blipFill rotWithShape="1">
          <a:blip r:embed="rId3">
            <a:alphaModFix/>
          </a:blip>
          <a:srcRect b="21114"/>
          <a:stretch/>
        </p:blipFill>
        <p:spPr>
          <a:xfrm>
            <a:off x="258537" y="1287237"/>
            <a:ext cx="8645700" cy="4213500"/>
          </a:xfrm>
          <a:prstGeom prst="rect">
            <a:avLst/>
          </a:prstGeom>
          <a:noFill/>
          <a:ln w="9525" cap="flat" cmpd="sng">
            <a:solidFill>
              <a:srgbClr val="7F7F7F"/>
            </a:solidFill>
            <a:prstDash val="solid"/>
            <a:round/>
            <a:headEnd type="none" w="sm" len="sm"/>
            <a:tailEnd type="none" w="sm" len="sm"/>
          </a:ln>
        </p:spPr>
      </p:pic>
      <p:sp>
        <p:nvSpPr>
          <p:cNvPr id="1067" name="Google Shape;1067;p92"/>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80</a:t>
            </a:fld>
            <a:endParaRPr/>
          </a:p>
        </p:txBody>
      </p:sp>
      <p:sp>
        <p:nvSpPr>
          <p:cNvPr id="1068" name="Google Shape;1068;p92"/>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1069" name="Google Shape;1069;p92"/>
          <p:cNvSpPr txBox="1"/>
          <p:nvPr/>
        </p:nvSpPr>
        <p:spPr>
          <a:xfrm>
            <a:off x="2435173" y="5745670"/>
            <a:ext cx="4292400" cy="3693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Differences in TepiTool workflow if Class II?</a:t>
            </a:r>
            <a:endParaRPr/>
          </a:p>
        </p:txBody>
      </p:sp>
      <p:sp>
        <p:nvSpPr>
          <p:cNvPr id="1070" name="Google Shape;1070;p92"/>
          <p:cNvSpPr/>
          <p:nvPr/>
        </p:nvSpPr>
        <p:spPr>
          <a:xfrm>
            <a:off x="6399135" y="623702"/>
            <a:ext cx="246727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tools.iedb.org/tepitool/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93"/>
          <p:cNvSpPr txBox="1">
            <a:spLocks noGrp="1"/>
          </p:cNvSpPr>
          <p:nvPr>
            <p:ph type="title"/>
          </p:nvPr>
        </p:nvSpPr>
        <p:spPr>
          <a:xfrm>
            <a:off x="261256" y="984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Step 3: Alleles - Class II</a:t>
            </a:r>
            <a:endParaRPr/>
          </a:p>
        </p:txBody>
      </p:sp>
      <p:pic>
        <p:nvPicPr>
          <p:cNvPr id="1077" name="Google Shape;1077;p93"/>
          <p:cNvPicPr preferRelativeResize="0">
            <a:picLocks noGrp="1"/>
          </p:cNvPicPr>
          <p:nvPr>
            <p:ph type="body" idx="1"/>
          </p:nvPr>
        </p:nvPicPr>
        <p:blipFill rotWithShape="1">
          <a:blip r:embed="rId3">
            <a:alphaModFix/>
          </a:blip>
          <a:srcRect/>
          <a:stretch/>
        </p:blipFill>
        <p:spPr>
          <a:xfrm>
            <a:off x="2079578" y="983298"/>
            <a:ext cx="4968512" cy="5429509"/>
          </a:xfrm>
          <a:prstGeom prst="rect">
            <a:avLst/>
          </a:prstGeom>
          <a:noFill/>
          <a:ln w="9525" cap="flat" cmpd="sng">
            <a:solidFill>
              <a:srgbClr val="7F7F7F"/>
            </a:solidFill>
            <a:prstDash val="solid"/>
            <a:round/>
            <a:headEnd type="none" w="sm" len="sm"/>
            <a:tailEnd type="none" w="sm" len="sm"/>
          </a:ln>
        </p:spPr>
      </p:pic>
      <p:sp>
        <p:nvSpPr>
          <p:cNvPr id="1078" name="Google Shape;1078;p93"/>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81</a:t>
            </a:fld>
            <a:endParaRPr/>
          </a:p>
        </p:txBody>
      </p:sp>
      <p:sp>
        <p:nvSpPr>
          <p:cNvPr id="1079" name="Google Shape;1079;p93"/>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cxnSp>
        <p:nvCxnSpPr>
          <p:cNvPr id="1080" name="Google Shape;1080;p93"/>
          <p:cNvCxnSpPr/>
          <p:nvPr/>
        </p:nvCxnSpPr>
        <p:spPr>
          <a:xfrm>
            <a:off x="2710815" y="3028950"/>
            <a:ext cx="361950" cy="0"/>
          </a:xfrm>
          <a:prstGeom prst="straightConnector1">
            <a:avLst/>
          </a:prstGeom>
          <a:noFill/>
          <a:ln w="28575" cap="flat" cmpd="sng">
            <a:solidFill>
              <a:srgbClr val="FF0000"/>
            </a:solidFill>
            <a:prstDash val="solid"/>
            <a:miter lim="800000"/>
            <a:headEnd type="none" w="sm" len="sm"/>
            <a:tailEnd type="triangle" w="med" len="med"/>
          </a:ln>
        </p:spPr>
      </p:cxnSp>
      <p:sp>
        <p:nvSpPr>
          <p:cNvPr id="1081" name="Google Shape;1081;p93"/>
          <p:cNvSpPr/>
          <p:nvPr/>
        </p:nvSpPr>
        <p:spPr>
          <a:xfrm>
            <a:off x="2672715" y="4287202"/>
            <a:ext cx="361950" cy="1785938"/>
          </a:xfrm>
          <a:prstGeom prst="leftBrace">
            <a:avLst>
              <a:gd name="adj1" fmla="val 8333"/>
              <a:gd name="adj2" fmla="val 50000"/>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82" name="Google Shape;1082;p93"/>
          <p:cNvSpPr/>
          <p:nvPr/>
        </p:nvSpPr>
        <p:spPr>
          <a:xfrm>
            <a:off x="6399160" y="432015"/>
            <a:ext cx="2467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tools.iedb.org/tepitool/</a:t>
            </a:r>
            <a:endParaRPr/>
          </a:p>
        </p:txBody>
      </p:sp>
      <p:sp>
        <p:nvSpPr>
          <p:cNvPr id="1083" name="Google Shape;1083;p93"/>
          <p:cNvSpPr/>
          <p:nvPr/>
        </p:nvSpPr>
        <p:spPr>
          <a:xfrm>
            <a:off x="2969703" y="2759978"/>
            <a:ext cx="805343" cy="151002"/>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pic>
        <p:nvPicPr>
          <p:cNvPr id="1089" name="Google Shape;1089;p94"/>
          <p:cNvPicPr preferRelativeResize="0">
            <a:picLocks noGrp="1"/>
          </p:cNvPicPr>
          <p:nvPr>
            <p:ph type="body" idx="1"/>
          </p:nvPr>
        </p:nvPicPr>
        <p:blipFill rotWithShape="1">
          <a:blip r:embed="rId3">
            <a:alphaModFix/>
          </a:blip>
          <a:srcRect/>
          <a:stretch/>
        </p:blipFill>
        <p:spPr>
          <a:xfrm>
            <a:off x="261257" y="1532637"/>
            <a:ext cx="6534600" cy="4460400"/>
          </a:xfrm>
          <a:prstGeom prst="rect">
            <a:avLst/>
          </a:prstGeom>
          <a:noFill/>
          <a:ln w="9525" cap="flat" cmpd="sng">
            <a:solidFill>
              <a:srgbClr val="7F7F7F"/>
            </a:solidFill>
            <a:prstDash val="solid"/>
            <a:round/>
            <a:headEnd type="none" w="sm" len="sm"/>
            <a:tailEnd type="none" w="sm" len="sm"/>
          </a:ln>
        </p:spPr>
      </p:pic>
      <p:sp>
        <p:nvSpPr>
          <p:cNvPr id="1090" name="Google Shape;1090;p94"/>
          <p:cNvSpPr txBox="1">
            <a:spLocks noGrp="1"/>
          </p:cNvSpPr>
          <p:nvPr>
            <p:ph type="title"/>
          </p:nvPr>
        </p:nvSpPr>
        <p:spPr>
          <a:xfrm>
            <a:off x="261256" y="3270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Step 4: Peptides - Class II</a:t>
            </a:r>
            <a:endParaRPr/>
          </a:p>
        </p:txBody>
      </p:sp>
      <p:sp>
        <p:nvSpPr>
          <p:cNvPr id="1091" name="Google Shape;1091;p94"/>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82</a:t>
            </a:fld>
            <a:endParaRPr/>
          </a:p>
        </p:txBody>
      </p:sp>
      <p:sp>
        <p:nvSpPr>
          <p:cNvPr id="1092" name="Google Shape;1092;p94"/>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1093" name="Google Shape;1093;p94"/>
          <p:cNvSpPr/>
          <p:nvPr/>
        </p:nvSpPr>
        <p:spPr>
          <a:xfrm>
            <a:off x="6399135" y="623702"/>
            <a:ext cx="246727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tools.iedb.org/tepitool/</a:t>
            </a:r>
            <a:endParaRPr/>
          </a:p>
        </p:txBody>
      </p:sp>
      <p:graphicFrame>
        <p:nvGraphicFramePr>
          <p:cNvPr id="1094" name="Google Shape;1094;p94"/>
          <p:cNvGraphicFramePr/>
          <p:nvPr/>
        </p:nvGraphicFramePr>
        <p:xfrm>
          <a:off x="5512474" y="1964912"/>
          <a:ext cx="3429450" cy="1198025"/>
        </p:xfrm>
        <a:graphic>
          <a:graphicData uri="http://schemas.openxmlformats.org/drawingml/2006/table">
            <a:tbl>
              <a:tblPr firstRow="1" bandRow="1">
                <a:noFill/>
                <a:tableStyleId>{2989305E-8CC7-4DEF-9D54-C885D7A2AB9C}</a:tableStyleId>
              </a:tblPr>
              <a:tblGrid>
                <a:gridCol w="864975">
                  <a:extLst>
                    <a:ext uri="{9D8B030D-6E8A-4147-A177-3AD203B41FA5}">
                      <a16:colId xmlns:a16="http://schemas.microsoft.com/office/drawing/2014/main" val="20000"/>
                    </a:ext>
                  </a:extLst>
                </a:gridCol>
                <a:gridCol w="626075">
                  <a:extLst>
                    <a:ext uri="{9D8B030D-6E8A-4147-A177-3AD203B41FA5}">
                      <a16:colId xmlns:a16="http://schemas.microsoft.com/office/drawing/2014/main" val="20001"/>
                    </a:ext>
                  </a:extLst>
                </a:gridCol>
                <a:gridCol w="733175">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595625">
                  <a:extLst>
                    <a:ext uri="{9D8B030D-6E8A-4147-A177-3AD203B41FA5}">
                      <a16:colId xmlns:a16="http://schemas.microsoft.com/office/drawing/2014/main" val="20004"/>
                    </a:ext>
                  </a:extLst>
                </a:gridCol>
              </a:tblGrid>
              <a:tr h="178850">
                <a:tc>
                  <a:txBody>
                    <a:bodyPr/>
                    <a:lstStyle/>
                    <a:p>
                      <a:pPr marL="0" marR="0" lvl="0" indent="0" algn="l"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9525" marR="9525" marT="9525" marB="0" anchor="ctr">
                    <a:lnL w="12700" cap="flat" cmpd="sng">
                      <a:solidFill>
                        <a:srgbClr val="FF0000"/>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rgbClr val="FF0000"/>
                      </a:solidFill>
                      <a:prstDash val="solid"/>
                      <a:round/>
                      <a:headEnd type="none" w="sm" len="sm"/>
                      <a:tailEnd type="none" w="sm" len="sm"/>
                    </a:lnT>
                    <a:solidFill>
                      <a:schemeClr val="dk1"/>
                    </a:solidFill>
                  </a:tcPr>
                </a:tc>
                <a:tc>
                  <a:txBody>
                    <a:bodyPr/>
                    <a:lstStyle/>
                    <a:p>
                      <a:pPr marL="0" marR="0" lvl="0" indent="0" algn="ctr" rtl="0">
                        <a:spcBef>
                          <a:spcPts val="0"/>
                        </a:spcBef>
                        <a:spcAft>
                          <a:spcPts val="0"/>
                        </a:spcAft>
                        <a:buNone/>
                      </a:pPr>
                      <a:r>
                        <a:rPr lang="en-US" sz="1050" u="none" strike="noStrike" cap="none"/>
                        <a:t>Low</a:t>
                      </a:r>
                      <a:endParaRPr sz="1050" b="1" i="0" u="none" strike="noStrike" cap="none">
                        <a:solidFill>
                          <a:srgbClr val="000000"/>
                        </a:solidFill>
                        <a:latin typeface="Calibri"/>
                        <a:ea typeface="Calibri"/>
                        <a:cs typeface="Calibri"/>
                        <a:sym typeface="Calibri"/>
                      </a:endParaRPr>
                    </a:p>
                  </a:txBody>
                  <a:tcPr marL="9525" marR="9525" marT="9525"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rgbClr val="FF0000"/>
                      </a:solidFill>
                      <a:prstDash val="solid"/>
                      <a:round/>
                      <a:headEnd type="none" w="sm" len="sm"/>
                      <a:tailEnd type="none" w="sm" len="sm"/>
                    </a:lnT>
                    <a:solidFill>
                      <a:schemeClr val="dk1"/>
                    </a:solidFill>
                  </a:tcPr>
                </a:tc>
                <a:tc>
                  <a:txBody>
                    <a:bodyPr/>
                    <a:lstStyle/>
                    <a:p>
                      <a:pPr marL="0" marR="0" lvl="0" indent="0" algn="ctr" rtl="0">
                        <a:spcBef>
                          <a:spcPts val="0"/>
                        </a:spcBef>
                        <a:spcAft>
                          <a:spcPts val="0"/>
                        </a:spcAft>
                        <a:buNone/>
                      </a:pPr>
                      <a:r>
                        <a:rPr lang="en-US" sz="1050" u="none" strike="noStrike" cap="none"/>
                        <a:t>Moderate</a:t>
                      </a:r>
                      <a:endParaRPr sz="1050" b="1" i="0" u="none" strike="noStrike" cap="none">
                        <a:solidFill>
                          <a:srgbClr val="000000"/>
                        </a:solidFill>
                        <a:latin typeface="Calibri"/>
                        <a:ea typeface="Calibri"/>
                        <a:cs typeface="Calibri"/>
                        <a:sym typeface="Calibri"/>
                      </a:endParaRPr>
                    </a:p>
                  </a:txBody>
                  <a:tcPr marL="9525" marR="9525" marT="9525"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rgbClr val="FF0000"/>
                      </a:solidFill>
                      <a:prstDash val="solid"/>
                      <a:round/>
                      <a:headEnd type="none" w="sm" len="sm"/>
                      <a:tailEnd type="none" w="sm" len="sm"/>
                    </a:lnT>
                    <a:solidFill>
                      <a:schemeClr val="dk1"/>
                    </a:solidFill>
                  </a:tcPr>
                </a:tc>
                <a:tc>
                  <a:txBody>
                    <a:bodyPr/>
                    <a:lstStyle/>
                    <a:p>
                      <a:pPr marL="0" marR="0" lvl="0" indent="0" algn="ctr" rtl="0">
                        <a:spcBef>
                          <a:spcPts val="0"/>
                        </a:spcBef>
                        <a:spcAft>
                          <a:spcPts val="0"/>
                        </a:spcAft>
                        <a:buNone/>
                      </a:pPr>
                      <a:r>
                        <a:rPr lang="en-US" sz="1050" u="none" strike="noStrike" cap="none"/>
                        <a:t>High</a:t>
                      </a:r>
                      <a:endParaRPr sz="1050" b="1" i="0" u="none" strike="noStrike" cap="none">
                        <a:solidFill>
                          <a:srgbClr val="000000"/>
                        </a:solidFill>
                        <a:latin typeface="Calibri"/>
                        <a:ea typeface="Calibri"/>
                        <a:cs typeface="Calibri"/>
                        <a:sym typeface="Calibri"/>
                      </a:endParaRPr>
                    </a:p>
                  </a:txBody>
                  <a:tcPr marL="9525" marR="9525" marT="9525"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rgbClr val="FF0000"/>
                      </a:solidFill>
                      <a:prstDash val="solid"/>
                      <a:round/>
                      <a:headEnd type="none" w="sm" len="sm"/>
                      <a:tailEnd type="none" w="sm" len="sm"/>
                    </a:lnT>
                    <a:solidFill>
                      <a:schemeClr val="dk1"/>
                    </a:solidFill>
                  </a:tcPr>
                </a:tc>
                <a:tc>
                  <a:txBody>
                    <a:bodyPr/>
                    <a:lstStyle/>
                    <a:p>
                      <a:pPr marL="0" marR="0" lvl="0" indent="0" algn="ctr" rtl="0">
                        <a:spcBef>
                          <a:spcPts val="0"/>
                        </a:spcBef>
                        <a:spcAft>
                          <a:spcPts val="0"/>
                        </a:spcAft>
                        <a:buNone/>
                      </a:pPr>
                      <a:r>
                        <a:rPr lang="en-US" sz="1050" u="none" strike="noStrike" cap="none"/>
                        <a:t>Custom</a:t>
                      </a:r>
                      <a:endParaRPr sz="1050" b="1" i="0" u="none" strike="noStrike" cap="none">
                        <a:solidFill>
                          <a:srgbClr val="000000"/>
                        </a:solidFill>
                        <a:latin typeface="Calibri"/>
                        <a:ea typeface="Calibri"/>
                        <a:cs typeface="Calibri"/>
                        <a:sym typeface="Calibri"/>
                      </a:endParaRPr>
                    </a:p>
                  </a:txBody>
                  <a:tcPr marL="9525" marR="9525" marT="9525" marB="0" anchor="ctr">
                    <a:lnL w="12700" cap="flat" cmpd="sng">
                      <a:solidFill>
                        <a:schemeClr val="lt2"/>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solidFill>
                      <a:schemeClr val="dk1"/>
                    </a:solidFill>
                  </a:tcPr>
                </a:tc>
                <a:extLst>
                  <a:ext uri="{0D108BD9-81ED-4DB2-BD59-A6C34878D82A}">
                    <a16:rowId xmlns:a16="http://schemas.microsoft.com/office/drawing/2014/main" val="10000"/>
                  </a:ext>
                </a:extLst>
              </a:tr>
              <a:tr h="313025">
                <a:tc>
                  <a:txBody>
                    <a:bodyPr/>
                    <a:lstStyle/>
                    <a:p>
                      <a:pPr marL="0" marR="0" lvl="0" indent="0" algn="l" rtl="0">
                        <a:spcBef>
                          <a:spcPts val="0"/>
                        </a:spcBef>
                        <a:spcAft>
                          <a:spcPts val="0"/>
                        </a:spcAft>
                        <a:buNone/>
                      </a:pPr>
                      <a:r>
                        <a:rPr lang="en-US" sz="1050" b="1" u="none" strike="noStrike" cap="none"/>
                        <a:t>Duplicates</a:t>
                      </a:r>
                      <a:endParaRPr sz="1050" b="1" i="0" u="none" strike="noStrike" cap="none">
                        <a:solidFill>
                          <a:srgbClr val="000000"/>
                        </a:solidFill>
                        <a:latin typeface="Calibri"/>
                        <a:ea typeface="Calibri"/>
                        <a:cs typeface="Calibri"/>
                        <a:sym typeface="Calibri"/>
                      </a:endParaRPr>
                    </a:p>
                  </a:txBody>
                  <a:tcPr marL="45725" marR="9525" marT="9525" marB="0" anchor="ctr">
                    <a:lnL w="12700" cap="flat" cmpd="sng">
                      <a:solidFill>
                        <a:srgbClr val="FF0000"/>
                      </a:solidFill>
                      <a:prstDash val="solid"/>
                      <a:round/>
                      <a:headEnd type="none" w="sm" len="sm"/>
                      <a:tailEnd type="none" w="sm" len="sm"/>
                    </a:lnL>
                    <a:lnR w="12700" cap="flat" cmpd="sng">
                      <a:solidFill>
                        <a:schemeClr val="lt2"/>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r>
                        <a:rPr lang="en-US" sz="1100" u="none" strike="noStrike" cap="none"/>
                        <a:t>removed</a:t>
                      </a:r>
                      <a:endParaRPr sz="1100" b="0" i="0" u="none" strike="noStrike" cap="none">
                        <a:solidFill>
                          <a:srgbClr val="000000"/>
                        </a:solidFill>
                        <a:latin typeface="Calibri"/>
                        <a:ea typeface="Calibri"/>
                        <a:cs typeface="Calibri"/>
                        <a:sym typeface="Calibri"/>
                      </a:endParaRPr>
                    </a:p>
                  </a:txBody>
                  <a:tcPr marL="9525" marR="9525" marT="9525"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r>
                        <a:rPr lang="en-US" sz="1100" u="none" strike="noStrike" cap="none"/>
                        <a:t>removed</a:t>
                      </a:r>
                      <a:endParaRPr sz="1100" b="0" i="0" u="none" strike="noStrike" cap="none">
                        <a:solidFill>
                          <a:srgbClr val="000000"/>
                        </a:solidFill>
                        <a:latin typeface="Calibri"/>
                        <a:ea typeface="Calibri"/>
                        <a:cs typeface="Calibri"/>
                        <a:sym typeface="Calibri"/>
                      </a:endParaRPr>
                    </a:p>
                  </a:txBody>
                  <a:tcPr marL="9525" marR="9525" marT="9525"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r>
                        <a:rPr lang="en-US" sz="1100" u="none" strike="noStrike" cap="none"/>
                        <a:t>not removed</a:t>
                      </a:r>
                      <a:endParaRPr sz="1100" b="0" i="0" u="none" strike="noStrike" cap="none">
                        <a:solidFill>
                          <a:srgbClr val="000000"/>
                        </a:solidFill>
                        <a:latin typeface="Calibri"/>
                        <a:ea typeface="Calibri"/>
                        <a:cs typeface="Calibri"/>
                        <a:sym typeface="Calibri"/>
                      </a:endParaRPr>
                    </a:p>
                  </a:txBody>
                  <a:tcPr marL="9525" marR="9525" marT="9525"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r>
                        <a:rPr lang="en-US" sz="1100" u="none" strike="noStrike" cap="none"/>
                        <a:t>user selects</a:t>
                      </a:r>
                      <a:endParaRPr sz="1100" b="0" i="0" u="none" strike="noStrike" cap="none">
                        <a:solidFill>
                          <a:srgbClr val="000000"/>
                        </a:solidFill>
                        <a:latin typeface="Calibri"/>
                        <a:ea typeface="Calibri"/>
                        <a:cs typeface="Calibri"/>
                        <a:sym typeface="Calibri"/>
                      </a:endParaRPr>
                    </a:p>
                  </a:txBody>
                  <a:tcPr marL="9525" marR="9525" marT="9525" marB="0" anchor="ctr">
                    <a:lnL w="12700" cap="flat" cmpd="sng">
                      <a:solidFill>
                        <a:schemeClr val="lt2"/>
                      </a:solidFill>
                      <a:prstDash val="solid"/>
                      <a:round/>
                      <a:headEnd type="none" w="sm" len="sm"/>
                      <a:tailEnd type="none" w="sm" len="sm"/>
                    </a:lnL>
                    <a:lnR w="12700" cap="flat" cmpd="sng">
                      <a:solidFill>
                        <a:srgbClr val="FF0000"/>
                      </a:solidFill>
                      <a:prstDash val="solid"/>
                      <a:round/>
                      <a:headEnd type="none" w="sm" len="sm"/>
                      <a:tailEnd type="none" w="sm" len="sm"/>
                    </a:lnR>
                    <a:solidFill>
                      <a:schemeClr val="lt1"/>
                    </a:solidFill>
                  </a:tcPr>
                </a:tc>
                <a:extLst>
                  <a:ext uri="{0D108BD9-81ED-4DB2-BD59-A6C34878D82A}">
                    <a16:rowId xmlns:a16="http://schemas.microsoft.com/office/drawing/2014/main" val="10001"/>
                  </a:ext>
                </a:extLst>
              </a:tr>
              <a:tr h="313025">
                <a:tc>
                  <a:txBody>
                    <a:bodyPr/>
                    <a:lstStyle/>
                    <a:p>
                      <a:pPr marL="0" marR="0" lvl="0" indent="0" algn="l" rtl="0">
                        <a:spcBef>
                          <a:spcPts val="0"/>
                        </a:spcBef>
                        <a:spcAft>
                          <a:spcPts val="0"/>
                        </a:spcAft>
                        <a:buNone/>
                      </a:pPr>
                      <a:r>
                        <a:rPr lang="en-US" sz="1050" b="1" u="none" strike="noStrike" cap="none"/>
                        <a:t>Overlapping residues</a:t>
                      </a:r>
                      <a:endParaRPr sz="1050" b="1" i="0" u="none" strike="noStrike" cap="none">
                        <a:solidFill>
                          <a:srgbClr val="000000"/>
                        </a:solidFill>
                        <a:latin typeface="Calibri"/>
                        <a:ea typeface="Calibri"/>
                        <a:cs typeface="Calibri"/>
                        <a:sym typeface="Calibri"/>
                      </a:endParaRPr>
                    </a:p>
                  </a:txBody>
                  <a:tcPr marL="45725" marR="9525" marT="9525" marB="0" anchor="ctr">
                    <a:lnL w="12700" cap="flat" cmpd="sng">
                      <a:solidFill>
                        <a:srgbClr val="FF0000"/>
                      </a:solidFill>
                      <a:prstDash val="solid"/>
                      <a:round/>
                      <a:headEnd type="none" w="sm" len="sm"/>
                      <a:tailEnd type="none" w="sm" len="sm"/>
                    </a:lnL>
                    <a:lnR w="12700" cap="flat" cmpd="sng">
                      <a:solidFill>
                        <a:schemeClr val="lt2"/>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r>
                        <a:rPr lang="en-US" sz="1100" u="none" strike="noStrike" cap="none"/>
                        <a:t>8</a:t>
                      </a:r>
                      <a:endParaRPr sz="1100" b="0" i="0" u="none" strike="noStrike" cap="none">
                        <a:solidFill>
                          <a:srgbClr val="000000"/>
                        </a:solidFill>
                        <a:latin typeface="Calibri"/>
                        <a:ea typeface="Calibri"/>
                        <a:cs typeface="Calibri"/>
                        <a:sym typeface="Calibri"/>
                      </a:endParaRPr>
                    </a:p>
                  </a:txBody>
                  <a:tcPr marL="9525" marR="9525" marT="9525"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r>
                        <a:rPr lang="en-US" sz="1100" u="none" strike="noStrike" cap="none"/>
                        <a:t>10</a:t>
                      </a:r>
                      <a:endParaRPr sz="1100" b="0" i="0" u="none" strike="noStrike" cap="none">
                        <a:solidFill>
                          <a:srgbClr val="000000"/>
                        </a:solidFill>
                        <a:latin typeface="Calibri"/>
                        <a:ea typeface="Calibri"/>
                        <a:cs typeface="Calibri"/>
                        <a:sym typeface="Calibri"/>
                      </a:endParaRPr>
                    </a:p>
                  </a:txBody>
                  <a:tcPr marL="9525" marR="9525" marT="9525"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r>
                        <a:rPr lang="en-US" sz="1100" u="none" strike="noStrike" cap="none"/>
                        <a:t>10</a:t>
                      </a:r>
                      <a:endParaRPr sz="1100" b="0" i="0" u="none" strike="noStrike" cap="none">
                        <a:solidFill>
                          <a:srgbClr val="000000"/>
                        </a:solidFill>
                        <a:latin typeface="Calibri"/>
                        <a:ea typeface="Calibri"/>
                        <a:cs typeface="Calibri"/>
                        <a:sym typeface="Calibri"/>
                      </a:endParaRPr>
                    </a:p>
                  </a:txBody>
                  <a:tcPr marL="9525" marR="9525" marT="9525"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r>
                        <a:rPr lang="en-US" sz="1100" u="none" strike="noStrike" cap="none"/>
                        <a:t>user selects</a:t>
                      </a:r>
                      <a:endParaRPr sz="1100" b="0" i="0" u="none" strike="noStrike" cap="none">
                        <a:solidFill>
                          <a:srgbClr val="000000"/>
                        </a:solidFill>
                        <a:latin typeface="Calibri"/>
                        <a:ea typeface="Calibri"/>
                        <a:cs typeface="Calibri"/>
                        <a:sym typeface="Calibri"/>
                      </a:endParaRPr>
                    </a:p>
                  </a:txBody>
                  <a:tcPr marL="9525" marR="9525" marT="9525" marB="0" anchor="ctr">
                    <a:lnL w="12700" cap="flat" cmpd="sng">
                      <a:solidFill>
                        <a:schemeClr val="lt2"/>
                      </a:solidFill>
                      <a:prstDash val="solid"/>
                      <a:round/>
                      <a:headEnd type="none" w="sm" len="sm"/>
                      <a:tailEnd type="none" w="sm" len="sm"/>
                    </a:lnL>
                    <a:lnR w="12700" cap="flat" cmpd="sng">
                      <a:solidFill>
                        <a:srgbClr val="FF0000"/>
                      </a:solidFill>
                      <a:prstDash val="solid"/>
                      <a:round/>
                      <a:headEnd type="none" w="sm" len="sm"/>
                      <a:tailEnd type="none" w="sm" len="sm"/>
                    </a:lnR>
                    <a:solidFill>
                      <a:schemeClr val="lt1"/>
                    </a:solidFill>
                  </a:tcPr>
                </a:tc>
                <a:extLst>
                  <a:ext uri="{0D108BD9-81ED-4DB2-BD59-A6C34878D82A}">
                    <a16:rowId xmlns:a16="http://schemas.microsoft.com/office/drawing/2014/main" val="10002"/>
                  </a:ext>
                </a:extLst>
              </a:tr>
              <a:tr h="313025">
                <a:tc>
                  <a:txBody>
                    <a:bodyPr/>
                    <a:lstStyle/>
                    <a:p>
                      <a:pPr marL="0" marR="0" lvl="0" indent="0" algn="l" rtl="0">
                        <a:spcBef>
                          <a:spcPts val="0"/>
                        </a:spcBef>
                        <a:spcAft>
                          <a:spcPts val="0"/>
                        </a:spcAft>
                        <a:buNone/>
                      </a:pPr>
                      <a:r>
                        <a:rPr lang="en-US" sz="1050" b="1" u="none" strike="noStrike" cap="none"/>
                        <a:t>Approx. # peptides</a:t>
                      </a:r>
                      <a:endParaRPr sz="1050" b="1" i="0" u="none" strike="noStrike" cap="none">
                        <a:solidFill>
                          <a:srgbClr val="000000"/>
                        </a:solidFill>
                        <a:latin typeface="Calibri"/>
                        <a:ea typeface="Calibri"/>
                        <a:cs typeface="Calibri"/>
                        <a:sym typeface="Calibri"/>
                      </a:endParaRPr>
                    </a:p>
                  </a:txBody>
                  <a:tcPr marL="45725" marR="9525" marT="9525" marB="0" anchor="ctr">
                    <a:lnL w="12700" cap="flat" cmpd="sng">
                      <a:solidFill>
                        <a:srgbClr val="FF0000"/>
                      </a:solidFill>
                      <a:prstDash val="solid"/>
                      <a:round/>
                      <a:headEnd type="none" w="sm" len="sm"/>
                      <a:tailEnd type="none" w="sm" len="sm"/>
                    </a:lnL>
                    <a:lnR w="12700" cap="flat" cmpd="sng">
                      <a:solidFill>
                        <a:schemeClr val="lt2"/>
                      </a:solidFill>
                      <a:prstDash val="solid"/>
                      <a:round/>
                      <a:headEnd type="none" w="sm" len="sm"/>
                      <a:tailEnd type="none" w="sm" len="sm"/>
                    </a:lnR>
                    <a:lnB w="12700" cap="flat" cmpd="sng">
                      <a:solidFill>
                        <a:srgbClr val="FF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100" u="none" strike="noStrike" cap="none"/>
                        <a:t>10</a:t>
                      </a:r>
                      <a:endParaRPr sz="1100" b="0" i="0" u="none" strike="noStrike" cap="none">
                        <a:solidFill>
                          <a:srgbClr val="000000"/>
                        </a:solidFill>
                        <a:latin typeface="Calibri"/>
                        <a:ea typeface="Calibri"/>
                        <a:cs typeface="Calibri"/>
                        <a:sym typeface="Calibri"/>
                      </a:endParaRPr>
                    </a:p>
                  </a:txBody>
                  <a:tcPr marL="9525" marR="9525" marT="9525"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B w="12700" cap="flat" cmpd="sng">
                      <a:solidFill>
                        <a:srgbClr val="FF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100" u="none" strike="noStrike" cap="none"/>
                        <a:t>12</a:t>
                      </a:r>
                      <a:endParaRPr sz="1100" b="0" i="0" u="none" strike="noStrike" cap="none">
                        <a:solidFill>
                          <a:srgbClr val="000000"/>
                        </a:solidFill>
                        <a:latin typeface="Calibri"/>
                        <a:ea typeface="Calibri"/>
                        <a:cs typeface="Calibri"/>
                        <a:sym typeface="Calibri"/>
                      </a:endParaRPr>
                    </a:p>
                  </a:txBody>
                  <a:tcPr marL="9525" marR="9525" marT="9525"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B w="12700" cap="flat" cmpd="sng">
                      <a:solidFill>
                        <a:srgbClr val="FF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100" u="none" strike="noStrike" cap="none"/>
                        <a:t>14</a:t>
                      </a:r>
                      <a:endParaRPr sz="1100" b="0" i="0" u="none" strike="noStrike" cap="none">
                        <a:solidFill>
                          <a:srgbClr val="000000"/>
                        </a:solidFill>
                        <a:latin typeface="Calibri"/>
                        <a:ea typeface="Calibri"/>
                        <a:cs typeface="Calibri"/>
                        <a:sym typeface="Calibri"/>
                      </a:endParaRPr>
                    </a:p>
                  </a:txBody>
                  <a:tcPr marL="9525" marR="9525" marT="9525"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B w="12700" cap="flat" cmpd="sng">
                      <a:solidFill>
                        <a:srgbClr val="FF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100" u="none" strike="noStrike" cap="none"/>
                        <a:t>12</a:t>
                      </a:r>
                      <a:endParaRPr sz="1100" b="0" i="0" u="none" strike="noStrike" cap="none">
                        <a:solidFill>
                          <a:srgbClr val="000000"/>
                        </a:solidFill>
                        <a:latin typeface="Calibri"/>
                        <a:ea typeface="Calibri"/>
                        <a:cs typeface="Calibri"/>
                        <a:sym typeface="Calibri"/>
                      </a:endParaRPr>
                    </a:p>
                  </a:txBody>
                  <a:tcPr marL="9525" marR="9525" marT="9525" marB="0" anchor="ctr">
                    <a:lnL w="12700" cap="flat" cmpd="sng">
                      <a:solidFill>
                        <a:schemeClr val="lt2"/>
                      </a:solidFill>
                      <a:prstDash val="solid"/>
                      <a:round/>
                      <a:headEnd type="none" w="sm" len="sm"/>
                      <a:tailEnd type="none" w="sm" len="sm"/>
                    </a:lnL>
                    <a:lnR w="12700" cap="flat" cmpd="sng">
                      <a:solidFill>
                        <a:srgbClr val="FF0000"/>
                      </a:solidFill>
                      <a:prstDash val="solid"/>
                      <a:round/>
                      <a:headEnd type="none" w="sm" len="sm"/>
                      <a:tailEnd type="none" w="sm" len="sm"/>
                    </a:lnR>
                    <a:lnB w="12700" cap="flat" cmpd="sng">
                      <a:solidFill>
                        <a:srgbClr val="FF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1095" name="Google Shape;1095;p94"/>
          <p:cNvSpPr/>
          <p:nvPr/>
        </p:nvSpPr>
        <p:spPr>
          <a:xfrm>
            <a:off x="2171774" y="3315730"/>
            <a:ext cx="2202600" cy="5766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096" name="Google Shape;1096;p94"/>
          <p:cNvCxnSpPr>
            <a:stCxn id="1095" idx="3"/>
          </p:cNvCxnSpPr>
          <p:nvPr/>
        </p:nvCxnSpPr>
        <p:spPr>
          <a:xfrm rot="10800000" flipH="1">
            <a:off x="4374374" y="2563930"/>
            <a:ext cx="1138200" cy="1040100"/>
          </a:xfrm>
          <a:prstGeom prst="bentConnector3">
            <a:avLst>
              <a:gd name="adj1" fmla="val 14621"/>
            </a:avLst>
          </a:prstGeom>
          <a:noFill/>
          <a:ln w="12700" cap="flat" cmpd="sng">
            <a:solidFill>
              <a:srgbClr val="FF0000"/>
            </a:solidFill>
            <a:prstDash val="solid"/>
            <a:miter lim="800000"/>
            <a:headEnd type="none" w="sm" len="sm"/>
            <a:tailEnd type="triangle" w="med" len="med"/>
          </a:ln>
        </p:spPr>
      </p:cxnSp>
      <p:sp>
        <p:nvSpPr>
          <p:cNvPr id="1097" name="Google Shape;1097;p94"/>
          <p:cNvSpPr txBox="1"/>
          <p:nvPr/>
        </p:nvSpPr>
        <p:spPr>
          <a:xfrm>
            <a:off x="4689893" y="2323925"/>
            <a:ext cx="7674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i="1">
                <a:solidFill>
                  <a:schemeClr val="dk1"/>
                </a:solidFill>
                <a:latin typeface="Calibri"/>
                <a:ea typeface="Calibri"/>
                <a:cs typeface="Calibri"/>
                <a:sym typeface="Calibri"/>
              </a:rPr>
              <a:t>settings</a:t>
            </a:r>
            <a:endParaRPr/>
          </a:p>
          <a:p>
            <a:pPr marL="0" marR="0" lvl="0" indent="0" algn="ctr" rtl="0">
              <a:spcBef>
                <a:spcPts val="0"/>
              </a:spcBef>
              <a:spcAft>
                <a:spcPts val="0"/>
              </a:spcAft>
              <a:buNone/>
            </a:pPr>
            <a:r>
              <a:rPr lang="en-US" sz="1200" i="1">
                <a:solidFill>
                  <a:schemeClr val="dk1"/>
                </a:solidFill>
                <a:latin typeface="Calibri"/>
                <a:ea typeface="Calibri"/>
                <a:cs typeface="Calibri"/>
                <a:sym typeface="Calibri"/>
              </a:rPr>
              <a:t>summary</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95"/>
          <p:cNvSpPr txBox="1">
            <a:spLocks noGrp="1"/>
          </p:cNvSpPr>
          <p:nvPr>
            <p:ph type="title"/>
          </p:nvPr>
        </p:nvSpPr>
        <p:spPr>
          <a:xfrm>
            <a:off x="261256" y="3270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Step 5: Method - Class II</a:t>
            </a:r>
            <a:endParaRPr/>
          </a:p>
        </p:txBody>
      </p:sp>
      <p:sp>
        <p:nvSpPr>
          <p:cNvPr id="1104" name="Google Shape;1104;p95"/>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83</a:t>
            </a:fld>
            <a:endParaRPr/>
          </a:p>
        </p:txBody>
      </p:sp>
      <p:sp>
        <p:nvSpPr>
          <p:cNvPr id="1105" name="Google Shape;1105;p95"/>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1106" name="Google Shape;1106;p95"/>
          <p:cNvSpPr/>
          <p:nvPr/>
        </p:nvSpPr>
        <p:spPr>
          <a:xfrm>
            <a:off x="6399135" y="623702"/>
            <a:ext cx="246727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tools.iedb.org/tepitool/</a:t>
            </a:r>
            <a:endParaRPr/>
          </a:p>
        </p:txBody>
      </p:sp>
      <p:pic>
        <p:nvPicPr>
          <p:cNvPr id="1107" name="Google Shape;1107;p95"/>
          <p:cNvPicPr preferRelativeResize="0">
            <a:picLocks noGrp="1"/>
          </p:cNvPicPr>
          <p:nvPr>
            <p:ph type="body" idx="1"/>
          </p:nvPr>
        </p:nvPicPr>
        <p:blipFill rotWithShape="1">
          <a:blip r:embed="rId3">
            <a:alphaModFix/>
          </a:blip>
          <a:srcRect/>
          <a:stretch/>
        </p:blipFill>
        <p:spPr>
          <a:xfrm>
            <a:off x="261256" y="1514483"/>
            <a:ext cx="8604300" cy="3281700"/>
          </a:xfrm>
          <a:prstGeom prst="rect">
            <a:avLst/>
          </a:prstGeom>
          <a:noFill/>
          <a:ln w="9525" cap="flat" cmpd="sng">
            <a:solidFill>
              <a:srgbClr val="7F7F7F"/>
            </a:solidFill>
            <a:prstDash val="solid"/>
            <a:round/>
            <a:headEnd type="none" w="sm" len="sm"/>
            <a:tailEnd type="none" w="sm" len="sm"/>
          </a:ln>
        </p:spPr>
      </p:pic>
      <p:cxnSp>
        <p:nvCxnSpPr>
          <p:cNvPr id="1108" name="Google Shape;1108;p95"/>
          <p:cNvCxnSpPr/>
          <p:nvPr/>
        </p:nvCxnSpPr>
        <p:spPr>
          <a:xfrm rot="-5400000">
            <a:off x="2392349" y="2574359"/>
            <a:ext cx="1130400" cy="771600"/>
          </a:xfrm>
          <a:prstGeom prst="bentConnector2">
            <a:avLst/>
          </a:prstGeom>
          <a:noFill/>
          <a:ln w="28575" cap="flat" cmpd="sng">
            <a:solidFill>
              <a:srgbClr val="FF0000"/>
            </a:solidFill>
            <a:prstDash val="solid"/>
            <a:miter lim="800000"/>
            <a:headEnd type="none" w="sm" len="sm"/>
            <a:tailEnd type="triangle" w="med" len="med"/>
          </a:ln>
        </p:spPr>
      </p:cxnSp>
      <p:cxnSp>
        <p:nvCxnSpPr>
          <p:cNvPr id="1109" name="Google Shape;1109;p95"/>
          <p:cNvCxnSpPr/>
          <p:nvPr/>
        </p:nvCxnSpPr>
        <p:spPr>
          <a:xfrm flipH="1">
            <a:off x="2144709" y="4007752"/>
            <a:ext cx="9600" cy="1116300"/>
          </a:xfrm>
          <a:prstGeom prst="straightConnector1">
            <a:avLst/>
          </a:prstGeom>
          <a:noFill/>
          <a:ln w="28575" cap="flat" cmpd="sng">
            <a:solidFill>
              <a:srgbClr val="FF0000"/>
            </a:solidFill>
            <a:prstDash val="solid"/>
            <a:miter lim="800000"/>
            <a:headEnd type="none" w="sm" len="sm"/>
            <a:tailEnd type="triangle" w="med" len="med"/>
          </a:ln>
        </p:spPr>
      </p:cxnSp>
      <p:pic>
        <p:nvPicPr>
          <p:cNvPr id="1110" name="Google Shape;1110;p95"/>
          <p:cNvPicPr preferRelativeResize="0"/>
          <p:nvPr/>
        </p:nvPicPr>
        <p:blipFill rotWithShape="1">
          <a:blip r:embed="rId4">
            <a:alphaModFix/>
          </a:blip>
          <a:srcRect/>
          <a:stretch/>
        </p:blipFill>
        <p:spPr>
          <a:xfrm>
            <a:off x="3362324" y="1737834"/>
            <a:ext cx="1400175" cy="1314450"/>
          </a:xfrm>
          <a:prstGeom prst="rect">
            <a:avLst/>
          </a:prstGeom>
          <a:noFill/>
          <a:ln w="19050" cap="flat" cmpd="sng">
            <a:solidFill>
              <a:srgbClr val="FF0000"/>
            </a:solidFill>
            <a:prstDash val="solid"/>
            <a:round/>
            <a:headEnd type="none" w="sm" len="sm"/>
            <a:tailEnd type="none" w="sm" len="sm"/>
          </a:ln>
        </p:spPr>
      </p:pic>
      <p:pic>
        <p:nvPicPr>
          <p:cNvPr id="1111" name="Google Shape;1111;p95"/>
          <p:cNvPicPr preferRelativeResize="0"/>
          <p:nvPr/>
        </p:nvPicPr>
        <p:blipFill rotWithShape="1">
          <a:blip r:embed="rId5">
            <a:alphaModFix/>
          </a:blip>
          <a:srcRect/>
          <a:stretch/>
        </p:blipFill>
        <p:spPr>
          <a:xfrm>
            <a:off x="449333" y="5181138"/>
            <a:ext cx="3409950" cy="990600"/>
          </a:xfrm>
          <a:prstGeom prst="rect">
            <a:avLst/>
          </a:prstGeom>
          <a:noFill/>
          <a:ln w="19050" cap="flat" cmpd="sng">
            <a:solidFill>
              <a:srgbClr val="FF0000"/>
            </a:solidFill>
            <a:prstDash val="solid"/>
            <a:round/>
            <a:headEnd type="none" w="sm" len="sm"/>
            <a:tailEnd type="none" w="sm" len="sm"/>
          </a:ln>
        </p:spPr>
      </p:pic>
      <p:pic>
        <p:nvPicPr>
          <p:cNvPr id="1112" name="Google Shape;1112;p95"/>
          <p:cNvPicPr preferRelativeResize="0"/>
          <p:nvPr/>
        </p:nvPicPr>
        <p:blipFill rotWithShape="1">
          <a:blip r:embed="rId6">
            <a:alphaModFix/>
          </a:blip>
          <a:srcRect l="20862" t="67911" r="51741" b="13952"/>
          <a:stretch/>
        </p:blipFill>
        <p:spPr>
          <a:xfrm>
            <a:off x="4915948" y="5282892"/>
            <a:ext cx="3785564" cy="956494"/>
          </a:xfrm>
          <a:prstGeom prst="rect">
            <a:avLst/>
          </a:prstGeom>
          <a:noFill/>
          <a:ln w="9525" cap="flat" cmpd="sng">
            <a:solidFill>
              <a:srgbClr val="7F7F7F"/>
            </a:solidFill>
            <a:prstDash val="solid"/>
            <a:round/>
            <a:headEnd type="none" w="sm" len="sm"/>
            <a:tailEnd type="none" w="sm" len="sm"/>
          </a:ln>
        </p:spPr>
      </p:pic>
      <p:cxnSp>
        <p:nvCxnSpPr>
          <p:cNvPr id="1113" name="Google Shape;1113;p95"/>
          <p:cNvCxnSpPr>
            <a:endCxn id="1112" idx="1"/>
          </p:cNvCxnSpPr>
          <p:nvPr/>
        </p:nvCxnSpPr>
        <p:spPr>
          <a:xfrm>
            <a:off x="3624148" y="5761139"/>
            <a:ext cx="1291800" cy="0"/>
          </a:xfrm>
          <a:prstGeom prst="straightConnector1">
            <a:avLst/>
          </a:prstGeom>
          <a:noFill/>
          <a:ln w="28575" cap="flat" cmpd="sng">
            <a:solidFill>
              <a:srgbClr val="FF0000"/>
            </a:solidFill>
            <a:prstDash val="solid"/>
            <a:miter lim="800000"/>
            <a:headEnd type="none" w="sm" len="sm"/>
            <a:tailEnd type="triangle" w="med" len="med"/>
          </a:ln>
        </p:spPr>
      </p:cxnSp>
      <p:sp>
        <p:nvSpPr>
          <p:cNvPr id="1114" name="Google Shape;1114;p95"/>
          <p:cNvSpPr txBox="1"/>
          <p:nvPr/>
        </p:nvSpPr>
        <p:spPr>
          <a:xfrm>
            <a:off x="3919644" y="5533085"/>
            <a:ext cx="8976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i="1">
                <a:solidFill>
                  <a:schemeClr val="dk1"/>
                </a:solidFill>
                <a:latin typeface="Calibri"/>
                <a:ea typeface="Calibri"/>
                <a:cs typeface="Calibri"/>
                <a:sym typeface="Calibri"/>
              </a:rPr>
              <a:t>exclusive to</a:t>
            </a:r>
            <a:endParaRPr/>
          </a:p>
          <a:p>
            <a:pPr marL="0" marR="0" lvl="0" indent="0" algn="ctr" rtl="0">
              <a:spcBef>
                <a:spcPts val="0"/>
              </a:spcBef>
              <a:spcAft>
                <a:spcPts val="0"/>
              </a:spcAft>
              <a:buNone/>
            </a:pPr>
            <a:r>
              <a:rPr lang="en-US" sz="1200" i="1">
                <a:solidFill>
                  <a:schemeClr val="dk1"/>
                </a:solidFill>
                <a:latin typeface="Calibri"/>
                <a:ea typeface="Calibri"/>
                <a:cs typeface="Calibri"/>
                <a:sym typeface="Calibri"/>
              </a:rPr>
              <a:t>class II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96"/>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Results – Class II</a:t>
            </a:r>
            <a:endParaRPr/>
          </a:p>
        </p:txBody>
      </p:sp>
      <p:pic>
        <p:nvPicPr>
          <p:cNvPr id="1121" name="Google Shape;1121;p96"/>
          <p:cNvPicPr preferRelativeResize="0">
            <a:picLocks noGrp="1"/>
          </p:cNvPicPr>
          <p:nvPr>
            <p:ph type="body" idx="1"/>
          </p:nvPr>
        </p:nvPicPr>
        <p:blipFill rotWithShape="1">
          <a:blip r:embed="rId3">
            <a:alphaModFix/>
          </a:blip>
          <a:srcRect/>
          <a:stretch/>
        </p:blipFill>
        <p:spPr>
          <a:xfrm>
            <a:off x="262163" y="1287237"/>
            <a:ext cx="8604300" cy="3959100"/>
          </a:xfrm>
          <a:prstGeom prst="rect">
            <a:avLst/>
          </a:prstGeom>
          <a:noFill/>
          <a:ln w="9525" cap="flat" cmpd="sng">
            <a:solidFill>
              <a:srgbClr val="7F7F7F"/>
            </a:solidFill>
            <a:prstDash val="solid"/>
            <a:round/>
            <a:headEnd type="none" w="sm" len="sm"/>
            <a:tailEnd type="none" w="sm" len="sm"/>
          </a:ln>
        </p:spPr>
      </p:pic>
      <p:sp>
        <p:nvSpPr>
          <p:cNvPr id="1122" name="Google Shape;1122;p96"/>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84</a:t>
            </a:fld>
            <a:endParaRPr/>
          </a:p>
        </p:txBody>
      </p:sp>
      <p:sp>
        <p:nvSpPr>
          <p:cNvPr id="1123" name="Google Shape;1123;p96"/>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1124" name="Google Shape;1124;p96"/>
          <p:cNvSpPr txBox="1"/>
          <p:nvPr/>
        </p:nvSpPr>
        <p:spPr>
          <a:xfrm>
            <a:off x="2459821" y="5618478"/>
            <a:ext cx="4626900" cy="3693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Differences if 7 allele method or promiscuous?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97"/>
          <p:cNvSpPr txBox="1">
            <a:spLocks noGrp="1"/>
          </p:cNvSpPr>
          <p:nvPr>
            <p:ph type="title"/>
          </p:nvPr>
        </p:nvSpPr>
        <p:spPr>
          <a:xfrm>
            <a:off x="185056" y="222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Step 3-5: Class II -7 allele method</a:t>
            </a:r>
            <a:endParaRPr/>
          </a:p>
        </p:txBody>
      </p:sp>
      <p:pic>
        <p:nvPicPr>
          <p:cNvPr id="1131" name="Google Shape;1131;p97"/>
          <p:cNvPicPr preferRelativeResize="0">
            <a:picLocks noGrp="1"/>
          </p:cNvPicPr>
          <p:nvPr>
            <p:ph type="body" idx="1"/>
          </p:nvPr>
        </p:nvPicPr>
        <p:blipFill rotWithShape="1">
          <a:blip r:embed="rId3">
            <a:alphaModFix/>
          </a:blip>
          <a:srcRect l="1596" t="32299"/>
          <a:stretch/>
        </p:blipFill>
        <p:spPr>
          <a:xfrm>
            <a:off x="194782" y="1039587"/>
            <a:ext cx="5729681" cy="2968497"/>
          </a:xfrm>
          <a:prstGeom prst="rect">
            <a:avLst/>
          </a:prstGeom>
          <a:noFill/>
          <a:ln w="19050" cap="flat" cmpd="sng">
            <a:solidFill>
              <a:srgbClr val="7F7F7F"/>
            </a:solidFill>
            <a:prstDash val="solid"/>
            <a:round/>
            <a:headEnd type="none" w="sm" len="sm"/>
            <a:tailEnd type="none" w="sm" len="sm"/>
          </a:ln>
        </p:spPr>
      </p:pic>
      <p:sp>
        <p:nvSpPr>
          <p:cNvPr id="1132" name="Google Shape;1132;p97"/>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85</a:t>
            </a:fld>
            <a:endParaRPr/>
          </a:p>
        </p:txBody>
      </p:sp>
      <p:sp>
        <p:nvSpPr>
          <p:cNvPr id="1133" name="Google Shape;1133;p97"/>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cxnSp>
        <p:nvCxnSpPr>
          <p:cNvPr id="1134" name="Google Shape;1134;p97"/>
          <p:cNvCxnSpPr/>
          <p:nvPr/>
        </p:nvCxnSpPr>
        <p:spPr>
          <a:xfrm>
            <a:off x="884148" y="2159657"/>
            <a:ext cx="361950" cy="0"/>
          </a:xfrm>
          <a:prstGeom prst="straightConnector1">
            <a:avLst/>
          </a:prstGeom>
          <a:noFill/>
          <a:ln w="28575" cap="flat" cmpd="sng">
            <a:solidFill>
              <a:srgbClr val="FF0000"/>
            </a:solidFill>
            <a:prstDash val="solid"/>
            <a:miter lim="800000"/>
            <a:headEnd type="none" w="sm" len="sm"/>
            <a:tailEnd type="triangle" w="med" len="med"/>
          </a:ln>
        </p:spPr>
      </p:cxnSp>
      <p:sp>
        <p:nvSpPr>
          <p:cNvPr id="1135" name="Google Shape;1135;p97"/>
          <p:cNvSpPr/>
          <p:nvPr/>
        </p:nvSpPr>
        <p:spPr>
          <a:xfrm>
            <a:off x="5211038" y="2599077"/>
            <a:ext cx="665887" cy="734673"/>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136" name="Google Shape;1136;p97"/>
          <p:cNvCxnSpPr/>
          <p:nvPr/>
        </p:nvCxnSpPr>
        <p:spPr>
          <a:xfrm>
            <a:off x="884148" y="2790847"/>
            <a:ext cx="361950" cy="0"/>
          </a:xfrm>
          <a:prstGeom prst="straightConnector1">
            <a:avLst/>
          </a:prstGeom>
          <a:noFill/>
          <a:ln w="28575" cap="flat" cmpd="sng">
            <a:solidFill>
              <a:srgbClr val="FF0000"/>
            </a:solidFill>
            <a:prstDash val="solid"/>
            <a:miter lim="800000"/>
            <a:headEnd type="none" w="sm" len="sm"/>
            <a:tailEnd type="triangle" w="med" len="med"/>
          </a:ln>
        </p:spPr>
      </p:cxnSp>
      <p:sp>
        <p:nvSpPr>
          <p:cNvPr id="1137" name="Google Shape;1137;p97"/>
          <p:cNvSpPr/>
          <p:nvPr/>
        </p:nvSpPr>
        <p:spPr>
          <a:xfrm>
            <a:off x="6399135" y="1004702"/>
            <a:ext cx="2467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tools.iedb.org/tepitool/</a:t>
            </a:r>
            <a:endParaRPr/>
          </a:p>
        </p:txBody>
      </p:sp>
      <p:pic>
        <p:nvPicPr>
          <p:cNvPr id="1138" name="Google Shape;1138;p97"/>
          <p:cNvPicPr preferRelativeResize="0"/>
          <p:nvPr/>
        </p:nvPicPr>
        <p:blipFill rotWithShape="1">
          <a:blip r:embed="rId4">
            <a:alphaModFix/>
          </a:blip>
          <a:srcRect r="30768" b="1749"/>
          <a:stretch/>
        </p:blipFill>
        <p:spPr>
          <a:xfrm>
            <a:off x="998448" y="3437241"/>
            <a:ext cx="4333525" cy="1953339"/>
          </a:xfrm>
          <a:prstGeom prst="rect">
            <a:avLst/>
          </a:prstGeom>
          <a:noFill/>
          <a:ln w="19050" cap="flat" cmpd="sng">
            <a:solidFill>
              <a:srgbClr val="7F7F7F"/>
            </a:solidFill>
            <a:prstDash val="solid"/>
            <a:round/>
            <a:headEnd type="none" w="sm" len="sm"/>
            <a:tailEnd type="none" w="sm" len="sm"/>
          </a:ln>
        </p:spPr>
      </p:pic>
      <p:pic>
        <p:nvPicPr>
          <p:cNvPr id="1139" name="Google Shape;1139;p97"/>
          <p:cNvPicPr preferRelativeResize="0"/>
          <p:nvPr/>
        </p:nvPicPr>
        <p:blipFill rotWithShape="1">
          <a:blip r:embed="rId5">
            <a:alphaModFix/>
          </a:blip>
          <a:srcRect l="725" t="7091" r="41268" b="17587"/>
          <a:stretch/>
        </p:blipFill>
        <p:spPr>
          <a:xfrm>
            <a:off x="4009177" y="4926541"/>
            <a:ext cx="4857236" cy="1596726"/>
          </a:xfrm>
          <a:prstGeom prst="rect">
            <a:avLst/>
          </a:prstGeom>
          <a:noFill/>
          <a:ln w="19050" cap="flat" cmpd="sng">
            <a:solidFill>
              <a:srgbClr val="7F7F7F"/>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98"/>
          <p:cNvSpPr txBox="1">
            <a:spLocks noGrp="1"/>
          </p:cNvSpPr>
          <p:nvPr>
            <p:ph type="title"/>
          </p:nvPr>
        </p:nvSpPr>
        <p:spPr>
          <a:xfrm>
            <a:off x="261256" y="984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Step 3-5: Class II – promiscuous</a:t>
            </a:r>
            <a:endParaRPr/>
          </a:p>
        </p:txBody>
      </p:sp>
      <p:pic>
        <p:nvPicPr>
          <p:cNvPr id="1146" name="Google Shape;1146;p98"/>
          <p:cNvPicPr preferRelativeResize="0">
            <a:picLocks noGrp="1"/>
          </p:cNvPicPr>
          <p:nvPr>
            <p:ph type="body" idx="1"/>
          </p:nvPr>
        </p:nvPicPr>
        <p:blipFill rotWithShape="1">
          <a:blip r:embed="rId3">
            <a:alphaModFix/>
          </a:blip>
          <a:srcRect t="32368"/>
          <a:stretch/>
        </p:blipFill>
        <p:spPr>
          <a:xfrm>
            <a:off x="308881" y="1066800"/>
            <a:ext cx="7035178" cy="3651307"/>
          </a:xfrm>
          <a:prstGeom prst="rect">
            <a:avLst/>
          </a:prstGeom>
          <a:noFill/>
          <a:ln w="19050" cap="flat" cmpd="sng">
            <a:solidFill>
              <a:srgbClr val="7F7F7F"/>
            </a:solidFill>
            <a:prstDash val="solid"/>
            <a:round/>
            <a:headEnd type="none" w="sm" len="sm"/>
            <a:tailEnd type="none" w="sm" len="sm"/>
          </a:ln>
        </p:spPr>
      </p:pic>
      <p:sp>
        <p:nvSpPr>
          <p:cNvPr id="1147" name="Google Shape;1147;p98"/>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86</a:t>
            </a:fld>
            <a:endParaRPr/>
          </a:p>
        </p:txBody>
      </p:sp>
      <p:sp>
        <p:nvSpPr>
          <p:cNvPr id="1148" name="Google Shape;1148;p98"/>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cxnSp>
        <p:nvCxnSpPr>
          <p:cNvPr id="1149" name="Google Shape;1149;p98"/>
          <p:cNvCxnSpPr/>
          <p:nvPr/>
        </p:nvCxnSpPr>
        <p:spPr>
          <a:xfrm>
            <a:off x="1144645" y="2486025"/>
            <a:ext cx="361950" cy="0"/>
          </a:xfrm>
          <a:prstGeom prst="straightConnector1">
            <a:avLst/>
          </a:prstGeom>
          <a:noFill/>
          <a:ln w="28575" cap="flat" cmpd="sng">
            <a:solidFill>
              <a:srgbClr val="FF0000"/>
            </a:solidFill>
            <a:prstDash val="solid"/>
            <a:miter lim="800000"/>
            <a:headEnd type="none" w="sm" len="sm"/>
            <a:tailEnd type="triangle" w="med" len="med"/>
          </a:ln>
        </p:spPr>
      </p:cxnSp>
      <p:sp>
        <p:nvSpPr>
          <p:cNvPr id="1150" name="Google Shape;1150;p98"/>
          <p:cNvSpPr/>
          <p:nvPr/>
        </p:nvSpPr>
        <p:spPr>
          <a:xfrm>
            <a:off x="5771889" y="1826895"/>
            <a:ext cx="1556929" cy="282702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151" name="Google Shape;1151;p98"/>
          <p:cNvCxnSpPr/>
          <p:nvPr/>
        </p:nvCxnSpPr>
        <p:spPr>
          <a:xfrm>
            <a:off x="1144645" y="3316605"/>
            <a:ext cx="361950" cy="0"/>
          </a:xfrm>
          <a:prstGeom prst="straightConnector1">
            <a:avLst/>
          </a:prstGeom>
          <a:noFill/>
          <a:ln w="28575" cap="flat" cmpd="sng">
            <a:solidFill>
              <a:srgbClr val="FF0000"/>
            </a:solidFill>
            <a:prstDash val="solid"/>
            <a:miter lim="800000"/>
            <a:headEnd type="none" w="sm" len="sm"/>
            <a:tailEnd type="triangle" w="med" len="med"/>
          </a:ln>
        </p:spPr>
      </p:cxnSp>
      <p:sp>
        <p:nvSpPr>
          <p:cNvPr id="1152" name="Google Shape;1152;p98"/>
          <p:cNvSpPr/>
          <p:nvPr/>
        </p:nvSpPr>
        <p:spPr>
          <a:xfrm>
            <a:off x="6475335" y="395102"/>
            <a:ext cx="2467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CC99"/>
                </a:solidFill>
                <a:latin typeface="Calibri"/>
                <a:ea typeface="Calibri"/>
                <a:cs typeface="Calibri"/>
                <a:sym typeface="Calibri"/>
              </a:rPr>
              <a:t>tools.iedb.org/tepitool/</a:t>
            </a:r>
            <a:endParaRPr/>
          </a:p>
        </p:txBody>
      </p:sp>
      <p:pic>
        <p:nvPicPr>
          <p:cNvPr id="1153" name="Google Shape;1153;p98"/>
          <p:cNvPicPr preferRelativeResize="0"/>
          <p:nvPr/>
        </p:nvPicPr>
        <p:blipFill rotWithShape="1">
          <a:blip r:embed="rId4">
            <a:alphaModFix/>
          </a:blip>
          <a:srcRect l="485" t="1714" r="388" b="3090"/>
          <a:stretch/>
        </p:blipFill>
        <p:spPr>
          <a:xfrm>
            <a:off x="749321" y="3690443"/>
            <a:ext cx="4128529" cy="1858243"/>
          </a:xfrm>
          <a:prstGeom prst="rect">
            <a:avLst/>
          </a:prstGeom>
          <a:noFill/>
          <a:ln w="19050" cap="flat" cmpd="sng">
            <a:solidFill>
              <a:srgbClr val="7F7F7F"/>
            </a:solidFill>
            <a:prstDash val="solid"/>
            <a:round/>
            <a:headEnd type="none" w="sm" len="sm"/>
            <a:tailEnd type="none" w="sm" len="sm"/>
          </a:ln>
        </p:spPr>
      </p:pic>
      <p:pic>
        <p:nvPicPr>
          <p:cNvPr id="1154" name="Google Shape;1154;p98"/>
          <p:cNvPicPr preferRelativeResize="0"/>
          <p:nvPr/>
        </p:nvPicPr>
        <p:blipFill rotWithShape="1">
          <a:blip r:embed="rId5">
            <a:alphaModFix/>
          </a:blip>
          <a:srcRect r="10293"/>
          <a:stretch/>
        </p:blipFill>
        <p:spPr>
          <a:xfrm>
            <a:off x="3041924" y="4910493"/>
            <a:ext cx="5459929" cy="1473945"/>
          </a:xfrm>
          <a:prstGeom prst="rect">
            <a:avLst/>
          </a:prstGeom>
          <a:noFill/>
          <a:ln w="19050" cap="flat" cmpd="sng">
            <a:solidFill>
              <a:srgbClr val="7F7F7F"/>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99"/>
          <p:cNvSpPr txBox="1">
            <a:spLocks noGrp="1"/>
          </p:cNvSpPr>
          <p:nvPr>
            <p:ph type="title"/>
          </p:nvPr>
        </p:nvSpPr>
        <p:spPr>
          <a:xfrm>
            <a:off x="261256" y="984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Datasets</a:t>
            </a:r>
            <a:endParaRPr/>
          </a:p>
        </p:txBody>
      </p:sp>
      <p:sp>
        <p:nvSpPr>
          <p:cNvPr id="1161" name="Google Shape;1161;p99"/>
          <p:cNvSpPr txBox="1">
            <a:spLocks noGrp="1"/>
          </p:cNvSpPr>
          <p:nvPr>
            <p:ph type="body" idx="1"/>
          </p:nvPr>
        </p:nvSpPr>
        <p:spPr>
          <a:xfrm>
            <a:off x="261255" y="1379764"/>
            <a:ext cx="8605157" cy="4797199"/>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sp>
        <p:nvSpPr>
          <p:cNvPr id="1162" name="Google Shape;1162;p99"/>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87</a:t>
            </a:fld>
            <a:endParaRPr/>
          </a:p>
        </p:txBody>
      </p:sp>
      <p:sp>
        <p:nvSpPr>
          <p:cNvPr id="1163" name="Google Shape;1163;p99"/>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pic>
        <p:nvPicPr>
          <p:cNvPr id="1164" name="Google Shape;1164;p99"/>
          <p:cNvPicPr preferRelativeResize="0"/>
          <p:nvPr/>
        </p:nvPicPr>
        <p:blipFill rotWithShape="1">
          <a:blip r:embed="rId3">
            <a:alphaModFix/>
          </a:blip>
          <a:srcRect t="5170" r="28316" b="47276"/>
          <a:stretch/>
        </p:blipFill>
        <p:spPr>
          <a:xfrm>
            <a:off x="125128" y="979902"/>
            <a:ext cx="6554804" cy="2310064"/>
          </a:xfrm>
          <a:prstGeom prst="rect">
            <a:avLst/>
          </a:prstGeom>
          <a:noFill/>
          <a:ln>
            <a:noFill/>
          </a:ln>
        </p:spPr>
      </p:pic>
      <p:pic>
        <p:nvPicPr>
          <p:cNvPr id="1165" name="Google Shape;1165;p99"/>
          <p:cNvPicPr preferRelativeResize="0"/>
          <p:nvPr/>
        </p:nvPicPr>
        <p:blipFill rotWithShape="1">
          <a:blip r:embed="rId4">
            <a:alphaModFix/>
          </a:blip>
          <a:srcRect t="1803" r="28316" b="15634"/>
          <a:stretch/>
        </p:blipFill>
        <p:spPr>
          <a:xfrm>
            <a:off x="134753" y="2165682"/>
            <a:ext cx="6554804" cy="4246583"/>
          </a:xfrm>
          <a:prstGeom prst="rect">
            <a:avLst/>
          </a:prstGeom>
          <a:noFill/>
          <a:ln>
            <a:noFill/>
          </a:ln>
        </p:spPr>
      </p:pic>
      <p:pic>
        <p:nvPicPr>
          <p:cNvPr id="1166" name="Google Shape;1166;p99"/>
          <p:cNvPicPr preferRelativeResize="0"/>
          <p:nvPr/>
        </p:nvPicPr>
        <p:blipFill rotWithShape="1">
          <a:blip r:embed="rId5">
            <a:alphaModFix/>
          </a:blip>
          <a:srcRect r="28316" b="4012"/>
          <a:stretch/>
        </p:blipFill>
        <p:spPr>
          <a:xfrm>
            <a:off x="125128" y="1029904"/>
            <a:ext cx="7326018" cy="5518046"/>
          </a:xfrm>
          <a:prstGeom prst="rect">
            <a:avLst/>
          </a:prstGeom>
          <a:noFill/>
          <a:ln>
            <a:noFill/>
          </a:ln>
        </p:spPr>
      </p:pic>
      <p:grpSp>
        <p:nvGrpSpPr>
          <p:cNvPr id="1167" name="Google Shape;1167;p99"/>
          <p:cNvGrpSpPr/>
          <p:nvPr/>
        </p:nvGrpSpPr>
        <p:grpSpPr>
          <a:xfrm>
            <a:off x="654517" y="1453416"/>
            <a:ext cx="5370898" cy="5124882"/>
            <a:chOff x="654517" y="1482291"/>
            <a:chExt cx="5370898" cy="5124882"/>
          </a:xfrm>
        </p:grpSpPr>
        <p:sp>
          <p:nvSpPr>
            <p:cNvPr id="1168" name="Google Shape;1168;p99"/>
            <p:cNvSpPr/>
            <p:nvPr/>
          </p:nvSpPr>
          <p:spPr>
            <a:xfrm>
              <a:off x="654518" y="1482291"/>
              <a:ext cx="3513221" cy="202130"/>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9" name="Google Shape;1169;p99"/>
            <p:cNvSpPr/>
            <p:nvPr/>
          </p:nvSpPr>
          <p:spPr>
            <a:xfrm>
              <a:off x="654517" y="2800949"/>
              <a:ext cx="3513221" cy="202130"/>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0" name="Google Shape;1170;p99"/>
            <p:cNvSpPr/>
            <p:nvPr/>
          </p:nvSpPr>
          <p:spPr>
            <a:xfrm>
              <a:off x="654517" y="4432249"/>
              <a:ext cx="5370898" cy="226378"/>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1" name="Google Shape;1171;p99"/>
            <p:cNvSpPr/>
            <p:nvPr/>
          </p:nvSpPr>
          <p:spPr>
            <a:xfrm>
              <a:off x="654517" y="6366355"/>
              <a:ext cx="3176338" cy="240818"/>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100"/>
          <p:cNvSpPr txBox="1">
            <a:spLocks noGrp="1"/>
          </p:cNvSpPr>
          <p:nvPr>
            <p:ph type="body" idx="1"/>
          </p:nvPr>
        </p:nvSpPr>
        <p:spPr>
          <a:xfrm>
            <a:off x="228601" y="1266825"/>
            <a:ext cx="3445500" cy="4000500"/>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Clr>
                <a:schemeClr val="dk1"/>
              </a:buClr>
              <a:buSzPts val="2800"/>
              <a:buChar char="•"/>
            </a:pPr>
            <a:r>
              <a:rPr lang="en-US"/>
              <a:t>List of 44 methods</a:t>
            </a:r>
            <a:endParaRPr/>
          </a:p>
          <a:p>
            <a:pPr marL="685800" lvl="1" indent="-228600" algn="l" rtl="0">
              <a:lnSpc>
                <a:spcPct val="110000"/>
              </a:lnSpc>
              <a:spcBef>
                <a:spcPts val="500"/>
              </a:spcBef>
              <a:spcAft>
                <a:spcPts val="0"/>
              </a:spcAft>
              <a:buClr>
                <a:schemeClr val="dk1"/>
              </a:buClr>
              <a:buSzPts val="2000"/>
              <a:buChar char="•"/>
            </a:pPr>
            <a:r>
              <a:rPr lang="en-US" sz="2000"/>
              <a:t>Freely available</a:t>
            </a:r>
            <a:endParaRPr/>
          </a:p>
          <a:p>
            <a:pPr marL="228600" lvl="0" indent="-228600" algn="l" rtl="0">
              <a:lnSpc>
                <a:spcPct val="110000"/>
              </a:lnSpc>
              <a:spcBef>
                <a:spcPts val="1000"/>
              </a:spcBef>
              <a:spcAft>
                <a:spcPts val="0"/>
              </a:spcAft>
              <a:buClr>
                <a:schemeClr val="dk1"/>
              </a:buClr>
              <a:buSzPts val="2800"/>
              <a:buChar char="•"/>
            </a:pPr>
            <a:r>
              <a:rPr lang="en-US"/>
              <a:t>Selected 15 methods</a:t>
            </a:r>
            <a:endParaRPr/>
          </a:p>
          <a:p>
            <a:pPr marL="685800" lvl="1" indent="-228600" algn="l" rtl="0">
              <a:lnSpc>
                <a:spcPct val="110000"/>
              </a:lnSpc>
              <a:spcBef>
                <a:spcPts val="500"/>
              </a:spcBef>
              <a:spcAft>
                <a:spcPts val="0"/>
              </a:spcAft>
              <a:buClr>
                <a:schemeClr val="dk1"/>
              </a:buClr>
              <a:buSzPts val="2000"/>
              <a:buChar char="•"/>
            </a:pPr>
            <a:r>
              <a:rPr lang="en-US" sz="2000"/>
              <a:t>Trained models for H-2D</a:t>
            </a:r>
            <a:r>
              <a:rPr lang="en-US" sz="2000" baseline="30000"/>
              <a:t>b</a:t>
            </a:r>
            <a:r>
              <a:rPr lang="en-US" sz="2000"/>
              <a:t> &amp; H-2K</a:t>
            </a:r>
            <a:r>
              <a:rPr lang="en-US" sz="2000" baseline="30000"/>
              <a:t>b</a:t>
            </a:r>
            <a:endParaRPr/>
          </a:p>
          <a:p>
            <a:pPr marL="228600" lvl="0" indent="-228600" algn="l" rtl="0">
              <a:lnSpc>
                <a:spcPct val="110000"/>
              </a:lnSpc>
              <a:spcBef>
                <a:spcPts val="1000"/>
              </a:spcBef>
              <a:spcAft>
                <a:spcPts val="0"/>
              </a:spcAft>
              <a:buClr>
                <a:schemeClr val="dk1"/>
              </a:buClr>
              <a:buSzPts val="2800"/>
              <a:buChar char="•"/>
            </a:pPr>
            <a:r>
              <a:rPr lang="en-US"/>
              <a:t>2 variants</a:t>
            </a:r>
            <a:endParaRPr/>
          </a:p>
          <a:p>
            <a:pPr marL="685800" lvl="1" indent="-228600" algn="l" rtl="0">
              <a:lnSpc>
                <a:spcPct val="110000"/>
              </a:lnSpc>
              <a:spcBef>
                <a:spcPts val="500"/>
              </a:spcBef>
              <a:spcAft>
                <a:spcPts val="0"/>
              </a:spcAft>
              <a:buClr>
                <a:schemeClr val="dk1"/>
              </a:buClr>
              <a:buSzPts val="2000"/>
              <a:buChar char="•"/>
            </a:pPr>
            <a:r>
              <a:rPr lang="en-US" sz="2000"/>
              <a:t>NetMHCpan-4.0-B &amp; L</a:t>
            </a:r>
            <a:endParaRPr/>
          </a:p>
          <a:p>
            <a:pPr marL="685800" lvl="1" indent="-228600" algn="l" rtl="0">
              <a:lnSpc>
                <a:spcPct val="110000"/>
              </a:lnSpc>
              <a:spcBef>
                <a:spcPts val="500"/>
              </a:spcBef>
              <a:spcAft>
                <a:spcPts val="0"/>
              </a:spcAft>
              <a:buClr>
                <a:schemeClr val="dk1"/>
              </a:buClr>
              <a:buSzPts val="2000"/>
              <a:buChar char="•"/>
            </a:pPr>
            <a:r>
              <a:rPr lang="en-US" sz="2000"/>
              <a:t>MHCflurry-B &amp; L</a:t>
            </a:r>
            <a:endParaRPr/>
          </a:p>
          <a:p>
            <a:pPr marL="685800" lvl="1" indent="-228600" algn="l" rtl="0">
              <a:lnSpc>
                <a:spcPct val="110000"/>
              </a:lnSpc>
              <a:spcBef>
                <a:spcPts val="500"/>
              </a:spcBef>
              <a:spcAft>
                <a:spcPts val="0"/>
              </a:spcAft>
              <a:buClr>
                <a:schemeClr val="dk1"/>
              </a:buClr>
              <a:buSzPts val="2000"/>
              <a:buChar char="•"/>
            </a:pPr>
            <a:r>
              <a:rPr lang="en-US" sz="2000"/>
              <a:t>Total 17 methods</a:t>
            </a:r>
            <a:endParaRPr/>
          </a:p>
        </p:txBody>
      </p:sp>
      <p:pic>
        <p:nvPicPr>
          <p:cNvPr id="1178" name="Google Shape;1178;p100"/>
          <p:cNvPicPr preferRelativeResize="0"/>
          <p:nvPr/>
        </p:nvPicPr>
        <p:blipFill rotWithShape="1">
          <a:blip r:embed="rId3">
            <a:alphaModFix/>
          </a:blip>
          <a:srcRect l="4837" t="10954" r="39765" b="9015"/>
          <a:stretch/>
        </p:blipFill>
        <p:spPr>
          <a:xfrm>
            <a:off x="3674077" y="1218499"/>
            <a:ext cx="5356799" cy="4816541"/>
          </a:xfrm>
          <a:prstGeom prst="rect">
            <a:avLst/>
          </a:prstGeom>
          <a:noFill/>
          <a:ln>
            <a:noFill/>
          </a:ln>
        </p:spPr>
      </p:pic>
      <p:sp>
        <p:nvSpPr>
          <p:cNvPr id="1179" name="Google Shape;1179;p100"/>
          <p:cNvSpPr txBox="1">
            <a:spLocks noGrp="1"/>
          </p:cNvSpPr>
          <p:nvPr>
            <p:ph type="title"/>
          </p:nvPr>
        </p:nvSpPr>
        <p:spPr>
          <a:xfrm>
            <a:off x="261256" y="250826"/>
            <a:ext cx="8605157" cy="9676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Benchmarking of class I epitope prediction methods</a:t>
            </a:r>
            <a:endParaRPr/>
          </a:p>
        </p:txBody>
      </p:sp>
      <p:sp>
        <p:nvSpPr>
          <p:cNvPr id="1180" name="Google Shape;1180;p100"/>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1181" name="Google Shape;1181;p100"/>
          <p:cNvSpPr txBox="1">
            <a:spLocks noGrp="1"/>
          </p:cNvSpPr>
          <p:nvPr>
            <p:ph type="sldNum" idx="12"/>
          </p:nvPr>
        </p:nvSpPr>
        <p:spPr>
          <a:xfrm>
            <a:off x="7086600" y="6523267"/>
            <a:ext cx="2057400" cy="254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88</a:t>
            </a:fld>
            <a:endParaRPr/>
          </a:p>
        </p:txBody>
      </p:sp>
      <p:pic>
        <p:nvPicPr>
          <p:cNvPr id="1182" name="Google Shape;1182;p100"/>
          <p:cNvPicPr preferRelativeResize="0"/>
          <p:nvPr/>
        </p:nvPicPr>
        <p:blipFill>
          <a:blip r:embed="rId4">
            <a:alphaModFix/>
          </a:blip>
          <a:stretch>
            <a:fillRect/>
          </a:stretch>
        </p:blipFill>
        <p:spPr>
          <a:xfrm>
            <a:off x="308925" y="5555600"/>
            <a:ext cx="2872675" cy="89172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101"/>
          <p:cNvSpPr txBox="1">
            <a:spLocks noGrp="1"/>
          </p:cNvSpPr>
          <p:nvPr>
            <p:ph type="body" idx="1"/>
          </p:nvPr>
        </p:nvSpPr>
        <p:spPr>
          <a:xfrm>
            <a:off x="228600" y="1090204"/>
            <a:ext cx="4267200" cy="40862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a:t>Comprehensive epitope dataset from Vaccinia virus</a:t>
            </a:r>
            <a:endParaRPr/>
          </a:p>
        </p:txBody>
      </p:sp>
      <p:grpSp>
        <p:nvGrpSpPr>
          <p:cNvPr id="1189" name="Google Shape;1189;p101"/>
          <p:cNvGrpSpPr/>
          <p:nvPr/>
        </p:nvGrpSpPr>
        <p:grpSpPr>
          <a:xfrm>
            <a:off x="4280563" y="729075"/>
            <a:ext cx="4615013" cy="1085449"/>
            <a:chOff x="7162800" y="1219200"/>
            <a:chExt cx="7315200" cy="1694922"/>
          </a:xfrm>
        </p:grpSpPr>
        <p:pic>
          <p:nvPicPr>
            <p:cNvPr id="1190" name="Google Shape;1190;p101"/>
            <p:cNvPicPr preferRelativeResize="0"/>
            <p:nvPr/>
          </p:nvPicPr>
          <p:blipFill rotWithShape="1">
            <a:blip r:embed="rId3">
              <a:alphaModFix/>
            </a:blip>
            <a:srcRect/>
            <a:stretch/>
          </p:blipFill>
          <p:spPr>
            <a:xfrm>
              <a:off x="7162800" y="1219200"/>
              <a:ext cx="7315200" cy="1375145"/>
            </a:xfrm>
            <a:prstGeom prst="rect">
              <a:avLst/>
            </a:prstGeom>
            <a:noFill/>
            <a:ln>
              <a:noFill/>
            </a:ln>
          </p:spPr>
        </p:pic>
        <p:pic>
          <p:nvPicPr>
            <p:cNvPr id="1191" name="Google Shape;1191;p101"/>
            <p:cNvPicPr preferRelativeResize="0"/>
            <p:nvPr/>
          </p:nvPicPr>
          <p:blipFill rotWithShape="1">
            <a:blip r:embed="rId4">
              <a:alphaModFix/>
            </a:blip>
            <a:srcRect l="1" r="19332"/>
            <a:stretch/>
          </p:blipFill>
          <p:spPr>
            <a:xfrm>
              <a:off x="7162800" y="2514600"/>
              <a:ext cx="7315200" cy="399522"/>
            </a:xfrm>
            <a:prstGeom prst="rect">
              <a:avLst/>
            </a:prstGeom>
            <a:noFill/>
            <a:ln>
              <a:noFill/>
            </a:ln>
          </p:spPr>
        </p:pic>
      </p:grpSp>
      <p:pic>
        <p:nvPicPr>
          <p:cNvPr id="1192" name="Google Shape;1192;p101"/>
          <p:cNvPicPr preferRelativeResize="0"/>
          <p:nvPr/>
        </p:nvPicPr>
        <p:blipFill rotWithShape="1">
          <a:blip r:embed="rId5">
            <a:alphaModFix/>
          </a:blip>
          <a:srcRect/>
          <a:stretch/>
        </p:blipFill>
        <p:spPr>
          <a:xfrm>
            <a:off x="161111" y="2135555"/>
            <a:ext cx="8734465" cy="3577515"/>
          </a:xfrm>
          <a:prstGeom prst="rect">
            <a:avLst/>
          </a:prstGeom>
          <a:noFill/>
          <a:ln>
            <a:noFill/>
          </a:ln>
        </p:spPr>
      </p:pic>
      <p:sp>
        <p:nvSpPr>
          <p:cNvPr id="1193" name="Google Shape;1193;p101"/>
          <p:cNvSpPr txBox="1"/>
          <p:nvPr/>
        </p:nvSpPr>
        <p:spPr>
          <a:xfrm>
            <a:off x="228600" y="269196"/>
            <a:ext cx="3676651" cy="73161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70C0"/>
              </a:buClr>
              <a:buSzPts val="3509"/>
              <a:buFont typeface="Calibri"/>
              <a:buNone/>
            </a:pPr>
            <a:r>
              <a:rPr lang="en-US" sz="3509" b="1">
                <a:solidFill>
                  <a:srgbClr val="0070C0"/>
                </a:solidFill>
                <a:latin typeface="Calibri"/>
                <a:ea typeface="Calibri"/>
                <a:cs typeface="Calibri"/>
                <a:sym typeface="Calibri"/>
              </a:rPr>
              <a:t>Dataset</a:t>
            </a:r>
            <a:endParaRPr/>
          </a:p>
        </p:txBody>
      </p:sp>
      <p:sp>
        <p:nvSpPr>
          <p:cNvPr id="1194" name="Google Shape;1194;p101"/>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1195" name="Google Shape;1195;p101"/>
          <p:cNvSpPr txBox="1">
            <a:spLocks noGrp="1"/>
          </p:cNvSpPr>
          <p:nvPr>
            <p:ph type="sldNum" idx="12"/>
          </p:nvPr>
        </p:nvSpPr>
        <p:spPr>
          <a:xfrm>
            <a:off x="7086600" y="6523267"/>
            <a:ext cx="2057400" cy="254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261256" y="174627"/>
            <a:ext cx="8605200" cy="88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240"/>
              <a:buFont typeface="Calibri"/>
              <a:buNone/>
            </a:pPr>
            <a:r>
              <a:rPr lang="en-US" sz="3240"/>
              <a:t>MHC class I binding prediction methods available</a:t>
            </a:r>
            <a:endParaRPr/>
          </a:p>
        </p:txBody>
      </p:sp>
      <p:sp>
        <p:nvSpPr>
          <p:cNvPr id="181" name="Google Shape;181;p21"/>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sp>
        <p:nvSpPr>
          <p:cNvPr id="182" name="Google Shape;182;p21"/>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graphicFrame>
        <p:nvGraphicFramePr>
          <p:cNvPr id="183" name="Google Shape;183;p21"/>
          <p:cNvGraphicFramePr/>
          <p:nvPr/>
        </p:nvGraphicFramePr>
        <p:xfrm>
          <a:off x="261256" y="1058637"/>
          <a:ext cx="8534400" cy="5405250"/>
        </p:xfrm>
        <a:graphic>
          <a:graphicData uri="http://schemas.openxmlformats.org/drawingml/2006/table">
            <a:tbl>
              <a:tblPr firstRow="1" bandRow="1">
                <a:noFill/>
                <a:tableStyleId>{0CBC7E8A-9180-48BE-B340-8E0958D5A6B0}</a:tableStyleId>
              </a:tblPr>
              <a:tblGrid>
                <a:gridCol w="2892875">
                  <a:extLst>
                    <a:ext uri="{9D8B030D-6E8A-4147-A177-3AD203B41FA5}">
                      <a16:colId xmlns:a16="http://schemas.microsoft.com/office/drawing/2014/main" val="20000"/>
                    </a:ext>
                  </a:extLst>
                </a:gridCol>
                <a:gridCol w="2688350">
                  <a:extLst>
                    <a:ext uri="{9D8B030D-6E8A-4147-A177-3AD203B41FA5}">
                      <a16:colId xmlns:a16="http://schemas.microsoft.com/office/drawing/2014/main" val="20001"/>
                    </a:ext>
                  </a:extLst>
                </a:gridCol>
                <a:gridCol w="29531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Clr>
                          <a:schemeClr val="dk1"/>
                        </a:buClr>
                        <a:buSzPts val="1800"/>
                        <a:buFont typeface="Calibri"/>
                        <a:buNone/>
                      </a:pPr>
                      <a:r>
                        <a:rPr lang="en-US" sz="1600" u="none" strike="noStrike" cap="none">
                          <a:solidFill>
                            <a:srgbClr val="FFFFFF"/>
                          </a:solidFill>
                        </a:rPr>
                        <a:t>Method</a:t>
                      </a:r>
                      <a:endParaRPr sz="1600" u="none" strike="noStrike" cap="none">
                        <a:solidFill>
                          <a:srgbClr val="FFFFFF"/>
                        </a:solidFill>
                        <a:latin typeface="Calibri"/>
                        <a:ea typeface="Calibri"/>
                        <a:cs typeface="Calibri"/>
                        <a:sym typeface="Calibri"/>
                      </a:endParaRPr>
                    </a:p>
                  </a:txBody>
                  <a:tcPr marL="91400" marR="91400" marT="45725" marB="45725" anchor="ctr">
                    <a:lnB w="9525" cap="flat" cmpd="sng">
                      <a:solidFill>
                        <a:schemeClr val="accen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Calibri"/>
                        <a:buNone/>
                      </a:pPr>
                      <a:r>
                        <a:rPr lang="en-US" sz="1600" u="none" strike="noStrike" cap="none"/>
                        <a:t>Reference </a:t>
                      </a:r>
                      <a:endParaRPr sz="1600" u="none" strike="noStrike" cap="none">
                        <a:latin typeface="Calibri"/>
                        <a:ea typeface="Calibri"/>
                        <a:cs typeface="Calibri"/>
                        <a:sym typeface="Calibri"/>
                      </a:endParaRPr>
                    </a:p>
                  </a:txBody>
                  <a:tcPr marL="91400" marR="91400" marT="45725" marB="45725" anchor="ctr">
                    <a:lnB w="9525" cap="flat" cmpd="sng">
                      <a:solidFill>
                        <a:schemeClr val="accen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Calibri"/>
                        <a:buNone/>
                      </a:pPr>
                      <a:r>
                        <a:rPr lang="en-US" sz="1600" u="none" strike="noStrike" cap="none"/>
                        <a:t>Performance Reported </a:t>
                      </a:r>
                      <a:endParaRPr sz="1600" u="none" strike="noStrike" cap="none">
                        <a:latin typeface="Calibri"/>
                        <a:ea typeface="Calibri"/>
                        <a:cs typeface="Calibri"/>
                        <a:sym typeface="Calibri"/>
                      </a:endParaRPr>
                    </a:p>
                  </a:txBody>
                  <a:tcPr marL="91400" marR="91400" marT="45725" marB="45725" anchor="ctr">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lvl="0" indent="0" algn="l" rtl="0">
                        <a:spcBef>
                          <a:spcPts val="0"/>
                        </a:spcBef>
                        <a:spcAft>
                          <a:spcPts val="0"/>
                        </a:spcAft>
                        <a:buNone/>
                      </a:pPr>
                      <a:r>
                        <a:rPr lang="en-US" sz="1500">
                          <a:solidFill>
                            <a:srgbClr val="000000"/>
                          </a:solidFill>
                        </a:rPr>
                        <a:t>NetMHCpan EL - 4.1</a:t>
                      </a:r>
                      <a:endParaRPr sz="1500">
                        <a:solidFill>
                          <a:srgbClr val="000000"/>
                        </a:solidFill>
                      </a:endParaRPr>
                    </a:p>
                  </a:txBody>
                  <a:tcPr marL="91400" marR="91400" marT="45725" marB="45725" anchor="ctr">
                    <a:lnL w="9525"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1500"/>
                        <a:t>Reynisson et al., 2020</a:t>
                      </a:r>
                      <a:endParaRPr sz="1500"/>
                    </a:p>
                  </a:txBody>
                  <a:tcPr marL="91400" marR="9140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500"/>
                        <a:t>0.978 AUC (evaluated on EL data)</a:t>
                      </a:r>
                      <a:endParaRPr sz="1500"/>
                    </a:p>
                  </a:txBody>
                  <a:tcPr marL="91400" marR="91400" marT="45725" marB="45725" anchor="ctr">
                    <a:lnL w="9525" cap="flat" cmpd="sng">
                      <a:solidFill>
                        <a:srgbClr val="000000">
                          <a:alpha val="0"/>
                        </a:srgbClr>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Clr>
                          <a:schemeClr val="dk1"/>
                        </a:buClr>
                        <a:buSzPts val="1800"/>
                        <a:buFont typeface="Calibri"/>
                        <a:buNone/>
                      </a:pPr>
                      <a:r>
                        <a:rPr lang="en-US" sz="1500" u="none" strike="noStrike" cap="none">
                          <a:solidFill>
                            <a:srgbClr val="000000"/>
                          </a:solidFill>
                        </a:rPr>
                        <a:t>NetMHCpan EL - </a:t>
                      </a:r>
                      <a:r>
                        <a:rPr lang="en-US" sz="1500">
                          <a:solidFill>
                            <a:srgbClr val="000000"/>
                          </a:solidFill>
                        </a:rPr>
                        <a:t>4</a:t>
                      </a:r>
                      <a:r>
                        <a:rPr lang="en-US" sz="1500" u="none" strike="noStrike" cap="none">
                          <a:solidFill>
                            <a:srgbClr val="000000"/>
                          </a:solidFill>
                        </a:rPr>
                        <a:t>.0</a:t>
                      </a:r>
                      <a:endParaRPr sz="1500" u="none" strike="noStrike" cap="none">
                        <a:solidFill>
                          <a:srgbClr val="000000"/>
                        </a:solidFill>
                        <a:latin typeface="Calibri"/>
                        <a:ea typeface="Calibri"/>
                        <a:cs typeface="Calibri"/>
                        <a:sym typeface="Calibri"/>
                      </a:endParaRPr>
                    </a:p>
                  </a:txBody>
                  <a:tcPr marL="91400" marR="91400" marT="45725" marB="45725" anchor="ctr">
                    <a:lnL w="9525"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500"/>
                        <a:t>Paul et al., 2020</a:t>
                      </a:r>
                      <a:endParaRPr sz="1500"/>
                    </a:p>
                  </a:txBody>
                  <a:tcPr marL="91400" marR="9140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500"/>
                        <a:t>0.977 AUC (average)</a:t>
                      </a:r>
                      <a:endParaRPr sz="1500"/>
                    </a:p>
                  </a:txBody>
                  <a:tcPr marL="91400" marR="91400" marT="45725" marB="45725" anchor="ctr">
                    <a:lnL w="9525" cap="flat" cmpd="sng">
                      <a:solidFill>
                        <a:srgbClr val="000000">
                          <a:alpha val="0"/>
                        </a:srgbClr>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r>
                        <a:rPr lang="en-US" sz="1500">
                          <a:solidFill>
                            <a:srgbClr val="000000"/>
                          </a:solidFill>
                        </a:rPr>
                        <a:t>NetMHCpan BA - 4.1</a:t>
                      </a:r>
                      <a:endParaRPr sz="1500">
                        <a:solidFill>
                          <a:srgbClr val="000000"/>
                        </a:solidFill>
                      </a:endParaRPr>
                    </a:p>
                  </a:txBody>
                  <a:tcPr marL="91400" marR="91400" marT="45725" marB="45725" anchor="ctr">
                    <a:lnL w="9525" cap="flat" cmpd="sng">
                      <a:solidFill>
                        <a:schemeClr val="accent1"/>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500"/>
                        <a:t>Reynisson et al., 2020</a:t>
                      </a:r>
                      <a:endParaRPr sz="1500"/>
                    </a:p>
                  </a:txBody>
                  <a:tcPr marL="91400" marR="91400" marT="45725" marB="45725" anchor="ctr">
                    <a:lnL w="9525" cap="flat" cmpd="sng">
                      <a:solidFill>
                        <a:schemeClr val="accent1">
                          <a:alpha val="0"/>
                        </a:schemeClr>
                      </a:solidFill>
                      <a:prstDash val="solid"/>
                      <a:round/>
                      <a:headEnd type="none" w="sm" len="sm"/>
                      <a:tailEnd type="none" w="sm" len="sm"/>
                    </a:lnL>
                    <a:lnT w="9525" cap="flat" cmpd="sng">
                      <a:solidFill>
                        <a:schemeClr val="accent1"/>
                      </a:solidFill>
                      <a:prstDash val="solid"/>
                      <a:round/>
                      <a:headEnd type="none" w="sm" len="sm"/>
                      <a:tailEnd type="none" w="sm" len="sm"/>
                    </a:lnT>
                  </a:tcPr>
                </a:tc>
                <a:tc>
                  <a:txBody>
                    <a:bodyPr/>
                    <a:lstStyle/>
                    <a:p>
                      <a:pPr marL="0" marR="0" lvl="0" indent="0" algn="l" rtl="0">
                        <a:lnSpc>
                          <a:spcPct val="100000"/>
                        </a:lnSpc>
                        <a:spcBef>
                          <a:spcPts val="0"/>
                        </a:spcBef>
                        <a:spcAft>
                          <a:spcPts val="0"/>
                        </a:spcAft>
                        <a:buNone/>
                      </a:pPr>
                      <a:r>
                        <a:rPr lang="en-US" sz="1500"/>
                        <a:t>0.893 AUC (evaluated on BA data)</a:t>
                      </a:r>
                      <a:endParaRPr sz="1500"/>
                    </a:p>
                  </a:txBody>
                  <a:tcPr marL="91400" marR="91400" marT="45725" marB="45725" anchor="ctr">
                    <a:lnT w="9525" cap="flat" cmpd="sng">
                      <a:solidFill>
                        <a:schemeClr val="accent1"/>
                      </a:solidFill>
                      <a:prstDash val="solid"/>
                      <a:round/>
                      <a:headEnd type="none" w="sm" len="sm"/>
                      <a:tailEnd type="none" w="sm" len="sm"/>
                    </a:lnT>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Clr>
                          <a:schemeClr val="dk1"/>
                        </a:buClr>
                        <a:buSzPts val="1800"/>
                        <a:buFont typeface="Calibri"/>
                        <a:buNone/>
                      </a:pPr>
                      <a:r>
                        <a:rPr lang="en-US" sz="1500" u="none" strike="noStrike" cap="none">
                          <a:solidFill>
                            <a:srgbClr val="000000"/>
                          </a:solidFill>
                        </a:rPr>
                        <a:t>NetMHCpan BA - 4.0</a:t>
                      </a:r>
                      <a:endParaRPr sz="1500" u="none" strike="noStrike" cap="none">
                        <a:solidFill>
                          <a:srgbClr val="000000"/>
                        </a:solidFill>
                        <a:latin typeface="Calibri"/>
                        <a:ea typeface="Calibri"/>
                        <a:cs typeface="Calibri"/>
                        <a:sym typeface="Calibri"/>
                      </a:endParaRPr>
                    </a:p>
                  </a:txBody>
                  <a:tcPr marL="91400" marR="91400" marT="45725" marB="45725" anchor="ctr">
                    <a:lnT w="9525" cap="flat" cmpd="sng">
                      <a:solidFill>
                        <a:schemeClr val="accent1"/>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US" sz="1500"/>
                        <a:t>Paul et al., 2020</a:t>
                      </a:r>
                      <a:endParaRPr sz="1500"/>
                    </a:p>
                  </a:txBody>
                  <a:tcPr marL="91400" marR="91400" marT="45725" marB="45725" anchor="ctr"/>
                </a:tc>
                <a:tc>
                  <a:txBody>
                    <a:bodyPr/>
                    <a:lstStyle/>
                    <a:p>
                      <a:pPr marL="0" marR="0" lvl="0" indent="0" algn="l" rtl="0">
                        <a:lnSpc>
                          <a:spcPct val="100000"/>
                        </a:lnSpc>
                        <a:spcBef>
                          <a:spcPts val="0"/>
                        </a:spcBef>
                        <a:spcAft>
                          <a:spcPts val="0"/>
                        </a:spcAft>
                        <a:buClr>
                          <a:schemeClr val="dk1"/>
                        </a:buClr>
                        <a:buSzPts val="1800"/>
                        <a:buFont typeface="Calibri"/>
                        <a:buNone/>
                      </a:pPr>
                      <a:r>
                        <a:rPr lang="en-US" sz="1500"/>
                        <a:t>0.975 AUC (average)</a:t>
                      </a:r>
                      <a:endParaRPr sz="1500"/>
                    </a:p>
                  </a:txBody>
                  <a:tcPr marL="91400" marR="91400" marT="45725" marB="45725" anchor="ct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Clr>
                          <a:schemeClr val="dk1"/>
                        </a:buClr>
                        <a:buSzPts val="1800"/>
                        <a:buFont typeface="Calibri"/>
                        <a:buNone/>
                      </a:pPr>
                      <a:r>
                        <a:rPr lang="en-US" sz="1500" u="none" strike="noStrike" cap="none">
                          <a:solidFill>
                            <a:srgbClr val="000000"/>
                          </a:solidFill>
                        </a:rPr>
                        <a:t>Consensus</a:t>
                      </a:r>
                      <a:endParaRPr sz="1500" b="0" i="0" u="none" strike="noStrike" cap="none">
                        <a:solidFill>
                          <a:srgbClr val="000000"/>
                        </a:solidFill>
                        <a:latin typeface="Calibri"/>
                        <a:ea typeface="Calibri"/>
                        <a:cs typeface="Calibri"/>
                        <a:sym typeface="Calibri"/>
                      </a:endParaRPr>
                    </a:p>
                  </a:txBody>
                  <a:tcPr marL="91400" marR="91400" marT="45725" marB="45725" anchor="ctr">
                    <a:lnL w="9525"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chemeClr val="accen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Calibri"/>
                        <a:buNone/>
                      </a:pPr>
                      <a:r>
                        <a:rPr lang="en-US" sz="1500" u="none" strike="noStrike" cap="none"/>
                        <a:t>Moutaftsi et al., 2006</a:t>
                      </a:r>
                      <a:endParaRPr sz="1500" u="none" strike="noStrike" cap="none">
                        <a:solidFill>
                          <a:srgbClr val="002060"/>
                        </a:solidFill>
                        <a:latin typeface="Calibri"/>
                        <a:ea typeface="Calibri"/>
                        <a:cs typeface="Calibri"/>
                        <a:sym typeface="Calibri"/>
                      </a:endParaRPr>
                    </a:p>
                  </a:txBody>
                  <a:tcPr marL="91400" marR="9140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endParaRPr sz="1500" u="none" strike="noStrike" cap="none">
                        <a:solidFill>
                          <a:srgbClr val="002060"/>
                        </a:solidFill>
                        <a:latin typeface="Calibri"/>
                        <a:ea typeface="Calibri"/>
                        <a:cs typeface="Calibri"/>
                        <a:sym typeface="Calibri"/>
                      </a:endParaRPr>
                    </a:p>
                  </a:txBody>
                  <a:tcPr marL="91400" marR="91400" marT="45725" marB="45725" anchor="ctr">
                    <a:lnL w="9525" cap="flat" cmpd="sng">
                      <a:solidFill>
                        <a:srgbClr val="000000">
                          <a:alpha val="0"/>
                        </a:srgbClr>
                      </a:solidFill>
                      <a:prstDash val="solid"/>
                      <a:round/>
                      <a:headEnd type="none" w="sm" len="sm"/>
                      <a:tailEnd type="none" w="sm" len="sm"/>
                    </a:lnL>
                    <a:lnR w="9525" cap="flat" cmpd="sng">
                      <a:solidFill>
                        <a:schemeClr val="accent1"/>
                      </a:solidFill>
                      <a:prstDash val="solid"/>
                      <a:round/>
                      <a:headEnd type="none" w="sm" len="sm"/>
                      <a:tailEnd type="none" w="sm" len="sm"/>
                    </a:lnR>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Clr>
                          <a:schemeClr val="dk1"/>
                        </a:buClr>
                        <a:buSzPts val="1800"/>
                        <a:buFont typeface="Calibri"/>
                        <a:buNone/>
                      </a:pPr>
                      <a:r>
                        <a:rPr lang="en-US" sz="1500" u="none" strike="noStrike" cap="none">
                          <a:solidFill>
                            <a:srgbClr val="000000"/>
                          </a:solidFill>
                        </a:rPr>
                        <a:t>ANN (NetMHC - 4.0)</a:t>
                      </a:r>
                      <a:endParaRPr sz="1500" u="none" strike="noStrike" cap="none">
                        <a:solidFill>
                          <a:srgbClr val="000000"/>
                        </a:solidFill>
                        <a:latin typeface="Calibri"/>
                        <a:ea typeface="Calibri"/>
                        <a:cs typeface="Calibri"/>
                        <a:sym typeface="Calibri"/>
                      </a:endParaRPr>
                    </a:p>
                  </a:txBody>
                  <a:tcPr marL="91400" marR="91400" marT="45725" marB="45725" anchor="ctr">
                    <a:lnT w="9525" cap="flat" cmpd="sng">
                      <a:solidFill>
                        <a:schemeClr val="accent1"/>
                      </a:solidFill>
                      <a:prstDash val="solid"/>
                      <a:round/>
                      <a:headEnd type="none" w="sm" len="sm"/>
                      <a:tailEnd type="none" w="sm" len="sm"/>
                    </a:lnT>
                  </a:tcPr>
                </a:tc>
                <a:tc>
                  <a:txBody>
                    <a:bodyPr/>
                    <a:lstStyle/>
                    <a:p>
                      <a:pPr marL="0" marR="0" lvl="0" indent="0" algn="l" rtl="0">
                        <a:spcBef>
                          <a:spcPts val="0"/>
                        </a:spcBef>
                        <a:spcAft>
                          <a:spcPts val="0"/>
                        </a:spcAft>
                        <a:buClr>
                          <a:schemeClr val="dk1"/>
                        </a:buClr>
                        <a:buSzPts val="1800"/>
                        <a:buFont typeface="Calibri"/>
                        <a:buNone/>
                      </a:pPr>
                      <a:r>
                        <a:rPr lang="en-US" sz="1500" u="none" strike="noStrike" cap="none"/>
                        <a:t>Andreatta &amp; Nielsen, 2016</a:t>
                      </a:r>
                      <a:endParaRPr sz="1500" u="none" strike="noStrike" cap="none">
                        <a:solidFill>
                          <a:srgbClr val="002060"/>
                        </a:solidFill>
                        <a:latin typeface="Calibri"/>
                        <a:ea typeface="Calibri"/>
                        <a:cs typeface="Calibri"/>
                        <a:sym typeface="Calibri"/>
                      </a:endParaRPr>
                    </a:p>
                  </a:txBody>
                  <a:tcPr marL="91400" marR="91400" marT="45725" marB="45725" anchor="ctr">
                    <a:lnT w="9525" cap="flat" cmpd="sng">
                      <a:solidFill>
                        <a:schemeClr val="accent1"/>
                      </a:solidFill>
                      <a:prstDash val="solid"/>
                      <a:round/>
                      <a:headEnd type="none" w="sm" len="sm"/>
                      <a:tailEnd type="none" w="sm" len="sm"/>
                    </a:lnT>
                  </a:tcPr>
                </a:tc>
                <a:tc>
                  <a:txBody>
                    <a:bodyPr/>
                    <a:lstStyle/>
                    <a:p>
                      <a:pPr marL="0" marR="0" lvl="0" indent="0" algn="l" rtl="0">
                        <a:spcBef>
                          <a:spcPts val="0"/>
                        </a:spcBef>
                        <a:spcAft>
                          <a:spcPts val="0"/>
                        </a:spcAft>
                        <a:buClr>
                          <a:schemeClr val="dk1"/>
                        </a:buClr>
                        <a:buSzPts val="1800"/>
                        <a:buFont typeface="Calibri"/>
                        <a:buNone/>
                      </a:pPr>
                      <a:r>
                        <a:rPr lang="en-US" sz="1500" u="none" strike="noStrike" cap="none"/>
                        <a:t>0.887 AUC (average)</a:t>
                      </a:r>
                      <a:endParaRPr sz="1500" u="none" strike="noStrike" cap="none">
                        <a:solidFill>
                          <a:srgbClr val="002060"/>
                        </a:solidFill>
                        <a:latin typeface="Calibri"/>
                        <a:ea typeface="Calibri"/>
                        <a:cs typeface="Calibri"/>
                        <a:sym typeface="Calibri"/>
                      </a:endParaRPr>
                    </a:p>
                  </a:txBody>
                  <a:tcPr marL="91400" marR="91400" marT="45725" marB="45725" anchor="ctr">
                    <a:lnT w="9525" cap="flat" cmpd="sng">
                      <a:solidFill>
                        <a:schemeClr val="accent1"/>
                      </a:solidFill>
                      <a:prstDash val="solid"/>
                      <a:round/>
                      <a:headEnd type="none" w="sm" len="sm"/>
                      <a:tailEnd type="none" w="sm" len="sm"/>
                    </a:lnT>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Clr>
                          <a:schemeClr val="dk1"/>
                        </a:buClr>
                        <a:buSzPts val="1800"/>
                        <a:buFont typeface="Calibri"/>
                        <a:buNone/>
                      </a:pPr>
                      <a:r>
                        <a:rPr lang="en-US" sz="1500" u="none" strike="noStrike" cap="none">
                          <a:solidFill>
                            <a:srgbClr val="000000"/>
                          </a:solidFill>
                        </a:rPr>
                        <a:t>SMM with Peptide:MHC Binding Energy Covariance matrix (SMMPMBEC)</a:t>
                      </a:r>
                      <a:endParaRPr sz="1500" u="none" strike="noStrike" cap="none">
                        <a:solidFill>
                          <a:srgbClr val="000000"/>
                        </a:solidFill>
                        <a:latin typeface="Calibri"/>
                        <a:ea typeface="Calibri"/>
                        <a:cs typeface="Calibri"/>
                        <a:sym typeface="Calibri"/>
                      </a:endParaRPr>
                    </a:p>
                  </a:txBody>
                  <a:tcPr marL="91400" marR="91400" marT="45725" marB="45725" anchor="ctr"/>
                </a:tc>
                <a:tc>
                  <a:txBody>
                    <a:bodyPr/>
                    <a:lstStyle/>
                    <a:p>
                      <a:pPr marL="0" marR="0" lvl="0" indent="0" algn="l" rtl="0">
                        <a:spcBef>
                          <a:spcPts val="0"/>
                        </a:spcBef>
                        <a:spcAft>
                          <a:spcPts val="0"/>
                        </a:spcAft>
                        <a:buClr>
                          <a:schemeClr val="dk1"/>
                        </a:buClr>
                        <a:buSzPts val="1800"/>
                        <a:buFont typeface="Calibri"/>
                        <a:buNone/>
                      </a:pPr>
                      <a:r>
                        <a:rPr lang="en-US" sz="1500" u="none" strike="noStrike" cap="none"/>
                        <a:t>Kim et al., 2009</a:t>
                      </a:r>
                      <a:endParaRPr sz="1500" u="none" strike="noStrike" cap="none">
                        <a:solidFill>
                          <a:srgbClr val="002060"/>
                        </a:solidFill>
                        <a:latin typeface="Calibri"/>
                        <a:ea typeface="Calibri"/>
                        <a:cs typeface="Calibri"/>
                        <a:sym typeface="Calibri"/>
                      </a:endParaRPr>
                    </a:p>
                  </a:txBody>
                  <a:tcPr marL="91400" marR="91400" marT="45725" marB="45725" anchor="ctr"/>
                </a:tc>
                <a:tc>
                  <a:txBody>
                    <a:bodyPr/>
                    <a:lstStyle/>
                    <a:p>
                      <a:pPr marL="0" marR="0" lvl="0" indent="0" algn="l" rtl="0">
                        <a:spcBef>
                          <a:spcPts val="0"/>
                        </a:spcBef>
                        <a:spcAft>
                          <a:spcPts val="0"/>
                        </a:spcAft>
                        <a:buClr>
                          <a:schemeClr val="dk1"/>
                        </a:buClr>
                        <a:buSzPts val="1800"/>
                        <a:buFont typeface="Calibri"/>
                        <a:buNone/>
                      </a:pPr>
                      <a:r>
                        <a:rPr lang="en-US" sz="1500" u="none" strike="noStrike" cap="none"/>
                        <a:t>0.894 AUC (average)</a:t>
                      </a:r>
                      <a:endParaRPr sz="1500" u="none" strike="noStrike" cap="none">
                        <a:solidFill>
                          <a:srgbClr val="002060"/>
                        </a:solidFill>
                        <a:latin typeface="Calibri"/>
                        <a:ea typeface="Calibri"/>
                        <a:cs typeface="Calibri"/>
                        <a:sym typeface="Calibri"/>
                      </a:endParaRPr>
                    </a:p>
                  </a:txBody>
                  <a:tcPr marL="91400" marR="91400" marT="45725" marB="45725" anchor="ctr"/>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US" sz="1500" u="none" strike="noStrike" cap="none">
                          <a:solidFill>
                            <a:srgbClr val="000000"/>
                          </a:solidFill>
                        </a:rPr>
                        <a:t>Stabilized matrix method (SMM)</a:t>
                      </a:r>
                      <a:endParaRPr sz="1500" u="none" strike="noStrike" cap="none">
                        <a:solidFill>
                          <a:srgbClr val="000000"/>
                        </a:solidFill>
                        <a:latin typeface="Calibri"/>
                        <a:ea typeface="Calibri"/>
                        <a:cs typeface="Calibri"/>
                        <a:sym typeface="Calibri"/>
                      </a:endParaRPr>
                    </a:p>
                  </a:txBody>
                  <a:tcPr marL="91400" marR="91400" marT="45725" marB="45725" anchor="ctr"/>
                </a:tc>
                <a:tc>
                  <a:txBody>
                    <a:bodyPr/>
                    <a:lstStyle/>
                    <a:p>
                      <a:pPr marL="0" marR="0" lvl="0" indent="0" algn="l" rtl="0">
                        <a:spcBef>
                          <a:spcPts val="0"/>
                        </a:spcBef>
                        <a:spcAft>
                          <a:spcPts val="0"/>
                        </a:spcAft>
                        <a:buClr>
                          <a:schemeClr val="dk1"/>
                        </a:buClr>
                        <a:buSzPts val="1800"/>
                        <a:buFont typeface="Calibri"/>
                        <a:buNone/>
                      </a:pPr>
                      <a:r>
                        <a:rPr lang="en-US" sz="1500" u="none" strike="noStrike" cap="none"/>
                        <a:t>Peters &amp; Sette, 2005</a:t>
                      </a:r>
                      <a:endParaRPr sz="1500" u="none" strike="noStrike" cap="none">
                        <a:solidFill>
                          <a:srgbClr val="002060"/>
                        </a:solidFill>
                        <a:latin typeface="Calibri"/>
                        <a:ea typeface="Calibri"/>
                        <a:cs typeface="Calibri"/>
                        <a:sym typeface="Calibri"/>
                      </a:endParaRPr>
                    </a:p>
                  </a:txBody>
                  <a:tcPr marL="91400" marR="91400" marT="45725" marB="45725" anchor="ctr"/>
                </a:tc>
                <a:tc>
                  <a:txBody>
                    <a:bodyPr/>
                    <a:lstStyle/>
                    <a:p>
                      <a:pPr marL="0" marR="0" lvl="0" indent="0" algn="l" rtl="0">
                        <a:lnSpc>
                          <a:spcPct val="100000"/>
                        </a:lnSpc>
                        <a:spcBef>
                          <a:spcPts val="0"/>
                        </a:spcBef>
                        <a:spcAft>
                          <a:spcPts val="0"/>
                        </a:spcAft>
                        <a:buClr>
                          <a:schemeClr val="dk1"/>
                        </a:buClr>
                        <a:buSzPts val="1800"/>
                        <a:buFont typeface="Arial"/>
                        <a:buNone/>
                      </a:pPr>
                      <a:r>
                        <a:rPr lang="en-US" sz="1500" u="none" strike="noStrike" cap="none"/>
                        <a:t>0.887 AUC (average)</a:t>
                      </a:r>
                      <a:endParaRPr sz="1500" u="none" strike="noStrike" cap="none"/>
                    </a:p>
                    <a:p>
                      <a:pPr marL="0" marR="0" lvl="0" indent="0" algn="l" rtl="0">
                        <a:lnSpc>
                          <a:spcPct val="100000"/>
                        </a:lnSpc>
                        <a:spcBef>
                          <a:spcPts val="0"/>
                        </a:spcBef>
                        <a:spcAft>
                          <a:spcPts val="0"/>
                        </a:spcAft>
                        <a:buClr>
                          <a:schemeClr val="dk1"/>
                        </a:buClr>
                        <a:buSzPts val="1800"/>
                        <a:buFont typeface="Arial"/>
                        <a:buNone/>
                      </a:pPr>
                      <a:r>
                        <a:rPr lang="en-US" sz="1500" u="none" strike="noStrike" cap="none"/>
                        <a:t>(Kim et. al., 2009)</a:t>
                      </a:r>
                      <a:endParaRPr sz="1500" u="none" strike="noStrike" cap="none">
                        <a:solidFill>
                          <a:srgbClr val="002060"/>
                        </a:solidFill>
                        <a:latin typeface="Calibri"/>
                        <a:ea typeface="Calibri"/>
                        <a:cs typeface="Calibri"/>
                        <a:sym typeface="Calibri"/>
                      </a:endParaRPr>
                    </a:p>
                  </a:txBody>
                  <a:tcPr marL="91400" marR="91400" marT="45725" marB="45725" anchor="ctr"/>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Clr>
                          <a:schemeClr val="dk1"/>
                        </a:buClr>
                        <a:buSzPts val="1800"/>
                        <a:buFont typeface="Calibri"/>
                        <a:buNone/>
                      </a:pPr>
                      <a:r>
                        <a:rPr lang="en-US" sz="1500" u="none" strike="noStrike" cap="none">
                          <a:solidFill>
                            <a:srgbClr val="000000"/>
                          </a:solidFill>
                        </a:rPr>
                        <a:t>Combinatorial library (CombLib)</a:t>
                      </a:r>
                      <a:endParaRPr sz="1500" u="none" strike="noStrike" cap="none">
                        <a:solidFill>
                          <a:srgbClr val="000000"/>
                        </a:solidFill>
                        <a:latin typeface="Calibri"/>
                        <a:ea typeface="Calibri"/>
                        <a:cs typeface="Calibri"/>
                        <a:sym typeface="Calibri"/>
                      </a:endParaRPr>
                    </a:p>
                  </a:txBody>
                  <a:tcPr marL="91400" marR="91400" marT="45725" marB="45725" anchor="ctr"/>
                </a:tc>
                <a:tc>
                  <a:txBody>
                    <a:bodyPr/>
                    <a:lstStyle/>
                    <a:p>
                      <a:pPr marL="0" marR="0" lvl="0" indent="0" algn="l" rtl="0">
                        <a:spcBef>
                          <a:spcPts val="0"/>
                        </a:spcBef>
                        <a:spcAft>
                          <a:spcPts val="0"/>
                        </a:spcAft>
                        <a:buClr>
                          <a:schemeClr val="dk1"/>
                        </a:buClr>
                        <a:buSzPts val="1800"/>
                        <a:buFont typeface="Calibri"/>
                        <a:buNone/>
                      </a:pPr>
                      <a:r>
                        <a:rPr lang="en-US" sz="1500" u="none" strike="noStrike" cap="none"/>
                        <a:t>Sidney et al., 2008</a:t>
                      </a:r>
                      <a:endParaRPr sz="1500" u="none" strike="noStrike" cap="none">
                        <a:solidFill>
                          <a:srgbClr val="002060"/>
                        </a:solidFill>
                        <a:latin typeface="Calibri"/>
                        <a:ea typeface="Calibri"/>
                        <a:cs typeface="Calibri"/>
                        <a:sym typeface="Calibri"/>
                      </a:endParaRPr>
                    </a:p>
                  </a:txBody>
                  <a:tcPr marL="91400" marR="91400" marT="45725" marB="45725" anchor="ctr"/>
                </a:tc>
                <a:tc>
                  <a:txBody>
                    <a:bodyPr/>
                    <a:lstStyle/>
                    <a:p>
                      <a:pPr marL="0" marR="0" lvl="0" indent="0" algn="l" rtl="0">
                        <a:spcBef>
                          <a:spcPts val="0"/>
                        </a:spcBef>
                        <a:spcAft>
                          <a:spcPts val="0"/>
                        </a:spcAft>
                        <a:buClr>
                          <a:schemeClr val="dk1"/>
                        </a:buClr>
                        <a:buSzPts val="1800"/>
                        <a:buFont typeface="Calibri"/>
                        <a:buNone/>
                      </a:pPr>
                      <a:r>
                        <a:rPr lang="en-US" sz="1500" u="none" strike="noStrike" cap="none"/>
                        <a:t>0.909 AUC (HLA-A*0201)</a:t>
                      </a:r>
                      <a:endParaRPr sz="1500" u="none" strike="noStrike" cap="none">
                        <a:solidFill>
                          <a:srgbClr val="002060"/>
                        </a:solidFill>
                        <a:latin typeface="Calibri"/>
                        <a:ea typeface="Calibri"/>
                        <a:cs typeface="Calibri"/>
                        <a:sym typeface="Calibri"/>
                      </a:endParaRPr>
                    </a:p>
                  </a:txBody>
                  <a:tcPr marL="91400" marR="91400" marT="45725" marB="45725" anchor="ctr"/>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Clr>
                          <a:schemeClr val="dk1"/>
                        </a:buClr>
                        <a:buSzPts val="1800"/>
                        <a:buFont typeface="Calibri"/>
                        <a:buNone/>
                      </a:pPr>
                      <a:r>
                        <a:rPr lang="en-US" sz="1500" u="none" strike="noStrike" cap="none">
                          <a:solidFill>
                            <a:srgbClr val="000000"/>
                          </a:solidFill>
                        </a:rPr>
                        <a:t>PickPocket - 1.1</a:t>
                      </a:r>
                      <a:endParaRPr sz="1500" b="0" i="0" u="none" strike="noStrike" cap="none">
                        <a:solidFill>
                          <a:srgbClr val="000000"/>
                        </a:solidFill>
                        <a:latin typeface="Calibri"/>
                        <a:ea typeface="Calibri"/>
                        <a:cs typeface="Calibri"/>
                        <a:sym typeface="Calibri"/>
                      </a:endParaRPr>
                    </a:p>
                  </a:txBody>
                  <a:tcPr marL="91400" marR="91400" marT="45725" marB="45725" anchor="ctr"/>
                </a:tc>
                <a:tc>
                  <a:txBody>
                    <a:bodyPr/>
                    <a:lstStyle/>
                    <a:p>
                      <a:pPr marL="0" marR="0" lvl="0" indent="0" algn="l" rtl="0">
                        <a:spcBef>
                          <a:spcPts val="0"/>
                        </a:spcBef>
                        <a:spcAft>
                          <a:spcPts val="0"/>
                        </a:spcAft>
                        <a:buClr>
                          <a:schemeClr val="dk1"/>
                        </a:buClr>
                        <a:buSzPts val="1800"/>
                        <a:buFont typeface="Calibri"/>
                        <a:buNone/>
                      </a:pPr>
                      <a:r>
                        <a:rPr lang="en-US" sz="1500" u="none" strike="noStrike" cap="none"/>
                        <a:t>Zhang et al., 2009</a:t>
                      </a:r>
                      <a:endParaRPr sz="1500" u="none" strike="noStrike" cap="none">
                        <a:solidFill>
                          <a:srgbClr val="002060"/>
                        </a:solidFill>
                        <a:latin typeface="Calibri"/>
                        <a:ea typeface="Calibri"/>
                        <a:cs typeface="Calibri"/>
                        <a:sym typeface="Calibri"/>
                      </a:endParaRPr>
                    </a:p>
                  </a:txBody>
                  <a:tcPr marL="91400" marR="91400" marT="45725" marB="45725" anchor="ctr"/>
                </a:tc>
                <a:tc>
                  <a:txBody>
                    <a:bodyPr/>
                    <a:lstStyle/>
                    <a:p>
                      <a:pPr marL="0" marR="0" lvl="0" indent="0" algn="l" rtl="0">
                        <a:spcBef>
                          <a:spcPts val="0"/>
                        </a:spcBef>
                        <a:spcAft>
                          <a:spcPts val="0"/>
                        </a:spcAft>
                        <a:buClr>
                          <a:schemeClr val="dk1"/>
                        </a:buClr>
                        <a:buSzPts val="1800"/>
                        <a:buFont typeface="Calibri"/>
                        <a:buNone/>
                      </a:pPr>
                      <a:r>
                        <a:rPr lang="en-US" sz="1500" u="none" strike="noStrike" cap="none"/>
                        <a:t>0.895 AUC (average)</a:t>
                      </a:r>
                      <a:endParaRPr sz="1500" u="none" strike="noStrike" cap="none">
                        <a:solidFill>
                          <a:srgbClr val="002060"/>
                        </a:solidFill>
                        <a:latin typeface="Calibri"/>
                        <a:ea typeface="Calibri"/>
                        <a:cs typeface="Calibri"/>
                        <a:sym typeface="Calibri"/>
                      </a:endParaRPr>
                    </a:p>
                  </a:txBody>
                  <a:tcPr marL="91400" marR="91400" marT="45725" marB="45725" anchor="ctr"/>
                </a:tc>
                <a:extLst>
                  <a:ext uri="{0D108BD9-81ED-4DB2-BD59-A6C34878D82A}">
                    <a16:rowId xmlns:a16="http://schemas.microsoft.com/office/drawing/2014/main" val="10010"/>
                  </a:ext>
                </a:extLst>
              </a:tr>
              <a:tr h="370850">
                <a:tc>
                  <a:txBody>
                    <a:bodyPr/>
                    <a:lstStyle/>
                    <a:p>
                      <a:pPr marL="0" marR="0" lvl="0" indent="0" algn="l" rtl="0">
                        <a:spcBef>
                          <a:spcPts val="0"/>
                        </a:spcBef>
                        <a:spcAft>
                          <a:spcPts val="0"/>
                        </a:spcAft>
                        <a:buClr>
                          <a:schemeClr val="dk1"/>
                        </a:buClr>
                        <a:buSzPts val="1800"/>
                        <a:buFont typeface="Calibri"/>
                        <a:buNone/>
                      </a:pPr>
                      <a:r>
                        <a:rPr lang="en-US" sz="1500" u="none" strike="noStrike" cap="none"/>
                        <a:t>NetMHCcons - 1.1</a:t>
                      </a:r>
                      <a:endParaRPr sz="1500" b="0" i="0" u="none" strike="noStrike" cap="none">
                        <a:solidFill>
                          <a:srgbClr val="002060"/>
                        </a:solidFill>
                        <a:latin typeface="Calibri"/>
                        <a:ea typeface="Calibri"/>
                        <a:cs typeface="Calibri"/>
                        <a:sym typeface="Calibri"/>
                      </a:endParaRPr>
                    </a:p>
                  </a:txBody>
                  <a:tcPr marL="91400" marR="91400" marT="45725" marB="45725" anchor="ctr"/>
                </a:tc>
                <a:tc>
                  <a:txBody>
                    <a:bodyPr/>
                    <a:lstStyle/>
                    <a:p>
                      <a:pPr marL="0" marR="0" lvl="0" indent="0" algn="l" rtl="0">
                        <a:spcBef>
                          <a:spcPts val="0"/>
                        </a:spcBef>
                        <a:spcAft>
                          <a:spcPts val="0"/>
                        </a:spcAft>
                        <a:buClr>
                          <a:schemeClr val="dk1"/>
                        </a:buClr>
                        <a:buSzPts val="1800"/>
                        <a:buFont typeface="Calibri"/>
                        <a:buNone/>
                      </a:pPr>
                      <a:r>
                        <a:rPr lang="en-US" sz="1500" u="none" strike="noStrike" cap="none"/>
                        <a:t>Karosiene et al., 2012</a:t>
                      </a:r>
                      <a:endParaRPr sz="1500" u="none" strike="noStrike" cap="none">
                        <a:solidFill>
                          <a:srgbClr val="002060"/>
                        </a:solidFill>
                        <a:latin typeface="Calibri"/>
                        <a:ea typeface="Calibri"/>
                        <a:cs typeface="Calibri"/>
                        <a:sym typeface="Calibri"/>
                      </a:endParaRPr>
                    </a:p>
                  </a:txBody>
                  <a:tcPr marL="91400" marR="91400" marT="45725" marB="45725" anchor="ctr"/>
                </a:tc>
                <a:tc>
                  <a:txBody>
                    <a:bodyPr/>
                    <a:lstStyle/>
                    <a:p>
                      <a:pPr marL="0" marR="0" lvl="0" indent="0" algn="l" rtl="0">
                        <a:spcBef>
                          <a:spcPts val="0"/>
                        </a:spcBef>
                        <a:spcAft>
                          <a:spcPts val="0"/>
                        </a:spcAft>
                        <a:buClr>
                          <a:schemeClr val="dk1"/>
                        </a:buClr>
                        <a:buSzPts val="1800"/>
                        <a:buFont typeface="Calibri"/>
                        <a:buNone/>
                      </a:pPr>
                      <a:r>
                        <a:rPr lang="en-US" sz="1500" u="none" strike="noStrike" cap="none"/>
                        <a:t>0.729 PCC (average)</a:t>
                      </a:r>
                      <a:endParaRPr sz="1500" u="none" strike="noStrike" cap="none">
                        <a:solidFill>
                          <a:srgbClr val="002060"/>
                        </a:solidFill>
                        <a:latin typeface="Calibri"/>
                        <a:ea typeface="Calibri"/>
                        <a:cs typeface="Calibri"/>
                        <a:sym typeface="Calibri"/>
                      </a:endParaRPr>
                    </a:p>
                  </a:txBody>
                  <a:tcPr marL="91400" marR="91400" marT="45725" marB="45725" anchor="ctr"/>
                </a:tc>
                <a:extLst>
                  <a:ext uri="{0D108BD9-81ED-4DB2-BD59-A6C34878D82A}">
                    <a16:rowId xmlns:a16="http://schemas.microsoft.com/office/drawing/2014/main" val="10011"/>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US" sz="1500" u="none" strike="noStrike" cap="none"/>
                        <a:t>NetMHCstabpan - 1.0</a:t>
                      </a:r>
                      <a:endParaRPr sz="1500" u="none" strike="noStrike" cap="none">
                        <a:solidFill>
                          <a:srgbClr val="002060"/>
                        </a:solidFill>
                        <a:latin typeface="Calibri"/>
                        <a:ea typeface="Calibri"/>
                        <a:cs typeface="Calibri"/>
                        <a:sym typeface="Calibri"/>
                      </a:endParaRPr>
                    </a:p>
                  </a:txBody>
                  <a:tcPr marL="91400" marR="91400" marT="45725" marB="45725" anchor="ctr"/>
                </a:tc>
                <a:tc>
                  <a:txBody>
                    <a:bodyPr/>
                    <a:lstStyle/>
                    <a:p>
                      <a:pPr marL="0" marR="0" lvl="0" indent="0" algn="l" rtl="0">
                        <a:spcBef>
                          <a:spcPts val="0"/>
                        </a:spcBef>
                        <a:spcAft>
                          <a:spcPts val="0"/>
                        </a:spcAft>
                        <a:buClr>
                          <a:schemeClr val="dk1"/>
                        </a:buClr>
                        <a:buSzPts val="1800"/>
                        <a:buFont typeface="Calibri"/>
                        <a:buNone/>
                      </a:pPr>
                      <a:r>
                        <a:rPr lang="en-US" sz="1500" u="none" strike="noStrike" cap="none"/>
                        <a:t>Rasmussen et al., 2016</a:t>
                      </a:r>
                      <a:endParaRPr sz="1500" u="none" strike="noStrike" cap="none">
                        <a:solidFill>
                          <a:srgbClr val="002060"/>
                        </a:solidFill>
                        <a:latin typeface="Calibri"/>
                        <a:ea typeface="Calibri"/>
                        <a:cs typeface="Calibri"/>
                        <a:sym typeface="Calibri"/>
                      </a:endParaRPr>
                    </a:p>
                  </a:txBody>
                  <a:tcPr marL="91400" marR="91400" marT="45725" marB="45725" anchor="ctr"/>
                </a:tc>
                <a:tc>
                  <a:txBody>
                    <a:bodyPr/>
                    <a:lstStyle/>
                    <a:p>
                      <a:pPr marL="0" marR="0" lvl="0" indent="0" algn="l" rtl="0">
                        <a:lnSpc>
                          <a:spcPct val="100000"/>
                        </a:lnSpc>
                        <a:spcBef>
                          <a:spcPts val="0"/>
                        </a:spcBef>
                        <a:spcAft>
                          <a:spcPts val="0"/>
                        </a:spcAft>
                        <a:buClr>
                          <a:schemeClr val="dk1"/>
                        </a:buClr>
                        <a:buSzPts val="1800"/>
                        <a:buFont typeface="Arial"/>
                        <a:buNone/>
                      </a:pPr>
                      <a:r>
                        <a:rPr lang="en-US" sz="1500" u="none" strike="noStrike" cap="none"/>
                        <a:t>0.980 AUC (average)</a:t>
                      </a:r>
                      <a:endParaRPr sz="1500" u="none" strike="noStrike" cap="none">
                        <a:solidFill>
                          <a:srgbClr val="002060"/>
                        </a:solidFill>
                        <a:latin typeface="Calibri"/>
                        <a:ea typeface="Calibri"/>
                        <a:cs typeface="Calibri"/>
                        <a:sym typeface="Calibri"/>
                      </a:endParaRPr>
                    </a:p>
                  </a:txBody>
                  <a:tcPr marL="91400" marR="91400" marT="45725" marB="45725"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102"/>
          <p:cNvSpPr txBox="1">
            <a:spLocks noGrp="1"/>
          </p:cNvSpPr>
          <p:nvPr>
            <p:ph type="body" idx="1"/>
          </p:nvPr>
        </p:nvSpPr>
        <p:spPr>
          <a:xfrm>
            <a:off x="228600" y="1174955"/>
            <a:ext cx="8763000" cy="40862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a:t>Binary classification (epitope/non-epitope) &amp; T cell response based</a:t>
            </a:r>
            <a:endParaRPr/>
          </a:p>
          <a:p>
            <a:pPr marL="228600" lvl="0" indent="-228600" algn="l" rtl="0">
              <a:lnSpc>
                <a:spcPct val="90000"/>
              </a:lnSpc>
              <a:spcBef>
                <a:spcPts val="1000"/>
              </a:spcBef>
              <a:spcAft>
                <a:spcPts val="0"/>
              </a:spcAft>
              <a:buClr>
                <a:schemeClr val="dk1"/>
              </a:buClr>
              <a:buSzPts val="2400"/>
              <a:buChar char="•"/>
            </a:pPr>
            <a:r>
              <a:rPr lang="en-US" sz="2400"/>
              <a:t>In terms of AUC (Area under curve of ROC curves)</a:t>
            </a:r>
            <a:endParaRPr/>
          </a:p>
        </p:txBody>
      </p:sp>
      <p:pic>
        <p:nvPicPr>
          <p:cNvPr id="1202" name="Google Shape;1202;p102"/>
          <p:cNvPicPr preferRelativeResize="0"/>
          <p:nvPr/>
        </p:nvPicPr>
        <p:blipFill rotWithShape="1">
          <a:blip r:embed="rId3">
            <a:alphaModFix/>
          </a:blip>
          <a:srcRect l="5898" t="7863" r="6290" b="4651"/>
          <a:stretch/>
        </p:blipFill>
        <p:spPr>
          <a:xfrm>
            <a:off x="4429125" y="2282641"/>
            <a:ext cx="4562475" cy="3636361"/>
          </a:xfrm>
          <a:prstGeom prst="rect">
            <a:avLst/>
          </a:prstGeom>
          <a:noFill/>
          <a:ln>
            <a:noFill/>
          </a:ln>
        </p:spPr>
      </p:pic>
      <p:pic>
        <p:nvPicPr>
          <p:cNvPr id="1203" name="Google Shape;1203;p102"/>
          <p:cNvPicPr preferRelativeResize="0"/>
          <p:nvPr/>
        </p:nvPicPr>
        <p:blipFill rotWithShape="1">
          <a:blip r:embed="rId4">
            <a:alphaModFix/>
          </a:blip>
          <a:srcRect l="4932" t="18105" r="68174" b="43249"/>
          <a:stretch/>
        </p:blipFill>
        <p:spPr>
          <a:xfrm>
            <a:off x="295938" y="2282643"/>
            <a:ext cx="4065850" cy="3636360"/>
          </a:xfrm>
          <a:prstGeom prst="rect">
            <a:avLst/>
          </a:prstGeom>
          <a:noFill/>
          <a:ln>
            <a:noFill/>
          </a:ln>
        </p:spPr>
      </p:pic>
      <p:sp>
        <p:nvSpPr>
          <p:cNvPr id="1204" name="Google Shape;1204;p102"/>
          <p:cNvSpPr txBox="1"/>
          <p:nvPr/>
        </p:nvSpPr>
        <p:spPr>
          <a:xfrm>
            <a:off x="228600" y="314760"/>
            <a:ext cx="3676651" cy="73161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70C0"/>
              </a:buClr>
              <a:buSzPts val="3509"/>
              <a:buFont typeface="Calibri"/>
              <a:buNone/>
            </a:pPr>
            <a:r>
              <a:rPr lang="en-US" sz="3509" b="1">
                <a:solidFill>
                  <a:srgbClr val="0070C0"/>
                </a:solidFill>
                <a:latin typeface="Calibri"/>
                <a:ea typeface="Calibri"/>
                <a:cs typeface="Calibri"/>
                <a:sym typeface="Calibri"/>
              </a:rPr>
              <a:t>Results</a:t>
            </a:r>
            <a:endParaRPr/>
          </a:p>
        </p:txBody>
      </p:sp>
      <p:sp>
        <p:nvSpPr>
          <p:cNvPr id="1205" name="Google Shape;1205;p102"/>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1206" name="Google Shape;1206;p102"/>
          <p:cNvSpPr txBox="1">
            <a:spLocks noGrp="1"/>
          </p:cNvSpPr>
          <p:nvPr>
            <p:ph type="sldNum" idx="12"/>
          </p:nvPr>
        </p:nvSpPr>
        <p:spPr>
          <a:xfrm>
            <a:off x="7086600" y="6523267"/>
            <a:ext cx="2057400" cy="254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103"/>
          <p:cNvSpPr txBox="1">
            <a:spLocks noGrp="1"/>
          </p:cNvSpPr>
          <p:nvPr>
            <p:ph type="body" idx="1"/>
          </p:nvPr>
        </p:nvSpPr>
        <p:spPr>
          <a:xfrm>
            <a:off x="228600" y="1326807"/>
            <a:ext cx="3486150" cy="40862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5 random sequences of 1000 residues each</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Matrix-based methods faster compared to Neural network-based methods</a:t>
            </a:r>
            <a:endParaRPr/>
          </a:p>
        </p:txBody>
      </p:sp>
      <p:pic>
        <p:nvPicPr>
          <p:cNvPr id="1212" name="Google Shape;1212;p103"/>
          <p:cNvPicPr preferRelativeResize="0"/>
          <p:nvPr/>
        </p:nvPicPr>
        <p:blipFill rotWithShape="1">
          <a:blip r:embed="rId3">
            <a:alphaModFix/>
          </a:blip>
          <a:srcRect/>
          <a:stretch/>
        </p:blipFill>
        <p:spPr>
          <a:xfrm>
            <a:off x="3569699" y="1531594"/>
            <a:ext cx="5438378" cy="3676650"/>
          </a:xfrm>
          <a:prstGeom prst="rect">
            <a:avLst/>
          </a:prstGeom>
          <a:noFill/>
          <a:ln>
            <a:noFill/>
          </a:ln>
        </p:spPr>
      </p:pic>
      <p:sp>
        <p:nvSpPr>
          <p:cNvPr id="1213" name="Google Shape;1213;p103"/>
          <p:cNvSpPr txBox="1"/>
          <p:nvPr/>
        </p:nvSpPr>
        <p:spPr>
          <a:xfrm>
            <a:off x="228600" y="300760"/>
            <a:ext cx="8362980" cy="67130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70C0"/>
              </a:buClr>
              <a:buSzPts val="3509"/>
              <a:buFont typeface="Calibri"/>
              <a:buNone/>
            </a:pPr>
            <a:r>
              <a:rPr lang="en-US" sz="3509" b="1">
                <a:solidFill>
                  <a:srgbClr val="0070C0"/>
                </a:solidFill>
                <a:latin typeface="Calibri"/>
                <a:ea typeface="Calibri"/>
                <a:cs typeface="Calibri"/>
                <a:sym typeface="Calibri"/>
              </a:rPr>
              <a:t>Prediction speed comparison</a:t>
            </a:r>
            <a:endParaRPr/>
          </a:p>
        </p:txBody>
      </p:sp>
      <p:sp>
        <p:nvSpPr>
          <p:cNvPr id="1214" name="Google Shape;1214;p103"/>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1215" name="Google Shape;1215;p103"/>
          <p:cNvSpPr txBox="1">
            <a:spLocks noGrp="1"/>
          </p:cNvSpPr>
          <p:nvPr>
            <p:ph type="sldNum" idx="12"/>
          </p:nvPr>
        </p:nvSpPr>
        <p:spPr>
          <a:xfrm>
            <a:off x="7086600" y="6523267"/>
            <a:ext cx="2057400" cy="254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pic>
        <p:nvPicPr>
          <p:cNvPr id="1220" name="Google Shape;1220;p104"/>
          <p:cNvPicPr preferRelativeResize="0"/>
          <p:nvPr/>
        </p:nvPicPr>
        <p:blipFill rotWithShape="1">
          <a:blip r:embed="rId3">
            <a:alphaModFix/>
          </a:blip>
          <a:srcRect l="6250" t="7812" r="8958" b="3905"/>
          <a:stretch/>
        </p:blipFill>
        <p:spPr>
          <a:xfrm>
            <a:off x="5427298" y="3990218"/>
            <a:ext cx="3321287" cy="2766379"/>
          </a:xfrm>
          <a:prstGeom prst="rect">
            <a:avLst/>
          </a:prstGeom>
          <a:noFill/>
          <a:ln>
            <a:noFill/>
          </a:ln>
        </p:spPr>
      </p:pic>
      <p:sp>
        <p:nvSpPr>
          <p:cNvPr id="1221" name="Google Shape;1221;p104"/>
          <p:cNvSpPr txBox="1">
            <a:spLocks noGrp="1"/>
          </p:cNvSpPr>
          <p:nvPr>
            <p:ph type="body" idx="1"/>
          </p:nvPr>
        </p:nvSpPr>
        <p:spPr>
          <a:xfrm>
            <a:off x="261255" y="1503045"/>
            <a:ext cx="4010025" cy="40862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20"/>
              <a:buChar char="•"/>
            </a:pPr>
            <a:r>
              <a:rPr lang="en-US" sz="2220"/>
              <a:t>Number of times peptides were identified by MS used as “MS score”</a:t>
            </a:r>
            <a:endParaRPr/>
          </a:p>
          <a:p>
            <a:pPr marL="228600" lvl="0" indent="-228600" algn="l" rtl="0">
              <a:lnSpc>
                <a:spcPct val="90000"/>
              </a:lnSpc>
              <a:spcBef>
                <a:spcPts val="1000"/>
              </a:spcBef>
              <a:spcAft>
                <a:spcPts val="0"/>
              </a:spcAft>
              <a:buClr>
                <a:schemeClr val="dk1"/>
              </a:buClr>
              <a:buSzPts val="2220"/>
              <a:buChar char="•"/>
            </a:pPr>
            <a:r>
              <a:rPr lang="en-US" sz="2220"/>
              <a:t>Compared with NetMHCpan-4.0-L</a:t>
            </a:r>
            <a:endParaRPr/>
          </a:p>
          <a:p>
            <a:pPr marL="228600" lvl="0" indent="-228600" algn="l" rtl="0">
              <a:lnSpc>
                <a:spcPct val="90000"/>
              </a:lnSpc>
              <a:spcBef>
                <a:spcPts val="1000"/>
              </a:spcBef>
              <a:spcAft>
                <a:spcPts val="0"/>
              </a:spcAft>
              <a:buClr>
                <a:schemeClr val="dk1"/>
              </a:buClr>
              <a:buSzPts val="2220"/>
              <a:buChar char="•"/>
            </a:pPr>
            <a:r>
              <a:rPr lang="en-US" sz="2220"/>
              <a:t>MS needs much less peptides to capture 50% epitopes (0.01%, N=48 vs. 0.04%, N = 277 for NetMHCpan-4.0-L)</a:t>
            </a:r>
            <a:endParaRPr/>
          </a:p>
          <a:p>
            <a:pPr marL="228600" lvl="0" indent="-228600" algn="l" rtl="0">
              <a:lnSpc>
                <a:spcPct val="90000"/>
              </a:lnSpc>
              <a:spcBef>
                <a:spcPts val="1000"/>
              </a:spcBef>
              <a:spcAft>
                <a:spcPts val="0"/>
              </a:spcAft>
              <a:buClr>
                <a:schemeClr val="dk1"/>
              </a:buClr>
              <a:buSzPts val="2220"/>
              <a:buChar char="•"/>
            </a:pPr>
            <a:r>
              <a:rPr lang="en-US" sz="2220"/>
              <a:t>NetMHCpan-4.0-L better when considering all epitopes</a:t>
            </a:r>
            <a:endParaRPr/>
          </a:p>
        </p:txBody>
      </p:sp>
      <p:pic>
        <p:nvPicPr>
          <p:cNvPr id="1222" name="Google Shape;1222;p104"/>
          <p:cNvPicPr preferRelativeResize="0"/>
          <p:nvPr/>
        </p:nvPicPr>
        <p:blipFill rotWithShape="1">
          <a:blip r:embed="rId4">
            <a:alphaModFix/>
          </a:blip>
          <a:srcRect l="5801" t="8571" r="8397" b="3077"/>
          <a:stretch/>
        </p:blipFill>
        <p:spPr>
          <a:xfrm>
            <a:off x="5118866" y="894626"/>
            <a:ext cx="3665332" cy="3019392"/>
          </a:xfrm>
          <a:prstGeom prst="rect">
            <a:avLst/>
          </a:prstGeom>
          <a:noFill/>
          <a:ln>
            <a:noFill/>
          </a:ln>
        </p:spPr>
      </p:pic>
      <p:sp>
        <p:nvSpPr>
          <p:cNvPr id="1223" name="Google Shape;1223;p104"/>
          <p:cNvSpPr txBox="1"/>
          <p:nvPr/>
        </p:nvSpPr>
        <p:spPr>
          <a:xfrm>
            <a:off x="261255" y="241235"/>
            <a:ext cx="8362980" cy="101325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70C0"/>
              </a:buClr>
              <a:buSzPts val="3600"/>
              <a:buFont typeface="Calibri"/>
              <a:buNone/>
            </a:pPr>
            <a:r>
              <a:rPr lang="en-US" sz="3600" b="1">
                <a:solidFill>
                  <a:srgbClr val="0070C0"/>
                </a:solidFill>
                <a:latin typeface="Calibri"/>
                <a:ea typeface="Calibri"/>
                <a:cs typeface="Calibri"/>
                <a:sym typeface="Calibri"/>
              </a:rPr>
              <a:t>Results – peptide selection by MS vs. prediction</a:t>
            </a:r>
            <a:endParaRPr/>
          </a:p>
        </p:txBody>
      </p:sp>
      <p:sp>
        <p:nvSpPr>
          <p:cNvPr id="1224" name="Google Shape;1224;p104"/>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
        <p:nvSpPr>
          <p:cNvPr id="1225" name="Google Shape;1225;p104"/>
          <p:cNvSpPr txBox="1">
            <a:spLocks noGrp="1"/>
          </p:cNvSpPr>
          <p:nvPr>
            <p:ph type="sldNum" idx="12"/>
          </p:nvPr>
        </p:nvSpPr>
        <p:spPr>
          <a:xfrm>
            <a:off x="7086600" y="6523267"/>
            <a:ext cx="2057400" cy="254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105"/>
          <p:cNvSpPr txBox="1">
            <a:spLocks noGrp="1"/>
          </p:cNvSpPr>
          <p:nvPr>
            <p:ph type="title"/>
          </p:nvPr>
        </p:nvSpPr>
        <p:spPr>
          <a:xfrm>
            <a:off x="261256" y="250827"/>
            <a:ext cx="8605157" cy="884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600"/>
              <a:buFont typeface="Calibri"/>
              <a:buNone/>
            </a:pPr>
            <a:r>
              <a:rPr lang="en-US"/>
              <a:t>Summary</a:t>
            </a:r>
            <a:endParaRPr/>
          </a:p>
        </p:txBody>
      </p:sp>
      <p:sp>
        <p:nvSpPr>
          <p:cNvPr id="1231" name="Google Shape;1231;p105"/>
          <p:cNvSpPr txBox="1">
            <a:spLocks noGrp="1"/>
          </p:cNvSpPr>
          <p:nvPr>
            <p:ph type="body" idx="1"/>
          </p:nvPr>
        </p:nvSpPr>
        <p:spPr>
          <a:xfrm>
            <a:off x="261255" y="1379764"/>
            <a:ext cx="8605157" cy="47971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MHC class I binding prediction</a:t>
            </a:r>
            <a:endParaRPr/>
          </a:p>
          <a:p>
            <a:pPr marL="228600" lvl="0" indent="-228600" algn="l" rtl="0">
              <a:lnSpc>
                <a:spcPct val="90000"/>
              </a:lnSpc>
              <a:spcBef>
                <a:spcPts val="1000"/>
              </a:spcBef>
              <a:spcAft>
                <a:spcPts val="0"/>
              </a:spcAft>
              <a:buClr>
                <a:schemeClr val="dk1"/>
              </a:buClr>
              <a:buSzPts val="2800"/>
              <a:buChar char="•"/>
            </a:pPr>
            <a:r>
              <a:rPr lang="en-US"/>
              <a:t>MHC class II binding prediction</a:t>
            </a:r>
            <a:endParaRPr/>
          </a:p>
          <a:p>
            <a:pPr marL="228600" lvl="0" indent="-228600" algn="l" rtl="0">
              <a:lnSpc>
                <a:spcPct val="90000"/>
              </a:lnSpc>
              <a:spcBef>
                <a:spcPts val="1000"/>
              </a:spcBef>
              <a:spcAft>
                <a:spcPts val="0"/>
              </a:spcAft>
              <a:buClr>
                <a:schemeClr val="dk1"/>
              </a:buClr>
              <a:buSzPts val="2800"/>
              <a:buChar char="•"/>
            </a:pPr>
            <a:r>
              <a:rPr lang="en-US"/>
              <a:t>TepiTool</a:t>
            </a:r>
            <a:endParaRPr/>
          </a:p>
          <a:p>
            <a:pPr marL="228600" lvl="0" indent="-228600" algn="l" rtl="0">
              <a:lnSpc>
                <a:spcPct val="90000"/>
              </a:lnSpc>
              <a:spcBef>
                <a:spcPts val="1000"/>
              </a:spcBef>
              <a:spcAft>
                <a:spcPts val="0"/>
              </a:spcAft>
              <a:buClr>
                <a:schemeClr val="dk1"/>
              </a:buClr>
              <a:buSzPts val="2800"/>
              <a:buChar char="•"/>
            </a:pPr>
            <a:r>
              <a:rPr lang="en-US"/>
              <a:t>Datasets</a:t>
            </a:r>
            <a:endParaRPr/>
          </a:p>
          <a:p>
            <a:pPr marL="228600" lvl="0" indent="-228600" algn="l" rtl="0">
              <a:lnSpc>
                <a:spcPct val="90000"/>
              </a:lnSpc>
              <a:spcBef>
                <a:spcPts val="1000"/>
              </a:spcBef>
              <a:spcAft>
                <a:spcPts val="0"/>
              </a:spcAft>
              <a:buClr>
                <a:schemeClr val="dk1"/>
              </a:buClr>
              <a:buSzPts val="2800"/>
              <a:buChar char="•"/>
            </a:pPr>
            <a:r>
              <a:rPr lang="en-US"/>
              <a:t>Benchmarking of class I epitope prediction tools</a:t>
            </a:r>
            <a:endParaRPr/>
          </a:p>
          <a:p>
            <a:pPr marL="228600" lvl="0" indent="-228600" algn="l" rtl="0">
              <a:lnSpc>
                <a:spcPct val="90000"/>
              </a:lnSpc>
              <a:spcBef>
                <a:spcPts val="1000"/>
              </a:spcBef>
              <a:spcAft>
                <a:spcPts val="0"/>
              </a:spcAft>
              <a:buClr>
                <a:schemeClr val="dk1"/>
              </a:buClr>
              <a:buSzPts val="2800"/>
              <a:buChar char="•"/>
            </a:pPr>
            <a:r>
              <a:rPr lang="en-US"/>
              <a:t>Contributing tools to IEDB</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232" name="Google Shape;1232;p105"/>
          <p:cNvSpPr txBox="1">
            <a:spLocks noGrp="1"/>
          </p:cNvSpPr>
          <p:nvPr>
            <p:ph type="sldNum" idx="12"/>
          </p:nvPr>
        </p:nvSpPr>
        <p:spPr>
          <a:xfrm>
            <a:off x="7086600" y="6523267"/>
            <a:ext cx="2057400" cy="25400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93</a:t>
            </a:fld>
            <a:endParaRPr/>
          </a:p>
        </p:txBody>
      </p:sp>
      <p:sp>
        <p:nvSpPr>
          <p:cNvPr id="1233" name="Google Shape;1233;p105"/>
          <p:cNvSpPr txBox="1">
            <a:spLocks noGrp="1"/>
          </p:cNvSpPr>
          <p:nvPr>
            <p:ph type="ftr" idx="11"/>
          </p:nvPr>
        </p:nvSpPr>
        <p:spPr>
          <a:xfrm>
            <a:off x="0" y="6576825"/>
            <a:ext cx="2163536" cy="253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2020 IEDB User Workshop</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4225</Words>
  <Application>Microsoft Office PowerPoint</Application>
  <PresentationFormat>On-screen Show (4:3)</PresentationFormat>
  <Paragraphs>1113</Paragraphs>
  <Slides>93</Slides>
  <Notes>93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Calibri</vt:lpstr>
      <vt:lpstr>Times New Roman</vt:lpstr>
      <vt:lpstr>Courier New</vt:lpstr>
      <vt:lpstr>Arial</vt:lpstr>
      <vt:lpstr>Arial Black</vt:lpstr>
      <vt:lpstr>Office Theme</vt:lpstr>
      <vt:lpstr>MHC Binding Predictions</vt:lpstr>
      <vt:lpstr>Outline</vt:lpstr>
      <vt:lpstr>MHC binding predictions</vt:lpstr>
      <vt:lpstr>MHC I Binding Prediction</vt:lpstr>
      <vt:lpstr>Endogenous antigen processing pathway (class I)</vt:lpstr>
      <vt:lpstr>Class I MHC molecule</vt:lpstr>
      <vt:lpstr>MHC-I binding prediction - example</vt:lpstr>
      <vt:lpstr>MHC-I binding prediction - example</vt:lpstr>
      <vt:lpstr>MHC class I binding prediction methods available</vt:lpstr>
      <vt:lpstr>Guidelines: Choosing the prediction method</vt:lpstr>
      <vt:lpstr>MHC-I binding prediction – example</vt:lpstr>
      <vt:lpstr>MHC-I binding prediction – example</vt:lpstr>
      <vt:lpstr>Natural length distribution in epitope prediction</vt:lpstr>
      <vt:lpstr>Allele selection – Reference set for global coverage</vt:lpstr>
      <vt:lpstr>Prediction method dependent allele selection</vt:lpstr>
      <vt:lpstr>MHC-I binding prediction – example</vt:lpstr>
      <vt:lpstr>How the tool works</vt:lpstr>
      <vt:lpstr>MHC-I binding prediction – example</vt:lpstr>
      <vt:lpstr>MHC-I binding prediction – example</vt:lpstr>
      <vt:lpstr>Downloaded prediction results</vt:lpstr>
      <vt:lpstr>Emailed prediction results</vt:lpstr>
      <vt:lpstr>Selection of “binders”</vt:lpstr>
      <vt:lpstr>Different peptide-binding repertoires</vt:lpstr>
      <vt:lpstr>Allele-specific thresholds</vt:lpstr>
      <vt:lpstr>Recommendations</vt:lpstr>
      <vt:lpstr>Alternate approaches for selecting binders </vt:lpstr>
      <vt:lpstr>Walk through exercise</vt:lpstr>
      <vt:lpstr>Walk through exercise</vt:lpstr>
      <vt:lpstr>Practice Exercise</vt:lpstr>
      <vt:lpstr>Practice Exercise</vt:lpstr>
      <vt:lpstr>Self-practice: 5 min</vt:lpstr>
      <vt:lpstr>Self-practice results</vt:lpstr>
      <vt:lpstr>Class II MHC Binding Prediction</vt:lpstr>
      <vt:lpstr>Exogenous antigen processing pathway (class II)</vt:lpstr>
      <vt:lpstr>Class II MHC molecule</vt:lpstr>
      <vt:lpstr>HLA Nomenclature</vt:lpstr>
      <vt:lpstr>Class II binding peptide “Binding core”</vt:lpstr>
      <vt:lpstr>“Peptide flanking residues” (PFR)</vt:lpstr>
      <vt:lpstr>Other differences between class I &amp; II tools</vt:lpstr>
      <vt:lpstr>MHC-II binding prediction interface</vt:lpstr>
      <vt:lpstr>MHC-II binding prediction - example</vt:lpstr>
      <vt:lpstr>Guidelines: Choosing the prediction method</vt:lpstr>
      <vt:lpstr>MHC-II binding prediction – example</vt:lpstr>
      <vt:lpstr>Allele selection - α and β chains separately</vt:lpstr>
      <vt:lpstr>Allele selection – 27 allele reference set</vt:lpstr>
      <vt:lpstr>Allele selection – 7 allele set</vt:lpstr>
      <vt:lpstr>MHC-II binding prediction – example</vt:lpstr>
      <vt:lpstr>How the tool works</vt:lpstr>
      <vt:lpstr>MHC-II binding prediction – example</vt:lpstr>
      <vt:lpstr>MHC-II binding prediction – example</vt:lpstr>
      <vt:lpstr>Guidelines: Selecting binders</vt:lpstr>
      <vt:lpstr>Alternate approaches for selecting binders </vt:lpstr>
      <vt:lpstr>Issue of overlapping peptides</vt:lpstr>
      <vt:lpstr>Issue of overlapping peptides: Solution</vt:lpstr>
      <vt:lpstr>Issue of overlapping peptides: Solution</vt:lpstr>
      <vt:lpstr>Promiscuous binders</vt:lpstr>
      <vt:lpstr>Promiscuous binders - Multiple alleles</vt:lpstr>
      <vt:lpstr>Multiple alleles - result</vt:lpstr>
      <vt:lpstr>Panel of 27 class II alleles to allow for global coverage</vt:lpstr>
      <vt:lpstr>Promiscuous binders</vt:lpstr>
      <vt:lpstr>“7-allele” method</vt:lpstr>
      <vt:lpstr>“7-allele” method</vt:lpstr>
      <vt:lpstr>“7-allele” method</vt:lpstr>
      <vt:lpstr>Self-practice (or mini-break): 10 min</vt:lpstr>
      <vt:lpstr>Self-practice</vt:lpstr>
      <vt:lpstr>Self-practice: input</vt:lpstr>
      <vt:lpstr>Self-practice: output</vt:lpstr>
      <vt:lpstr>TepiTool</vt:lpstr>
      <vt:lpstr>Step 1: Sequence data</vt:lpstr>
      <vt:lpstr>Step 2: Species &amp; allele class </vt:lpstr>
      <vt:lpstr>Step 3: Alleles - Class I</vt:lpstr>
      <vt:lpstr>Step 4: Peptides - Class I</vt:lpstr>
      <vt:lpstr>Step 4: Peptides - Class I</vt:lpstr>
      <vt:lpstr>Step 4: Peptides - Class I</vt:lpstr>
      <vt:lpstr>Step 4: Peptides - Class I</vt:lpstr>
      <vt:lpstr>Step 5: Method - Class I</vt:lpstr>
      <vt:lpstr>Step 5: Method - Class I</vt:lpstr>
      <vt:lpstr>Step 5: Method - Class I</vt:lpstr>
      <vt:lpstr>Step 5: Method - Class I</vt:lpstr>
      <vt:lpstr>Results: Class I</vt:lpstr>
      <vt:lpstr>Step 3: Alleles - Class II</vt:lpstr>
      <vt:lpstr>Step 4: Peptides - Class II</vt:lpstr>
      <vt:lpstr>Step 5: Method - Class II</vt:lpstr>
      <vt:lpstr>Results – Class II</vt:lpstr>
      <vt:lpstr>Step 3-5: Class II -7 allele method</vt:lpstr>
      <vt:lpstr>Step 3-5: Class II – promiscuous</vt:lpstr>
      <vt:lpstr>Datasets</vt:lpstr>
      <vt:lpstr>Benchmarking of class I epitope prediction methods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MHC Binding Predictions</dc:title>
  <dc:creator>LJI User</dc:creator>
  <cp:lastModifiedBy>Nina Blazeska</cp:lastModifiedBy>
  <cp:revision>2</cp:revision>
  <dcterms:modified xsi:type="dcterms:W3CDTF">2020-11-13T07:18:03Z</dcterms:modified>
</cp:coreProperties>
</file>