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Open Sans 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  <a:defRPr sz="45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2165234" y="-524215"/>
            <a:ext cx="4797199" cy="860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1256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12819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086600" y="6580415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576825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685800" y="941294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en-US"/>
              <a:t>LYRA &amp; SCEptRe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1143000" y="342096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tools.iedb.org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1870501" y="4064200"/>
            <a:ext cx="540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Presented b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y: Paolo Marcatili</a:t>
            </a: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Associa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Professor</a:t>
            </a: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Slides: Morten Nielsen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 descr="Screen-Res-IE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089" y="624305"/>
            <a:ext cx="4275823" cy="7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931" y="1313342"/>
            <a:ext cx="2707762" cy="160511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261256" y="10604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TCR-pMHC 3D complexes -results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261256" y="744923"/>
            <a:ext cx="38249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http://tools.iedb.org/sceptre/tcr/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13" y="2984709"/>
            <a:ext cx="8841442" cy="340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825500" y="3356610"/>
            <a:ext cx="330200" cy="203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1441450" y="3356610"/>
            <a:ext cx="330200" cy="203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1843541" y="3356610"/>
            <a:ext cx="330200" cy="203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 rot="-5400000">
            <a:off x="1282700" y="2193071"/>
            <a:ext cx="584200" cy="1498600"/>
          </a:xfrm>
          <a:prstGeom prst="rightBrace">
            <a:avLst>
              <a:gd name="adj1" fmla="val 8333"/>
              <a:gd name="adj2" fmla="val 87712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2070100" y="2170019"/>
            <a:ext cx="3371308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outs to iedb.org details pages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143113" y="3234472"/>
            <a:ext cx="682387" cy="1701996"/>
          </a:xfrm>
          <a:prstGeom prst="ellipse">
            <a:avLst/>
          </a:prstGeom>
          <a:solidFill>
            <a:srgbClr val="C00000">
              <a:alpha val="2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6028842" y="1344223"/>
            <a:ext cx="25876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ClusterID: N.Ax_By.aX(bY)</a:t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6462793" y="2103637"/>
            <a:ext cx="23612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Epitope    TCR        MHC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22"/>
          <p:cNvCxnSpPr/>
          <p:nvPr/>
        </p:nvCxnSpPr>
        <p:spPr>
          <a:xfrm rot="10800000" flipH="1">
            <a:off x="6726264" y="1713555"/>
            <a:ext cx="360336" cy="39008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22"/>
          <p:cNvCxnSpPr>
            <a:stCxn id="205" idx="0"/>
          </p:cNvCxnSpPr>
          <p:nvPr/>
        </p:nvCxnSpPr>
        <p:spPr>
          <a:xfrm rot="10800000">
            <a:off x="7594236" y="1713637"/>
            <a:ext cx="49200" cy="3900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22"/>
          <p:cNvCxnSpPr/>
          <p:nvPr/>
        </p:nvCxnSpPr>
        <p:spPr>
          <a:xfrm rot="10800000">
            <a:off x="8152108" y="1713555"/>
            <a:ext cx="340963" cy="39008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9" name="Google Shape;209;p22"/>
          <p:cNvSpPr/>
          <p:nvPr/>
        </p:nvSpPr>
        <p:spPr>
          <a:xfrm>
            <a:off x="68580" y="1280160"/>
            <a:ext cx="8983980" cy="51054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>
            <a:spLocks noGrp="1"/>
          </p:cNvSpPr>
          <p:nvPr>
            <p:ph type="title"/>
          </p:nvPr>
        </p:nvSpPr>
        <p:spPr>
          <a:xfrm>
            <a:off x="261256" y="10604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TCR-pMHC 3D complexes -results</a:t>
            </a:r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217" name="Google Shape;217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0990"/>
          <a:stretch/>
        </p:blipFill>
        <p:spPr>
          <a:xfrm>
            <a:off x="154575" y="1211897"/>
            <a:ext cx="8841442" cy="524278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23"/>
          <p:cNvSpPr/>
          <p:nvPr/>
        </p:nvSpPr>
        <p:spPr>
          <a:xfrm>
            <a:off x="261256" y="744923"/>
            <a:ext cx="38249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http://tools.iedb.org/sceptre/tcr/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1075305" y="3864822"/>
            <a:ext cx="330200" cy="203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6367" y="2056439"/>
            <a:ext cx="4746296" cy="381996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21" name="Google Shape;221;p23"/>
          <p:cNvCxnSpPr>
            <a:stCxn id="219" idx="0"/>
            <a:endCxn id="220" idx="1"/>
          </p:cNvCxnSpPr>
          <p:nvPr/>
        </p:nvCxnSpPr>
        <p:spPr>
          <a:xfrm rot="-5400000" flipH="1">
            <a:off x="2112505" y="2992722"/>
            <a:ext cx="101700" cy="1845900"/>
          </a:xfrm>
          <a:prstGeom prst="bentConnector4">
            <a:avLst>
              <a:gd name="adj1" fmla="val -224779"/>
              <a:gd name="adj2" fmla="val 54474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22" name="Google Shape;22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74" y="1954840"/>
            <a:ext cx="2684508" cy="159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261256" y="10604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TCR-pMHC 3D complexes -results</a:t>
            </a:r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230" name="Google Shape;230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0990"/>
          <a:stretch/>
        </p:blipFill>
        <p:spPr>
          <a:xfrm>
            <a:off x="154575" y="1211897"/>
            <a:ext cx="8841442" cy="524278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24"/>
          <p:cNvSpPr/>
          <p:nvPr/>
        </p:nvSpPr>
        <p:spPr>
          <a:xfrm>
            <a:off x="261256" y="744923"/>
            <a:ext cx="38249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http://tools.iedb.org/sceptre/tcr/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425554" y="3858684"/>
            <a:ext cx="330200" cy="203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3654" y="1679727"/>
            <a:ext cx="5104462" cy="362515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4" name="Google Shape;234;p24"/>
          <p:cNvCxnSpPr>
            <a:stCxn id="232" idx="0"/>
            <a:endCxn id="233" idx="1"/>
          </p:cNvCxnSpPr>
          <p:nvPr/>
        </p:nvCxnSpPr>
        <p:spPr>
          <a:xfrm rot="-5400000">
            <a:off x="3524054" y="3558984"/>
            <a:ext cx="366300" cy="2331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35" name="Google Shape;23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74" y="1954840"/>
            <a:ext cx="2684508" cy="159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MHC-ligand 3D complexes</a:t>
            </a:r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4886325" y="1365079"/>
            <a:ext cx="398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http://tools.iedb.org/sceptre/mhc/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457118"/>
            <a:ext cx="4221248" cy="47974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Google Shape;245;p25"/>
          <p:cNvSpPr/>
          <p:nvPr/>
        </p:nvSpPr>
        <p:spPr>
          <a:xfrm>
            <a:off x="1857375" y="4048125"/>
            <a:ext cx="857250" cy="257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6325" y="1996676"/>
            <a:ext cx="3981450" cy="371830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7" name="Google Shape;247;p25"/>
          <p:cNvSpPr/>
          <p:nvPr/>
        </p:nvSpPr>
        <p:spPr>
          <a:xfrm>
            <a:off x="6343650" y="4438650"/>
            <a:ext cx="857250" cy="257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 rot="10800000">
            <a:off x="7300159" y="5584402"/>
            <a:ext cx="441960" cy="5347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25"/>
          <p:cNvCxnSpPr/>
          <p:nvPr/>
        </p:nvCxnSpPr>
        <p:spPr>
          <a:xfrm>
            <a:off x="2714625" y="4176712"/>
            <a:ext cx="2057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MHC-ligand 3D complexes -results</a:t>
            </a:r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4610100" y="857191"/>
            <a:ext cx="395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http://tools.iedb.org/sceptre/mhc/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1826"/>
          <a:stretch/>
        </p:blipFill>
        <p:spPr>
          <a:xfrm>
            <a:off x="708931" y="1257301"/>
            <a:ext cx="7749300" cy="52578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antibody-antigen 3D complexes</a:t>
            </a:r>
            <a:endParaRPr/>
          </a:p>
        </p:txBody>
      </p:sp>
      <p:sp>
        <p:nvSpPr>
          <p:cNvPr id="264" name="Google Shape;264;p2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5" name="Google Shape;265;p2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66" name="Google Shape;266;p27"/>
          <p:cNvSpPr/>
          <p:nvPr/>
        </p:nvSpPr>
        <p:spPr>
          <a:xfrm>
            <a:off x="5862848" y="1430350"/>
            <a:ext cx="319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http://tools.iedb.org/sceptre/bcr/</a:t>
            </a:r>
            <a:endParaRPr sz="16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0306" y="1430339"/>
            <a:ext cx="5365174" cy="490892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27"/>
          <p:cNvSpPr/>
          <p:nvPr/>
        </p:nvSpPr>
        <p:spPr>
          <a:xfrm rot="10800000">
            <a:off x="3130114" y="6295157"/>
            <a:ext cx="441960" cy="5347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 sz="3200"/>
              <a:t>SCEptRe: antibody-antigen 3D complexes -results</a:t>
            </a:r>
            <a:endParaRPr sz="3200"/>
          </a:p>
        </p:txBody>
      </p:sp>
      <p:sp>
        <p:nvSpPr>
          <p:cNvPr id="274" name="Google Shape;274;p2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4974763" y="810803"/>
            <a:ext cx="3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http://tools.iedb.org/sceptre/bcr/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2295"/>
          <a:stretch/>
        </p:blipFill>
        <p:spPr>
          <a:xfrm>
            <a:off x="232681" y="1236664"/>
            <a:ext cx="8690102" cy="521176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8" name="Google Shape;278;p28"/>
          <p:cNvSpPr txBox="1"/>
          <p:nvPr/>
        </p:nvSpPr>
        <p:spPr>
          <a:xfrm>
            <a:off x="3766089" y="2231759"/>
            <a:ext cx="2154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ClusterID: N.Hx_Ly.M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4107052" y="2991173"/>
            <a:ext cx="2376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   BCR    Epitope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28"/>
          <p:cNvCxnSpPr/>
          <p:nvPr/>
        </p:nvCxnSpPr>
        <p:spPr>
          <a:xfrm rot="10800000" flipH="1">
            <a:off x="4463511" y="2601091"/>
            <a:ext cx="360336" cy="39008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1" name="Google Shape;281;p28"/>
          <p:cNvCxnSpPr/>
          <p:nvPr/>
        </p:nvCxnSpPr>
        <p:spPr>
          <a:xfrm rot="10800000">
            <a:off x="5331416" y="2601091"/>
            <a:ext cx="49268" cy="39008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2" name="Google Shape;282;p28"/>
          <p:cNvCxnSpPr/>
          <p:nvPr/>
        </p:nvCxnSpPr>
        <p:spPr>
          <a:xfrm rot="10800000">
            <a:off x="5889355" y="2601091"/>
            <a:ext cx="340963" cy="390082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83" name="Google Shape;28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256" y="2073593"/>
            <a:ext cx="3139894" cy="1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/>
          <p:cNvPicPr preferRelativeResize="0"/>
          <p:nvPr/>
        </p:nvPicPr>
        <p:blipFill rotWithShape="1">
          <a:blip r:embed="rId5">
            <a:alphaModFix/>
          </a:blip>
          <a:srcRect t="31686" b="4549"/>
          <a:stretch/>
        </p:blipFill>
        <p:spPr>
          <a:xfrm>
            <a:off x="232681" y="3705594"/>
            <a:ext cx="8690102" cy="28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/>
          <p:nvPr/>
        </p:nvSpPr>
        <p:spPr>
          <a:xfrm>
            <a:off x="143113" y="3844072"/>
            <a:ext cx="893207" cy="1701996"/>
          </a:xfrm>
          <a:prstGeom prst="ellipse">
            <a:avLst/>
          </a:prstGeom>
          <a:solidFill>
            <a:srgbClr val="C00000">
              <a:alpha val="2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185050" y="250825"/>
            <a:ext cx="88827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Tools accessible from both T Cell &amp; B Cell tabs</a:t>
            </a:r>
            <a:endParaRPr/>
          </a:p>
        </p:txBody>
      </p:sp>
      <p:pic>
        <p:nvPicPr>
          <p:cNvPr id="291" name="Google Shape;291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2163" y="1635425"/>
            <a:ext cx="8604250" cy="328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1234440" y="1630680"/>
            <a:ext cx="441960" cy="822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9"/>
          <p:cNvSpPr/>
          <p:nvPr/>
        </p:nvSpPr>
        <p:spPr>
          <a:xfrm>
            <a:off x="1942556" y="1630680"/>
            <a:ext cx="441960" cy="822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261256" y="3268980"/>
            <a:ext cx="8669384" cy="7315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Structure provides detailed information essential to access function of a protein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Homology modeling is still the most reliable approach for accurate protein structure prediction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Works accurately if similar templates exist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Low accuracy of variable loops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fold of BCR and TCR is highly conserved (similar templates exits       ),  but the function is dictated by the highly sequence variable CDR loops.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However, the CDR loops share relative low structural diversity (canonical structures)</a:t>
            </a:r>
            <a:endParaRPr/>
          </a:p>
        </p:txBody>
      </p:sp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 l="51759" t="11388" r="5331" b="10749"/>
          <a:stretch/>
        </p:blipFill>
        <p:spPr>
          <a:xfrm>
            <a:off x="5796619" y="4764573"/>
            <a:ext cx="540000" cy="51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 rotWithShape="1">
          <a:blip r:embed="rId3">
            <a:alphaModFix/>
          </a:blip>
          <a:srcRect l="6613" t="9768" r="47721" b="10872"/>
          <a:stretch/>
        </p:blipFill>
        <p:spPr>
          <a:xfrm>
            <a:off x="2823794" y="4296123"/>
            <a:ext cx="540000" cy="49344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Why yet another specialized tool?</a:t>
            </a:r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261250" y="169175"/>
            <a:ext cx="9280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LYRA: Lymphocyte Receptor Automated Modeling</a:t>
            </a:r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5251125" y="1404350"/>
            <a:ext cx="38172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 and T-cell receptor structure modeling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Canonical structures (CS):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Hypervariable CDR loops only assume a limited number of conformations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(Chothia &amp; Lesk, JMB 1987)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identified by specific sequence features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5" y="1404355"/>
            <a:ext cx="4989882" cy="399913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" name="Google Shape;31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255" y="5640848"/>
            <a:ext cx="4101195" cy="772689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317" name="Google Shape;317;p31"/>
          <p:cNvSpPr/>
          <p:nvPr/>
        </p:nvSpPr>
        <p:spPr>
          <a:xfrm>
            <a:off x="261255" y="869220"/>
            <a:ext cx="3028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http://tools.iedb.org/lyra/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162575" y="260675"/>
            <a:ext cx="9144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Tools accessible from both T cell &amp; B cell tabs</a:t>
            </a:r>
            <a:endParaRPr/>
          </a:p>
        </p:txBody>
      </p:sp>
      <p:pic>
        <p:nvPicPr>
          <p:cNvPr id="90" name="Google Shape;90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2163" y="1635425"/>
            <a:ext cx="8604250" cy="328063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1234440" y="1630680"/>
            <a:ext cx="441960" cy="822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942556" y="1630680"/>
            <a:ext cx="441960" cy="822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261250" y="3976649"/>
            <a:ext cx="8669400" cy="939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261250" y="169175"/>
            <a:ext cx="88827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LYRA: Lymphocyte Receptor Automated Modeling</a:t>
            </a:r>
            <a:endParaRPr/>
          </a:p>
        </p:txBody>
      </p:sp>
      <p:sp>
        <p:nvSpPr>
          <p:cNvPr id="323" name="Google Shape;323;p3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5251137" y="1439637"/>
            <a:ext cx="36153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Templates are identified using BLOSUM62 scores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modeling: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CS of target and template loops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match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the highest scoring identical canonical structure loops from other structures are selected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5" y="1404355"/>
            <a:ext cx="4989882" cy="399913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255" y="5640848"/>
            <a:ext cx="4101195" cy="772689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328" name="Google Shape;328;p32"/>
          <p:cNvSpPr/>
          <p:nvPr/>
        </p:nvSpPr>
        <p:spPr>
          <a:xfrm>
            <a:off x="261255" y="869220"/>
            <a:ext cx="3028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http://tools.iedb.org/lyra/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7" y="1363437"/>
            <a:ext cx="5733900" cy="44886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4" name="Google Shape;334;p3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LYRA – example (BCRs)</a:t>
            </a:r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37" name="Google Shape;337;p33"/>
          <p:cNvSpPr/>
          <p:nvPr/>
        </p:nvSpPr>
        <p:spPr>
          <a:xfrm>
            <a:off x="1594616" y="3318988"/>
            <a:ext cx="4271700" cy="6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DIQMTQSPASLSASVGATVTITCRTSENIDSYLAWYQQRQGKSPQLLVYAATNLADGVPSRFSGSGSGTQYSLKINSLQSEDVARYYCQHYSTTPWTFGGGTQLEIKRADAAPTVSIFPPSSEQLTSGGASVVCFLNNFYPKDINVKWKIDGSERQNGVLNSWTDQDSKDSTYSMSSTLTLTKDEYERHNSYTCEATHKTSTSPIVKSFNRNEC0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3"/>
          <p:cNvSpPr txBox="1"/>
          <p:nvPr/>
        </p:nvSpPr>
        <p:spPr>
          <a:xfrm>
            <a:off x="6728150" y="3479423"/>
            <a:ext cx="1874700" cy="61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sequences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(input or upload)</a:t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1594616" y="4285202"/>
            <a:ext cx="4271700" cy="6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EVQLQQSGPELVKPGASVKISCKASGYSFTGYYMNWVKQSPEKSLEWIGEMSPSTGRTTYNQNFKAKATLTVDQSSSTAYMQLKSLTSEDSAVYYCARSVPLTTLIEDWYFDVWGTGTTVTVSSAKTTPPSVYPLAPGSAAQTNSMVTLGCLVKGYFPEPVTVTWNSGSLSSGVHTFPAVLQSDLYTLSSSVTVPSSTWPSETVTCNVAHPASSTKVDKKIVPR</a:t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6814728" y="4094976"/>
            <a:ext cx="2169300" cy="1261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FASTA upload format: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&gt;light chain header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for light chain here...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&gt;heavy chain header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for heavy chain here...</a:t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5874008" y="3215640"/>
            <a:ext cx="709800" cy="2141100"/>
          </a:xfrm>
          <a:prstGeom prst="rightBrace">
            <a:avLst>
              <a:gd name="adj1" fmla="val 8333"/>
              <a:gd name="adj2" fmla="val 2686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327660" y="5356860"/>
            <a:ext cx="1028700" cy="25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5874008" y="486996"/>
            <a:ext cx="3028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http://tools.iedb.org/lyra/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LYRA – example (BCRs)</a:t>
            </a:r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51" name="Google Shape;351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815" y="1179827"/>
            <a:ext cx="5686500" cy="5088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2" name="Google Shape;352;p34"/>
          <p:cNvSpPr/>
          <p:nvPr/>
        </p:nvSpPr>
        <p:spPr>
          <a:xfrm>
            <a:off x="1640336" y="3166588"/>
            <a:ext cx="4233600" cy="6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DIQMTQSPASLSASVGATVTITCRTSENIDSYLAWYQQRQGKSPQLLVYAATNLADGVPSRFSGSGSGTQYSLKINSLQSEDVARYYCQHYSTTPWTFGGGTQLEIKRADAAPTVSIFPPSSEQLTSGGASVVCFLNNFYPKDINVKWKIDGSERQNGVLNSWTDQDSKDSTYSMSSTLTLTKDEYERHNSYTCEATHKTSTSPIVKSFNRNEC0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4"/>
          <p:cNvSpPr/>
          <p:nvPr/>
        </p:nvSpPr>
        <p:spPr>
          <a:xfrm>
            <a:off x="1640336" y="4132802"/>
            <a:ext cx="4233600" cy="6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5" tIns="9125" rIns="9125" bIns="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EVQLQQSGPELVKPGASVKISCKASGYSFTGYYMNWVKQSPEKSLEWIGEMSPSTGRTTYNQNFKAKATLTVDQSSSTAYMQLKSLTSEDSAVYYCARSVPLTTLIEDWYFDVWGTGTTVTVSSAKTTPPSVYPLAPGSAAQTNSMVTLGCLVKGYFPEPVTVTWNSGSLSSGVHTFPAVLQSDLYTLSSSVTVPSSTWPSETVTCNVAHPASSTKVDKKIVPR</a:t>
            </a:r>
            <a:endParaRPr/>
          </a:p>
        </p:txBody>
      </p:sp>
      <p:pic>
        <p:nvPicPr>
          <p:cNvPr id="354" name="Google Shape;35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5868" y="1928462"/>
            <a:ext cx="1145857" cy="43730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5" name="Google Shape;355;p34"/>
          <p:cNvSpPr txBox="1"/>
          <p:nvPr/>
        </p:nvSpPr>
        <p:spPr>
          <a:xfrm>
            <a:off x="6265868" y="1170981"/>
            <a:ext cx="2600400" cy="646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Chain Modeling Method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1950244" y="5447266"/>
            <a:ext cx="11334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p34"/>
          <p:cNvCxnSpPr>
            <a:stCxn id="356" idx="3"/>
            <a:endCxn id="354" idx="1"/>
          </p:cNvCxnSpPr>
          <p:nvPr/>
        </p:nvCxnSpPr>
        <p:spPr>
          <a:xfrm rot="10800000" flipH="1">
            <a:off x="3083644" y="2147116"/>
            <a:ext cx="3182100" cy="3385800"/>
          </a:xfrm>
          <a:prstGeom prst="bentConnector3">
            <a:avLst>
              <a:gd name="adj1" fmla="val 95199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8" name="Google Shape;358;p34"/>
          <p:cNvSpPr txBox="1"/>
          <p:nvPr/>
        </p:nvSpPr>
        <p:spPr>
          <a:xfrm>
            <a:off x="6265868" y="2381009"/>
            <a:ext cx="26004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HMMER – searches sequence databases for sequence homologs &amp; makes sequence alignments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SCWRL 4.0 models non conserved residues (uses conserved residue side chains as constraints)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6204908" y="5660878"/>
            <a:ext cx="2698200" cy="923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Prevents use as framework or loop template for both chains</a:t>
            </a:r>
            <a:endParaRPr/>
          </a:p>
        </p:txBody>
      </p:sp>
      <p:sp>
        <p:nvSpPr>
          <p:cNvPr id="360" name="Google Shape;360;p34"/>
          <p:cNvSpPr/>
          <p:nvPr/>
        </p:nvSpPr>
        <p:spPr>
          <a:xfrm>
            <a:off x="5874008" y="486996"/>
            <a:ext cx="3028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http://tools.iedb.org/lyra/</a:t>
            </a:r>
            <a:endParaRPr/>
          </a:p>
        </p:txBody>
      </p:sp>
      <p:cxnSp>
        <p:nvCxnSpPr>
          <p:cNvPr id="361" name="Google Shape;361;p34"/>
          <p:cNvCxnSpPr/>
          <p:nvPr/>
        </p:nvCxnSpPr>
        <p:spPr>
          <a:xfrm rot="10800000">
            <a:off x="2933708" y="5798820"/>
            <a:ext cx="3271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2" name="Google Shape;362;p34"/>
          <p:cNvSpPr/>
          <p:nvPr/>
        </p:nvSpPr>
        <p:spPr>
          <a:xfrm rot="10800000">
            <a:off x="5020247" y="6184389"/>
            <a:ext cx="441900" cy="49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LYRA – example (BCRs)</a:t>
            </a:r>
            <a:endParaRPr/>
          </a:p>
        </p:txBody>
      </p:sp>
      <p:pic>
        <p:nvPicPr>
          <p:cNvPr id="368" name="Google Shape;368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451" r="43968" b="68776"/>
          <a:stretch/>
        </p:blipFill>
        <p:spPr>
          <a:xfrm>
            <a:off x="337455" y="1276350"/>
            <a:ext cx="6315300" cy="4553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9" name="Google Shape;369;p3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71" name="Google Shape;371;p35"/>
          <p:cNvSpPr/>
          <p:nvPr/>
        </p:nvSpPr>
        <p:spPr>
          <a:xfrm>
            <a:off x="5874008" y="486996"/>
            <a:ext cx="3028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http://tools.iedb.org/lyra/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LYRA – example (BCRs)</a:t>
            </a:r>
            <a:endParaRPr/>
          </a:p>
        </p:txBody>
      </p:sp>
      <p:pic>
        <p:nvPicPr>
          <p:cNvPr id="377" name="Google Shape;377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12" t="31976" r="111" b="36099"/>
          <a:stretch/>
        </p:blipFill>
        <p:spPr>
          <a:xfrm>
            <a:off x="261256" y="1254951"/>
            <a:ext cx="8533500" cy="42696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79" name="Google Shape;379;p3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80" name="Google Shape;380;p36"/>
          <p:cNvSpPr/>
          <p:nvPr/>
        </p:nvSpPr>
        <p:spPr>
          <a:xfrm>
            <a:off x="5874008" y="486996"/>
            <a:ext cx="3028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http://tools.iedb.org/lyra/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LYRA – example (BCRs)</a:t>
            </a:r>
            <a:endParaRPr/>
          </a:p>
        </p:txBody>
      </p:sp>
      <p:pic>
        <p:nvPicPr>
          <p:cNvPr id="386" name="Google Shape;386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2" t="64593" r="54395" b="350"/>
          <a:stretch/>
        </p:blipFill>
        <p:spPr>
          <a:xfrm>
            <a:off x="261256" y="1045401"/>
            <a:ext cx="4405994" cy="532136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7" name="Google Shape;387;p3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89" name="Google Shape;389;p37"/>
          <p:cNvSpPr/>
          <p:nvPr/>
        </p:nvSpPr>
        <p:spPr>
          <a:xfrm>
            <a:off x="5874008" y="486996"/>
            <a:ext cx="3028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http://tools.iedb.org/lyra/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Benchmark evaluation</a:t>
            </a:r>
            <a:endParaRPr/>
          </a:p>
        </p:txBody>
      </p:sp>
      <p:sp>
        <p:nvSpPr>
          <p:cNvPr id="396" name="Google Shape;396;p3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98" name="Google Shape;398;p38"/>
          <p:cNvSpPr txBox="1"/>
          <p:nvPr/>
        </p:nvSpPr>
        <p:spPr>
          <a:xfrm>
            <a:off x="6493791" y="1239863"/>
            <a:ext cx="540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6692685" y="5390827"/>
            <a:ext cx="540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38"/>
          <p:cNvPicPr preferRelativeResize="0"/>
          <p:nvPr/>
        </p:nvPicPr>
        <p:blipFill rotWithShape="1">
          <a:blip r:embed="rId3">
            <a:alphaModFix/>
          </a:blip>
          <a:srcRect l="78958" r="14458"/>
          <a:stretch/>
        </p:blipFill>
        <p:spPr>
          <a:xfrm>
            <a:off x="7963544" y="1386493"/>
            <a:ext cx="402956" cy="426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8"/>
          <p:cNvPicPr preferRelativeResize="0"/>
          <p:nvPr/>
        </p:nvPicPr>
        <p:blipFill rotWithShape="1">
          <a:blip r:embed="rId3">
            <a:alphaModFix/>
          </a:blip>
          <a:srcRect t="6738" r="50648"/>
          <a:stretch/>
        </p:blipFill>
        <p:spPr>
          <a:xfrm>
            <a:off x="4961289" y="1673816"/>
            <a:ext cx="3020339" cy="39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8"/>
          <p:cNvSpPr/>
          <p:nvPr/>
        </p:nvSpPr>
        <p:spPr>
          <a:xfrm>
            <a:off x="5995255" y="4032204"/>
            <a:ext cx="542858" cy="1121965"/>
          </a:xfrm>
          <a:prstGeom prst="ellipse">
            <a:avLst/>
          </a:prstGeom>
          <a:solidFill>
            <a:srgbClr val="C00000">
              <a:alpha val="23921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7465014" y="4014123"/>
            <a:ext cx="542858" cy="1121965"/>
          </a:xfrm>
          <a:prstGeom prst="ellipse">
            <a:avLst/>
          </a:prstGeom>
          <a:solidFill>
            <a:srgbClr val="C00000">
              <a:alpha val="23921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7632901" y="5278151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7893792" y="5136088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8"/>
          <p:cNvSpPr txBox="1"/>
          <p:nvPr/>
        </p:nvSpPr>
        <p:spPr>
          <a:xfrm rot="-2335531">
            <a:off x="7563179" y="5269431"/>
            <a:ext cx="8928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38"/>
          <p:cNvPicPr preferRelativeResize="0"/>
          <p:nvPr/>
        </p:nvPicPr>
        <p:blipFill rotWithShape="1">
          <a:blip r:embed="rId4">
            <a:alphaModFix/>
          </a:blip>
          <a:srcRect t="6794" r="53621"/>
          <a:stretch/>
        </p:blipFill>
        <p:spPr>
          <a:xfrm>
            <a:off x="633215" y="1720313"/>
            <a:ext cx="2838405" cy="385419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8"/>
          <p:cNvSpPr txBox="1"/>
          <p:nvPr/>
        </p:nvSpPr>
        <p:spPr>
          <a:xfrm>
            <a:off x="2200761" y="1456843"/>
            <a:ext cx="5581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1766806" y="3104891"/>
            <a:ext cx="542858" cy="1121965"/>
          </a:xfrm>
          <a:prstGeom prst="ellipse">
            <a:avLst/>
          </a:prstGeom>
          <a:solidFill>
            <a:srgbClr val="C00000">
              <a:alpha val="23921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38"/>
          <p:cNvPicPr preferRelativeResize="0"/>
          <p:nvPr/>
        </p:nvPicPr>
        <p:blipFill rotWithShape="1">
          <a:blip r:embed="rId4">
            <a:alphaModFix/>
          </a:blip>
          <a:srcRect l="82338" r="11583"/>
          <a:stretch/>
        </p:blipFill>
        <p:spPr>
          <a:xfrm>
            <a:off x="3432666" y="1439376"/>
            <a:ext cx="371960" cy="413513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8"/>
          <p:cNvSpPr/>
          <p:nvPr/>
        </p:nvSpPr>
        <p:spPr>
          <a:xfrm>
            <a:off x="3045395" y="5138664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3337282" y="5012099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8"/>
          <p:cNvSpPr/>
          <p:nvPr/>
        </p:nvSpPr>
        <p:spPr>
          <a:xfrm>
            <a:off x="3019587" y="3861720"/>
            <a:ext cx="542858" cy="1121965"/>
          </a:xfrm>
          <a:prstGeom prst="ellipse">
            <a:avLst/>
          </a:prstGeom>
          <a:solidFill>
            <a:srgbClr val="C00000">
              <a:alpha val="23921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8"/>
          <p:cNvSpPr txBox="1"/>
          <p:nvPr/>
        </p:nvSpPr>
        <p:spPr>
          <a:xfrm rot="-2335531">
            <a:off x="2975673" y="5129944"/>
            <a:ext cx="8928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Application: Modeling TCR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–</a:t>
            </a:r>
            <a:r>
              <a:rPr lang="en-US"/>
              <a:t> peptide:MHC interactions</a:t>
            </a:r>
            <a:endParaRPr/>
          </a:p>
        </p:txBody>
      </p:sp>
      <p:sp>
        <p:nvSpPr>
          <p:cNvPr id="421" name="Google Shape;421;p3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22" name="Google Shape;422;p3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23" name="Google Shape;423;p39"/>
          <p:cNvSpPr/>
          <p:nvPr/>
        </p:nvSpPr>
        <p:spPr>
          <a:xfrm>
            <a:off x="7632901" y="5278151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7893792" y="5136088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9"/>
          <p:cNvSpPr/>
          <p:nvPr/>
        </p:nvSpPr>
        <p:spPr>
          <a:xfrm>
            <a:off x="3045395" y="5138664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3337282" y="5012099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556792"/>
            <a:ext cx="8352927" cy="351968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9"/>
          <p:cNvSpPr txBox="1"/>
          <p:nvPr/>
        </p:nvSpPr>
        <p:spPr>
          <a:xfrm>
            <a:off x="4432516" y="1362704"/>
            <a:ext cx="691023" cy="46166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Lyra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5346262"/>
            <a:ext cx="3607817" cy="90625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30" name="Google Shape;43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7215" y="5346262"/>
            <a:ext cx="3720086" cy="90625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Modeling TCR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–</a:t>
            </a:r>
            <a:r>
              <a:rPr lang="en-US"/>
              <a:t> peptide:MHC interactions</a:t>
            </a:r>
            <a:endParaRPr/>
          </a:p>
        </p:txBody>
      </p:sp>
      <p:sp>
        <p:nvSpPr>
          <p:cNvPr id="437" name="Google Shape;437;p4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38" name="Google Shape;438;p4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39" name="Google Shape;439;p40"/>
          <p:cNvSpPr/>
          <p:nvPr/>
        </p:nvSpPr>
        <p:spPr>
          <a:xfrm>
            <a:off x="7632901" y="5278151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0"/>
          <p:cNvSpPr/>
          <p:nvPr/>
        </p:nvSpPr>
        <p:spPr>
          <a:xfrm>
            <a:off x="7893792" y="5136088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3045395" y="5138664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3337282" y="5012099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8797" y="5797096"/>
            <a:ext cx="3720086" cy="90625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44" name="Google Shape;44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92" y="1522224"/>
            <a:ext cx="4518720" cy="451872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0"/>
          <p:cNvSpPr txBox="1"/>
          <p:nvPr/>
        </p:nvSpPr>
        <p:spPr>
          <a:xfrm>
            <a:off x="1571773" y="1061905"/>
            <a:ext cx="37203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61775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8" b="1">
                <a:solidFill>
                  <a:srgbClr val="000000"/>
                </a:solidFill>
              </a:rPr>
              <a:t>Optimized force field terms</a:t>
            </a:r>
            <a:endParaRPr sz="1858" b="1">
              <a:solidFill>
                <a:srgbClr val="000000"/>
              </a:solidFill>
            </a:endParaRPr>
          </a:p>
        </p:txBody>
      </p:sp>
      <p:pic>
        <p:nvPicPr>
          <p:cNvPr id="446" name="Google Shape;44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1412" y="1502738"/>
            <a:ext cx="4266256" cy="419341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0"/>
          <p:cNvSpPr/>
          <p:nvPr/>
        </p:nvSpPr>
        <p:spPr>
          <a:xfrm>
            <a:off x="5056300" y="3933056"/>
            <a:ext cx="235780" cy="36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Modeling TCR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–</a:t>
            </a:r>
            <a:r>
              <a:rPr lang="en-US"/>
              <a:t> peptide:MHC interactions</a:t>
            </a:r>
            <a:endParaRPr/>
          </a:p>
        </p:txBody>
      </p:sp>
      <p:sp>
        <p:nvSpPr>
          <p:cNvPr id="454" name="Google Shape;454;p4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55" name="Google Shape;455;p4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7632901" y="5278151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7893792" y="5136088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3045395" y="5138664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3337282" y="5012099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7543" y="5432448"/>
            <a:ext cx="3720086" cy="90625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461" name="Google Shape;461;p41"/>
          <p:cNvSpPr/>
          <p:nvPr/>
        </p:nvSpPr>
        <p:spPr>
          <a:xfrm>
            <a:off x="5056300" y="3933056"/>
            <a:ext cx="235780" cy="36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62" name="Google Shape;462;p41" descr="MHCandPept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5590">
            <a:off x="520823" y="2903044"/>
            <a:ext cx="1579224" cy="204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1" descr="MHCandPept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5590">
            <a:off x="2170565" y="2903044"/>
            <a:ext cx="1579224" cy="204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 descr="MHCandPept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5590">
            <a:off x="3820307" y="2903044"/>
            <a:ext cx="1579224" cy="204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1" descr="MHCandPept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5590">
            <a:off x="5470049" y="2870960"/>
            <a:ext cx="1579224" cy="204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1" descr="MHCandPepti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5590">
            <a:off x="7119791" y="2870960"/>
            <a:ext cx="1579224" cy="204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1" descr="prerender_cartoon_view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439812" y="1592549"/>
            <a:ext cx="1454142" cy="1192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94475" y="479425"/>
            <a:ext cx="8371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Structural Complexes of Epitope-Receptor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61255" y="1684564"/>
            <a:ext cx="8605200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Provides automatically updated benchmark datasets based on curated structural IEDB data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User defines criteria to select set of quality and clustering parameters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Clustering to address redundancy (and overfitting) in the resulting dataset when used for epitope predictions.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Antibody-antigen, TCR-pMHC and MHC-ligand complexes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Modeling TCR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–</a:t>
            </a:r>
            <a:r>
              <a:rPr lang="en-US"/>
              <a:t> peptide:MHC interactions</a:t>
            </a:r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75" name="Google Shape;475;p4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76" name="Google Shape;476;p42"/>
          <p:cNvSpPr/>
          <p:nvPr/>
        </p:nvSpPr>
        <p:spPr>
          <a:xfrm>
            <a:off x="7632901" y="5278151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7893792" y="5136088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2"/>
          <p:cNvSpPr/>
          <p:nvPr/>
        </p:nvSpPr>
        <p:spPr>
          <a:xfrm>
            <a:off x="3045395" y="5138664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2"/>
          <p:cNvSpPr/>
          <p:nvPr/>
        </p:nvSpPr>
        <p:spPr>
          <a:xfrm>
            <a:off x="3337282" y="5012099"/>
            <a:ext cx="914400" cy="42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7543" y="5432448"/>
            <a:ext cx="3720086" cy="90625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481" name="Google Shape;481;p42"/>
          <p:cNvSpPr/>
          <p:nvPr/>
        </p:nvSpPr>
        <p:spPr>
          <a:xfrm>
            <a:off x="5056300" y="3933056"/>
            <a:ext cx="235780" cy="360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82" name="Google Shape;48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256" y="1854629"/>
            <a:ext cx="3960000" cy="2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2"/>
          <p:cNvSpPr txBox="1"/>
          <p:nvPr/>
        </p:nvSpPr>
        <p:spPr>
          <a:xfrm>
            <a:off x="2874350" y="2063781"/>
            <a:ext cx="11649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61775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8" b="1">
                <a:solidFill>
                  <a:srgbClr val="000000"/>
                </a:solidFill>
              </a:rPr>
              <a:t>Class II</a:t>
            </a:r>
            <a:endParaRPr sz="900" b="1"/>
          </a:p>
        </p:txBody>
      </p:sp>
      <p:sp>
        <p:nvSpPr>
          <p:cNvPr id="484" name="Google Shape;484;p42"/>
          <p:cNvSpPr/>
          <p:nvPr/>
        </p:nvSpPr>
        <p:spPr>
          <a:xfrm>
            <a:off x="687400" y="4059925"/>
            <a:ext cx="2546990" cy="576064"/>
          </a:xfrm>
          <a:prstGeom prst="rect">
            <a:avLst/>
          </a:prstGeom>
          <a:solidFill>
            <a:srgbClr val="C00000">
              <a:alpha val="29803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85" name="Google Shape;485;p42"/>
          <p:cNvGrpSpPr/>
          <p:nvPr/>
        </p:nvGrpSpPr>
        <p:grpSpPr>
          <a:xfrm>
            <a:off x="4979266" y="1514547"/>
            <a:ext cx="3622409" cy="3566589"/>
            <a:chOff x="4932040" y="1734619"/>
            <a:chExt cx="3622409" cy="3566589"/>
          </a:xfrm>
        </p:grpSpPr>
        <p:grpSp>
          <p:nvGrpSpPr>
            <p:cNvPr id="486" name="Google Shape;486;p42"/>
            <p:cNvGrpSpPr/>
            <p:nvPr/>
          </p:nvGrpSpPr>
          <p:grpSpPr>
            <a:xfrm>
              <a:off x="4932040" y="1734619"/>
              <a:ext cx="3622409" cy="3566589"/>
              <a:chOff x="4932040" y="1734619"/>
              <a:chExt cx="3622409" cy="3566589"/>
            </a:xfrm>
          </p:grpSpPr>
          <p:pic>
            <p:nvPicPr>
              <p:cNvPr id="487" name="Google Shape;487;p4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32040" y="1734619"/>
                <a:ext cx="3622409" cy="35665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8" name="Google Shape;488;p42"/>
              <p:cNvSpPr/>
              <p:nvPr/>
            </p:nvSpPr>
            <p:spPr>
              <a:xfrm>
                <a:off x="8028384" y="1988840"/>
                <a:ext cx="144016" cy="144016"/>
              </a:xfrm>
              <a:prstGeom prst="ellipse">
                <a:avLst/>
              </a:prstGeom>
              <a:solidFill>
                <a:srgbClr val="C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489" name="Google Shape;489;p42"/>
            <p:cNvSpPr txBox="1"/>
            <p:nvPr/>
          </p:nvSpPr>
          <p:spPr>
            <a:xfrm>
              <a:off x="7020272" y="2926685"/>
              <a:ext cx="14734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MHC binding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alone</a:t>
              </a:r>
              <a:endPara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2"/>
            <p:cNvSpPr txBox="1"/>
            <p:nvPr/>
          </p:nvSpPr>
          <p:spPr>
            <a:xfrm>
              <a:off x="5618584" y="3502749"/>
              <a:ext cx="13965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TCR binding</a:t>
              </a:r>
              <a:endPara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alone</a:t>
              </a:r>
              <a:endParaRPr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1" name="Google Shape;491;p42"/>
            <p:cNvCxnSpPr/>
            <p:nvPr/>
          </p:nvCxnSpPr>
          <p:spPr>
            <a:xfrm rot="10800000" flipH="1">
              <a:off x="8028384" y="2492896"/>
              <a:ext cx="288032" cy="433789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2" name="Google Shape;492;p42"/>
            <p:cNvCxnSpPr/>
            <p:nvPr/>
          </p:nvCxnSpPr>
          <p:spPr>
            <a:xfrm rot="10800000">
              <a:off x="5581577" y="3284984"/>
              <a:ext cx="502591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Application of LYRA in Computational Epitope discovery</a:t>
            </a:r>
            <a:endParaRPr/>
          </a:p>
        </p:txBody>
      </p:sp>
      <p:sp>
        <p:nvSpPr>
          <p:cNvPr id="498" name="Google Shape;498;p4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99" name="Google Shape;499;p4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500" name="Google Shape;500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1420" y="1531938"/>
            <a:ext cx="4187100" cy="47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3"/>
          <p:cNvSpPr txBox="1"/>
          <p:nvPr/>
        </p:nvSpPr>
        <p:spPr>
          <a:xfrm>
            <a:off x="6430350" y="1547975"/>
            <a:ext cx="16437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PDB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PMP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I-TASSER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5668350" y="2995775"/>
            <a:ext cx="16437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ClusPro</a:t>
            </a:r>
            <a:endParaRPr sz="14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SnugDock</a:t>
            </a:r>
            <a:endParaRPr sz="14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PocketMatch</a:t>
            </a:r>
            <a:endParaRPr sz="14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3"/>
          <p:cNvSpPr txBox="1"/>
          <p:nvPr/>
        </p:nvSpPr>
        <p:spPr>
          <a:xfrm>
            <a:off x="334350" y="1547975"/>
            <a:ext cx="16437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RosettaAntibody</a:t>
            </a:r>
            <a:endParaRPr sz="14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0736" y="5680823"/>
            <a:ext cx="2965677" cy="842444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510" name="Google Shape;510;p44"/>
          <p:cNvSpPr txBox="1">
            <a:spLocks noGrp="1"/>
          </p:cNvSpPr>
          <p:nvPr>
            <p:ph type="body" idx="1"/>
          </p:nvPr>
        </p:nvSpPr>
        <p:spPr>
          <a:xfrm>
            <a:off x="261255" y="1287238"/>
            <a:ext cx="8605200" cy="5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SCEptRE </a:t>
            </a:r>
            <a:endParaRPr b="1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Provides easy access to all BCR and TCR structures available from the IEDB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tools allows customized clustering of the data based on CDR and epitope information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Next, step will be to develop a similar tool for BCR/TCR sequence data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LYRA</a:t>
            </a:r>
            <a:endParaRPr b="1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tool for accurate modeling of BCR and TCR structures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CDR loops are modeled based on canonical structures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Accuracy high with the exception of CDR3b for BCR and CBR3a and b for TCR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these loops, further development of </a:t>
            </a:r>
            <a:r>
              <a:rPr lang="en-US" i="1"/>
              <a:t>ab-initio</a:t>
            </a:r>
            <a:r>
              <a:rPr lang="en-US"/>
              <a:t> modeling is needed</a:t>
            </a:r>
            <a:endParaRPr/>
          </a:p>
        </p:txBody>
      </p:sp>
      <p:sp>
        <p:nvSpPr>
          <p:cNvPr id="511" name="Google Shape;511;p4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512" name="Google Shape;512;p4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What are BCR and TCR structures?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14" y="1134837"/>
            <a:ext cx="3994937" cy="515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397" y="2430488"/>
            <a:ext cx="4616037" cy="256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6524224" y="6438575"/>
            <a:ext cx="246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courtesy KK Munk.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883403" y="3177153"/>
            <a:ext cx="2169763" cy="805911"/>
          </a:xfrm>
          <a:prstGeom prst="ellipse">
            <a:avLst/>
          </a:prstGeom>
          <a:solidFill>
            <a:srgbClr val="C00000">
              <a:alpha val="1176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Why is this important?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Most current methods for epitope prediction are BCR/TCR agnostic </a:t>
            </a:r>
            <a:endParaRPr/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Advances in T and B cell profiling by sequencing T and B cell receptors (TCR/BCR) </a:t>
            </a:r>
            <a:endParaRPr/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Limited ability to interpret these data, since we most often do not know the cognate target of the differentially profiled TCR/BCRs</a:t>
            </a:r>
            <a:endParaRPr/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next major computational challenge is to develop tools to predict this</a:t>
            </a:r>
            <a:endParaRPr/>
          </a:p>
          <a:p>
            <a:pPr marL="45720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TCR/BCR data sets are however very redundant, with multiple highly similar sequences 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Why is this important?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261256" y="1134837"/>
            <a:ext cx="8605157" cy="514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0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Example from the IEDB. TCRb targeting GLCTLVAML</a:t>
            </a:r>
            <a:endParaRPr sz="259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457200" lvl="0" indent="-393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Likewise do many distinct BCR/TCRs share identical CDR sequence</a:t>
            </a:r>
            <a:endParaRPr/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/>
              <a:t>and often a TCR binds several very similar peptides</a:t>
            </a:r>
            <a:endParaRPr/>
          </a:p>
          <a:p>
            <a:pPr marL="685800" lvl="1" indent="-8763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457200" lvl="0" indent="-393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If one seeks to make extrapolatable predictions/rules (and not just reproduce the measurements), one needs to deal with this redundancy 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733229" y="1521803"/>
            <a:ext cx="183896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ASSQSPGGTQY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ASSQSPGGTQY</a:t>
            </a:r>
            <a:r>
              <a:rPr lang="en-US" sz="1800" b="1" u="sng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ASSQSPGGTQY</a:t>
            </a:r>
            <a:r>
              <a:rPr lang="en-US" sz="1800" b="1" u="sng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ASSQSPGGTQ</a:t>
            </a:r>
            <a:r>
              <a:rPr lang="en-US" sz="1800" b="1" u="sng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ASSQSPGGTQ</a:t>
            </a:r>
            <a:r>
              <a:rPr lang="en-US" sz="1800" b="1" u="sng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ASSQSPGGTQ</a:t>
            </a:r>
            <a:r>
              <a:rPr lang="en-US" sz="1800" b="1" u="sng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1733229" y="4592568"/>
            <a:ext cx="34932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ASSLDQGAQDNEQF YLYDRLLR</a:t>
            </a:r>
            <a:r>
              <a:rPr lang="en-US" sz="1800" b="1" u="sng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ASSLDQGAQDNEQF YLYDRLLR</a:t>
            </a:r>
            <a:r>
              <a:rPr lang="en-US" sz="1800" b="1" u="sng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134837"/>
            <a:ext cx="4713508" cy="521827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TCR-pMHC 3D complexes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5125477" y="1098112"/>
            <a:ext cx="3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http://tools.iedb.org/sceptre/tcr/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5123807" y="3049681"/>
            <a:ext cx="3742606" cy="92333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R-free factor is a measure of the quality of the atomic model obtained from the crystallographic data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5123807" y="2018847"/>
            <a:ext cx="3742606" cy="64633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 is a measure of the quality of the crystal structures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123807" y="4258735"/>
            <a:ext cx="3742606" cy="92333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whether to include complexes with missing residues in the CDR regions in the final dataset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966913" y="3005139"/>
            <a:ext cx="1319212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1966913" y="3316895"/>
            <a:ext cx="1319212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966913" y="3622375"/>
            <a:ext cx="443001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9"/>
          <p:cNvCxnSpPr>
            <a:endCxn id="143" idx="1"/>
          </p:cNvCxnSpPr>
          <p:nvPr/>
        </p:nvCxnSpPr>
        <p:spPr>
          <a:xfrm rot="10800000" flipH="1">
            <a:off x="3448007" y="2342013"/>
            <a:ext cx="1675800" cy="776700"/>
          </a:xfrm>
          <a:prstGeom prst="bentConnector3">
            <a:avLst>
              <a:gd name="adj1" fmla="val 66674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9" name="Google Shape;149;p19"/>
          <p:cNvCxnSpPr>
            <a:endCxn id="142" idx="1"/>
          </p:cNvCxnSpPr>
          <p:nvPr/>
        </p:nvCxnSpPr>
        <p:spPr>
          <a:xfrm>
            <a:off x="3448007" y="3412346"/>
            <a:ext cx="1675800" cy="99000"/>
          </a:xfrm>
          <a:prstGeom prst="bentConnector3">
            <a:avLst>
              <a:gd name="adj1" fmla="val 66295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0" name="Google Shape;150;p19"/>
          <p:cNvCxnSpPr>
            <a:endCxn id="144" idx="1"/>
          </p:cNvCxnSpPr>
          <p:nvPr/>
        </p:nvCxnSpPr>
        <p:spPr>
          <a:xfrm>
            <a:off x="2546207" y="3701600"/>
            <a:ext cx="2577600" cy="1018800"/>
          </a:xfrm>
          <a:prstGeom prst="bentConnector3">
            <a:avLst>
              <a:gd name="adj1" fmla="val 78332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8257" y="3635272"/>
            <a:ext cx="348022" cy="414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02" y="1134837"/>
            <a:ext cx="4701521" cy="520500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TCR-pMHC 3D complexes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5050964" y="1134837"/>
            <a:ext cx="3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http://tools.iedb.org/sceptre/tcr/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5123807" y="1731730"/>
            <a:ext cx="3742606" cy="20313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Peptidic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clustered based on epitope sequence, TCR CDR sequences and MHC G-domains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Non-peptidic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filtered based on specified structural quality parameters &amp; clustered based on TCR CDR sequences and MHC G-domains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5123807" y="3985615"/>
            <a:ext cx="3742606" cy="64633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out complexes below the specified epitope length threshold</a:t>
            </a:r>
            <a:endParaRPr/>
          </a:p>
        </p:txBody>
      </p:sp>
      <p:cxnSp>
        <p:nvCxnSpPr>
          <p:cNvPr id="163" name="Google Shape;163;p20"/>
          <p:cNvCxnSpPr>
            <a:endCxn id="161" idx="1"/>
          </p:cNvCxnSpPr>
          <p:nvPr/>
        </p:nvCxnSpPr>
        <p:spPr>
          <a:xfrm rot="10800000" flipH="1">
            <a:off x="2984507" y="2747393"/>
            <a:ext cx="2139300" cy="1473300"/>
          </a:xfrm>
          <a:prstGeom prst="bentConnector3">
            <a:avLst>
              <a:gd name="adj1" fmla="val 72113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4" name="Google Shape;164;p20"/>
          <p:cNvCxnSpPr>
            <a:endCxn id="162" idx="1"/>
          </p:cNvCxnSpPr>
          <p:nvPr/>
        </p:nvCxnSpPr>
        <p:spPr>
          <a:xfrm rot="10800000" flipH="1">
            <a:off x="3457607" y="4308780"/>
            <a:ext cx="1666200" cy="192900"/>
          </a:xfrm>
          <a:prstGeom prst="bentConnector3">
            <a:avLst>
              <a:gd name="adj1" fmla="val 64290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8161" y="4142697"/>
            <a:ext cx="776340" cy="431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/>
          <p:nvPr/>
        </p:nvSpPr>
        <p:spPr>
          <a:xfrm>
            <a:off x="5123807" y="4857749"/>
            <a:ext cx="3742606" cy="175432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 Parameters</a:t>
            </a:r>
            <a:endParaRPr b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sequence identity threshold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core-epitopes (peptide residues in direct contact) or whole epitope sequences</a:t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2956406" y="4417784"/>
            <a:ext cx="297969" cy="2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2544654" y="4123873"/>
            <a:ext cx="297969" cy="2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3703379" y="4672200"/>
            <a:ext cx="1350300" cy="564000"/>
          </a:xfrm>
          <a:prstGeom prst="rightBrace">
            <a:avLst>
              <a:gd name="adj1" fmla="val 13014"/>
              <a:gd name="adj2" fmla="val 73973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163658"/>
            <a:ext cx="4705415" cy="516032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261250" y="250825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SCEptRe: TCR-pMHC 3D complexes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5050964" y="1134837"/>
            <a:ext cx="389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http://tools.iedb.org/sceptre/tcr/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5123807" y="1826563"/>
            <a:ext cx="3742606" cy="369331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complexes based on:</a:t>
            </a:r>
            <a:endParaRPr b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source organism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class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1966913" y="3005139"/>
            <a:ext cx="1319212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1966913" y="3316895"/>
            <a:ext cx="1319212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1966913" y="3622375"/>
            <a:ext cx="443001" cy="24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3735437" y="5441795"/>
            <a:ext cx="653683" cy="534723"/>
          </a:xfrm>
          <a:prstGeom prst="rightBrace">
            <a:avLst>
              <a:gd name="adj1" fmla="val 13014"/>
              <a:gd name="adj2" fmla="val 51558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4754" y="2455409"/>
            <a:ext cx="1911668" cy="1759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1"/>
          <p:cNvCxnSpPr>
            <a:stCxn id="183" idx="1"/>
            <a:endCxn id="179" idx="1"/>
          </p:cNvCxnSpPr>
          <p:nvPr/>
        </p:nvCxnSpPr>
        <p:spPr>
          <a:xfrm rot="10800000" flipH="1">
            <a:off x="4389120" y="3673287"/>
            <a:ext cx="734700" cy="2044200"/>
          </a:xfrm>
          <a:prstGeom prst="bentConnector3">
            <a:avLst>
              <a:gd name="adj1" fmla="val 3859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86" name="Google Shape;18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1853" y="4674009"/>
            <a:ext cx="877470" cy="7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 rot="10800000">
            <a:off x="3065145" y="6295157"/>
            <a:ext cx="441960" cy="5347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On-screen Show (4:3)</PresentationFormat>
  <Paragraphs>238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Courier New</vt:lpstr>
      <vt:lpstr>Arial</vt:lpstr>
      <vt:lpstr>Open Sans Light</vt:lpstr>
      <vt:lpstr>Comic Sans MS</vt:lpstr>
      <vt:lpstr>Office Theme</vt:lpstr>
      <vt:lpstr>LYRA &amp; SCEptRe</vt:lpstr>
      <vt:lpstr>Tools accessible from both T cell &amp; B cell tabs</vt:lpstr>
      <vt:lpstr>SCEptRe: Structural Complexes of Epitope-Receptor</vt:lpstr>
      <vt:lpstr>What are BCR and TCR structures?</vt:lpstr>
      <vt:lpstr>Why is this important?</vt:lpstr>
      <vt:lpstr>Why is this important?</vt:lpstr>
      <vt:lpstr>SCEptRe: TCR-pMHC 3D complexes</vt:lpstr>
      <vt:lpstr>SCEptRe: TCR-pMHC 3D complexes</vt:lpstr>
      <vt:lpstr>SCEptRe: TCR-pMHC 3D complexes</vt:lpstr>
      <vt:lpstr>SCEptRe: TCR-pMHC 3D complexes -results</vt:lpstr>
      <vt:lpstr>SCEptRe: TCR-pMHC 3D complexes -results</vt:lpstr>
      <vt:lpstr>SCEptRe: TCR-pMHC 3D complexes -results</vt:lpstr>
      <vt:lpstr>SCEptRe: MHC-ligand 3D complexes</vt:lpstr>
      <vt:lpstr>SCEptRe: MHC-ligand 3D complexes -results</vt:lpstr>
      <vt:lpstr>SCEptRe: antibody-antigen 3D complexes</vt:lpstr>
      <vt:lpstr>SCEptRe: antibody-antigen 3D complexes -results</vt:lpstr>
      <vt:lpstr>Tools accessible from both T Cell &amp; B Cell tabs</vt:lpstr>
      <vt:lpstr>Why yet another specialized tool?</vt:lpstr>
      <vt:lpstr>LYRA: Lymphocyte Receptor Automated Modeling</vt:lpstr>
      <vt:lpstr>LYRA: Lymphocyte Receptor Automated Modeling</vt:lpstr>
      <vt:lpstr>LYRA – example (BCRs)</vt:lpstr>
      <vt:lpstr>LYRA – example (BCRs)</vt:lpstr>
      <vt:lpstr>LYRA – example (BCRs)</vt:lpstr>
      <vt:lpstr>LYRA – example (BCRs)</vt:lpstr>
      <vt:lpstr>LYRA – example (BCRs)</vt:lpstr>
      <vt:lpstr>Benchmark evaluation</vt:lpstr>
      <vt:lpstr>Application: Modeling TCR – peptide:MHC interactions</vt:lpstr>
      <vt:lpstr>Modeling TCR – peptide:MHC interactions</vt:lpstr>
      <vt:lpstr>Modeling TCR – peptide:MHC interactions</vt:lpstr>
      <vt:lpstr>Modeling TCR – peptide:MHC interactions</vt:lpstr>
      <vt:lpstr>Application of LYRA in Computational Epitope discovery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LYRA &amp; SCEptRe</dc:title>
  <dc:creator>LJI User</dc:creator>
  <cp:lastModifiedBy>Nina Blazeska</cp:lastModifiedBy>
  <cp:revision>1</cp:revision>
  <dcterms:modified xsi:type="dcterms:W3CDTF">2020-11-13T07:24:00Z</dcterms:modified>
</cp:coreProperties>
</file>