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500"/>
              <a:buFont typeface="Calibri"/>
              <a:buNone/>
              <a:defRPr sz="4500" b="1">
                <a:solidFill>
                  <a:srgbClr val="0070C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 i="1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7053944" y="6572251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defRPr sz="3600" b="1">
                <a:solidFill>
                  <a:srgbClr val="0070C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body" idx="1"/>
          </p:nvPr>
        </p:nvSpPr>
        <p:spPr>
          <a:xfrm rot="5400000">
            <a:off x="2165234" y="-524215"/>
            <a:ext cx="4797199" cy="8605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 i="1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defRPr sz="3600" b="1">
                <a:solidFill>
                  <a:srgbClr val="0070C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 i="1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defRPr sz="3600" b="1">
                <a:solidFill>
                  <a:srgbClr val="0070C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261255" y="1379764"/>
            <a:ext cx="8605157" cy="479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 i="1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defRPr sz="3600" b="1">
                <a:solidFill>
                  <a:srgbClr val="0070C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 i="1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defRPr sz="3600" b="1">
                <a:solidFill>
                  <a:srgbClr val="0070C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261256" y="1355271"/>
            <a:ext cx="4253594" cy="4821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612819" y="1355271"/>
            <a:ext cx="4253594" cy="4821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 i="1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defRPr sz="3600" b="1">
                <a:solidFill>
                  <a:srgbClr val="0070C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0" y="6519677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 i="1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4" name="Google Shape;44;p6"/>
          <p:cNvCxnSpPr/>
          <p:nvPr/>
        </p:nvCxnSpPr>
        <p:spPr>
          <a:xfrm>
            <a:off x="0" y="6519677"/>
            <a:ext cx="2163536" cy="0"/>
          </a:xfrm>
          <a:prstGeom prst="straightConnector1">
            <a:avLst/>
          </a:prstGeom>
          <a:noFill/>
          <a:ln w="12700" cap="flat" cmpd="sng">
            <a:solidFill>
              <a:srgbClr val="0070C0">
                <a:alpha val="49803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reflection stA="50000" endA="300" endPos="55000" sy="-100000" algn="bl" rotWithShape="0"/>
          </a:effectLst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defRPr sz="3600" b="1">
                <a:solidFill>
                  <a:srgbClr val="0070C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0" y="6519677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 i="1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9" name="Google Shape;49;p7"/>
          <p:cNvCxnSpPr/>
          <p:nvPr/>
        </p:nvCxnSpPr>
        <p:spPr>
          <a:xfrm>
            <a:off x="0" y="6519677"/>
            <a:ext cx="2163536" cy="0"/>
          </a:xfrm>
          <a:prstGeom prst="straightConnector1">
            <a:avLst/>
          </a:prstGeom>
          <a:noFill/>
          <a:ln w="12700" cap="flat" cmpd="sng">
            <a:solidFill>
              <a:srgbClr val="0070C0">
                <a:alpha val="49803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reflection stA="50000" endA="300" endPos="55000" sy="-100000" algn="bl" rotWithShape="0"/>
          </a:effectLst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 i="1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defRPr sz="3600" b="1">
                <a:solidFill>
                  <a:srgbClr val="0070C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 i="1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defRPr sz="3600" b="1">
                <a:solidFill>
                  <a:srgbClr val="0070C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 i="1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261255" y="1379764"/>
            <a:ext cx="8605157" cy="479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7086600" y="6580415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4" name="Google Shape;14;p1"/>
          <p:cNvCxnSpPr/>
          <p:nvPr/>
        </p:nvCxnSpPr>
        <p:spPr>
          <a:xfrm>
            <a:off x="0" y="6576825"/>
            <a:ext cx="2163536" cy="0"/>
          </a:xfrm>
          <a:prstGeom prst="straightConnector1">
            <a:avLst/>
          </a:prstGeom>
          <a:noFill/>
          <a:ln w="12700" cap="flat" cmpd="sng">
            <a:solidFill>
              <a:srgbClr val="0070C0">
                <a:alpha val="49803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reflection stA="50000" endA="300" endPos="55000" sy="-100000" algn="bl" rotWithShape="0"/>
          </a:effectLst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ctrTitle"/>
          </p:nvPr>
        </p:nvSpPr>
        <p:spPr>
          <a:xfrm>
            <a:off x="685800" y="941294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500"/>
              <a:buFont typeface="Calibri"/>
              <a:buNone/>
            </a:pPr>
            <a:r>
              <a:rPr lang="en-US"/>
              <a:t>B Cell Epitope Prediction</a:t>
            </a:r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1"/>
          </p:nvPr>
        </p:nvSpPr>
        <p:spPr>
          <a:xfrm>
            <a:off x="1143000" y="3420969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tools.iedb.org</a:t>
            </a:r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ldNum" idx="12"/>
          </p:nvPr>
        </p:nvSpPr>
        <p:spPr>
          <a:xfrm>
            <a:off x="7053944" y="6572251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83" name="Google Shape;83;p13"/>
          <p:cNvSpPr/>
          <p:nvPr/>
        </p:nvSpPr>
        <p:spPr>
          <a:xfrm>
            <a:off x="2224768" y="4064184"/>
            <a:ext cx="469446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Presented by: Bjoern Peters, PI</a:t>
            </a:r>
            <a:endParaRPr/>
          </a:p>
        </p:txBody>
      </p:sp>
      <p:pic>
        <p:nvPicPr>
          <p:cNvPr id="84" name="Google Shape;84;p13" descr="Screen-Res-IEDB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4089" y="624305"/>
            <a:ext cx="4275823" cy="788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2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Sequence-based epitope prediction</a:t>
            </a:r>
            <a:endParaRPr/>
          </a:p>
        </p:txBody>
      </p:sp>
      <p:sp>
        <p:nvSpPr>
          <p:cNvPr id="200" name="Google Shape;200;p22"/>
          <p:cNvSpPr txBox="1">
            <a:spLocks noGrp="1"/>
          </p:cNvSpPr>
          <p:nvPr>
            <p:ph type="body" idx="1"/>
          </p:nvPr>
        </p:nvSpPr>
        <p:spPr>
          <a:xfrm>
            <a:off x="250369" y="1134838"/>
            <a:ext cx="8605157" cy="5042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Linear epitope prediction: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Amino acid physicochemical properties-based methods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1900"/>
              <a:t>Features which have been correlated with the location of continuous epitopes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1900"/>
              <a:t>𝛃-Turns (</a:t>
            </a:r>
            <a:r>
              <a:rPr lang="en-US" sz="1900" i="1"/>
              <a:t>Chou &amp; Fasman</a:t>
            </a:r>
            <a:r>
              <a:rPr lang="en-US" sz="1900"/>
              <a:t>)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1900"/>
              <a:t>Surface Accessibility (</a:t>
            </a:r>
            <a:r>
              <a:rPr lang="en-US" sz="1900" i="1"/>
              <a:t>Emini</a:t>
            </a:r>
            <a:r>
              <a:rPr lang="en-US" sz="1900"/>
              <a:t>)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1900"/>
              <a:t>Flexibility (</a:t>
            </a:r>
            <a:r>
              <a:rPr lang="en-US" sz="1900" i="1"/>
              <a:t>Karplus &amp; Schulz</a:t>
            </a:r>
            <a:r>
              <a:rPr lang="en-US" sz="1900"/>
              <a:t>)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1900"/>
              <a:t>Antigenic propensity: occurrence of residues in epitopes (</a:t>
            </a:r>
            <a:r>
              <a:rPr lang="en-US" sz="1900" i="1"/>
              <a:t>Kolaskar &amp; Tongaonkar</a:t>
            </a:r>
            <a:r>
              <a:rPr lang="en-US" sz="1900"/>
              <a:t>)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1900"/>
              <a:t>Hydrophilicity (</a:t>
            </a:r>
            <a:r>
              <a:rPr lang="en-US" sz="1900" i="1"/>
              <a:t>Parker</a:t>
            </a:r>
            <a:r>
              <a:rPr lang="en-US" sz="1900"/>
              <a:t>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400"/>
              <a:buChar char="•"/>
            </a:pPr>
            <a:r>
              <a:rPr lang="en-US" sz="2400">
                <a:solidFill>
                  <a:srgbClr val="C00000"/>
                </a:solidFill>
              </a:rPr>
              <a:t>Only provide information on protein regions which are likely to be accessible for antibody binding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201" name="Google Shape;201;p22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202" name="Google Shape;202;p22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3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Linear epitope prediction</a:t>
            </a:r>
            <a:endParaRPr/>
          </a:p>
        </p:txBody>
      </p:sp>
      <p:sp>
        <p:nvSpPr>
          <p:cNvPr id="208" name="Google Shape;208;p23"/>
          <p:cNvSpPr txBox="1">
            <a:spLocks noGrp="1"/>
          </p:cNvSpPr>
          <p:nvPr>
            <p:ph type="body" idx="1"/>
          </p:nvPr>
        </p:nvSpPr>
        <p:spPr>
          <a:xfrm>
            <a:off x="261255" y="1379764"/>
            <a:ext cx="8605157" cy="479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Linear epitope prediction methods: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Machine learning algorithms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Positive and negative training datasets are used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Combination of one or more amino acid scales are used as an input to one of the machine learning algorithms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Random Forest (BepiPred-2.0)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ANN: Artificial Neural Network (ABCpred)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SVM: Support Vector Machine (BCpred, FBCpred)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Prediction accuracy is optimized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209" name="Google Shape;209;p23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210" name="Google Shape;210;p23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4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B cell prediction tools on IEDB</a:t>
            </a:r>
            <a:endParaRPr/>
          </a:p>
        </p:txBody>
      </p:sp>
      <p:pic>
        <p:nvPicPr>
          <p:cNvPr id="216" name="Google Shape;216;p2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61257" y="1279645"/>
            <a:ext cx="7260866" cy="5188375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17" name="Google Shape;217;p24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218" name="Google Shape;218;p24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sp>
        <p:nvSpPr>
          <p:cNvPr id="219" name="Google Shape;219;p24"/>
          <p:cNvSpPr/>
          <p:nvPr/>
        </p:nvSpPr>
        <p:spPr>
          <a:xfrm>
            <a:off x="371474" y="2667000"/>
            <a:ext cx="7038975" cy="135255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4"/>
          <p:cNvSpPr/>
          <p:nvPr/>
        </p:nvSpPr>
        <p:spPr>
          <a:xfrm>
            <a:off x="5035521" y="879536"/>
            <a:ext cx="379687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http://tools.iedb.org/main/bcell/</a:t>
            </a:r>
            <a:endParaRPr/>
          </a:p>
        </p:txBody>
      </p:sp>
      <p:sp>
        <p:nvSpPr>
          <p:cNvPr id="221" name="Google Shape;221;p24"/>
          <p:cNvSpPr/>
          <p:nvPr/>
        </p:nvSpPr>
        <p:spPr>
          <a:xfrm rot="5400000">
            <a:off x="3035753" y="2669969"/>
            <a:ext cx="428625" cy="6191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2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71474" y="1015885"/>
            <a:ext cx="4895851" cy="5489774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27" name="Google Shape;227;p25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Linear B cell prediction</a:t>
            </a:r>
            <a:endParaRPr/>
          </a:p>
        </p:txBody>
      </p:sp>
      <p:sp>
        <p:nvSpPr>
          <p:cNvPr id="228" name="Google Shape;228;p25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229" name="Google Shape;229;p25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sp>
        <p:nvSpPr>
          <p:cNvPr id="230" name="Google Shape;230;p25"/>
          <p:cNvSpPr/>
          <p:nvPr/>
        </p:nvSpPr>
        <p:spPr>
          <a:xfrm>
            <a:off x="5699998" y="879536"/>
            <a:ext cx="313239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http://tools.iedb.org/bcell/</a:t>
            </a:r>
            <a:endParaRPr/>
          </a:p>
        </p:txBody>
      </p:sp>
      <p:sp>
        <p:nvSpPr>
          <p:cNvPr id="231" name="Google Shape;231;p25"/>
          <p:cNvSpPr/>
          <p:nvPr/>
        </p:nvSpPr>
        <p:spPr>
          <a:xfrm>
            <a:off x="5343525" y="2686050"/>
            <a:ext cx="356473" cy="1924050"/>
          </a:xfrm>
          <a:prstGeom prst="rightBrace">
            <a:avLst>
              <a:gd name="adj1" fmla="val 8333"/>
              <a:gd name="adj2" fmla="val 17327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2" name="Google Shape;232;p25"/>
          <p:cNvGrpSpPr/>
          <p:nvPr/>
        </p:nvGrpSpPr>
        <p:grpSpPr>
          <a:xfrm>
            <a:off x="5863475" y="2816915"/>
            <a:ext cx="2968919" cy="1046441"/>
            <a:chOff x="5863475" y="2473540"/>
            <a:chExt cx="2968919" cy="1046441"/>
          </a:xfrm>
        </p:grpSpPr>
        <p:sp>
          <p:nvSpPr>
            <p:cNvPr id="233" name="Google Shape;233;p25"/>
            <p:cNvSpPr txBox="1"/>
            <p:nvPr/>
          </p:nvSpPr>
          <p:spPr>
            <a:xfrm>
              <a:off x="5863475" y="2473540"/>
              <a:ext cx="2968919" cy="400110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1. Input protein sequence</a:t>
              </a:r>
              <a:endParaRPr/>
            </a:p>
          </p:txBody>
        </p:sp>
        <p:sp>
          <p:nvSpPr>
            <p:cNvPr id="234" name="Google Shape;234;p25"/>
            <p:cNvSpPr txBox="1"/>
            <p:nvPr/>
          </p:nvSpPr>
          <p:spPr>
            <a:xfrm>
              <a:off x="6070969" y="2873650"/>
              <a:ext cx="2644406" cy="646331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Entry allowed via Swiss-Prot ID or plain format</a:t>
              </a:r>
              <a:endParaRPr/>
            </a:p>
          </p:txBody>
        </p:sp>
      </p:grpSp>
      <p:sp>
        <p:nvSpPr>
          <p:cNvPr id="235" name="Google Shape;235;p25"/>
          <p:cNvSpPr/>
          <p:nvPr/>
        </p:nvSpPr>
        <p:spPr>
          <a:xfrm>
            <a:off x="5343525" y="4905830"/>
            <a:ext cx="356473" cy="1255483"/>
          </a:xfrm>
          <a:prstGeom prst="rightBrace">
            <a:avLst>
              <a:gd name="adj1" fmla="val 8333"/>
              <a:gd name="adj2" fmla="val 17327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25"/>
          <p:cNvSpPr/>
          <p:nvPr/>
        </p:nvSpPr>
        <p:spPr>
          <a:xfrm rot="5400000">
            <a:off x="2393201" y="4678094"/>
            <a:ext cx="428625" cy="6191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25"/>
          <p:cNvSpPr txBox="1"/>
          <p:nvPr/>
        </p:nvSpPr>
        <p:spPr>
          <a:xfrm>
            <a:off x="2917076" y="4786514"/>
            <a:ext cx="172277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Links to help tab</a:t>
            </a:r>
            <a:endParaRPr/>
          </a:p>
        </p:txBody>
      </p:sp>
      <p:grpSp>
        <p:nvGrpSpPr>
          <p:cNvPr id="238" name="Google Shape;238;p25"/>
          <p:cNvGrpSpPr/>
          <p:nvPr/>
        </p:nvGrpSpPr>
        <p:grpSpPr>
          <a:xfrm>
            <a:off x="5863475" y="4773344"/>
            <a:ext cx="2968919" cy="1354217"/>
            <a:chOff x="5863475" y="4773344"/>
            <a:chExt cx="2968919" cy="1354217"/>
          </a:xfrm>
        </p:grpSpPr>
        <p:sp>
          <p:nvSpPr>
            <p:cNvPr id="239" name="Google Shape;239;p25"/>
            <p:cNvSpPr txBox="1"/>
            <p:nvPr/>
          </p:nvSpPr>
          <p:spPr>
            <a:xfrm>
              <a:off x="5863475" y="4773344"/>
              <a:ext cx="2968919" cy="707886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2. Select prediction method</a:t>
              </a:r>
              <a:endParaRPr/>
            </a:p>
          </p:txBody>
        </p:sp>
        <p:sp>
          <p:nvSpPr>
            <p:cNvPr id="240" name="Google Shape;240;p25"/>
            <p:cNvSpPr txBox="1"/>
            <p:nvPr/>
          </p:nvSpPr>
          <p:spPr>
            <a:xfrm>
              <a:off x="6025731" y="5481230"/>
              <a:ext cx="2644406" cy="646331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BepiPred is the default &amp; recommended method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256" y="1309753"/>
            <a:ext cx="4968713" cy="4662422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46" name="Google Shape;246;p26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Visit Help &amp; Reference tabs to learn about a prediction method</a:t>
            </a:r>
            <a:endParaRPr/>
          </a:p>
        </p:txBody>
      </p:sp>
      <p:pic>
        <p:nvPicPr>
          <p:cNvPr id="247" name="Google Shape;247;p2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3857626" y="2129922"/>
            <a:ext cx="5008788" cy="4261353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48" name="Google Shape;248;p26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249" name="Google Shape;249;p26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sp>
        <p:nvSpPr>
          <p:cNvPr id="250" name="Google Shape;250;p26"/>
          <p:cNvSpPr/>
          <p:nvPr/>
        </p:nvSpPr>
        <p:spPr>
          <a:xfrm>
            <a:off x="5699998" y="879536"/>
            <a:ext cx="313239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http://tools.iedb.org/bcell/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7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Linear B cell prediction -example</a:t>
            </a:r>
            <a:endParaRPr/>
          </a:p>
        </p:txBody>
      </p:sp>
      <p:pic>
        <p:nvPicPr>
          <p:cNvPr id="256" name="Google Shape;256;p2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72883" y="1008063"/>
            <a:ext cx="4927767" cy="5509406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57" name="Google Shape;257;p27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258" name="Google Shape;258;p27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sp>
        <p:nvSpPr>
          <p:cNvPr id="259" name="Google Shape;259;p27"/>
          <p:cNvSpPr/>
          <p:nvPr/>
        </p:nvSpPr>
        <p:spPr>
          <a:xfrm>
            <a:off x="5699998" y="879536"/>
            <a:ext cx="313239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http://tools.iedb.org/bcell/</a:t>
            </a:r>
            <a:endParaRPr/>
          </a:p>
        </p:txBody>
      </p:sp>
      <p:sp>
        <p:nvSpPr>
          <p:cNvPr id="260" name="Google Shape;260;p27"/>
          <p:cNvSpPr/>
          <p:nvPr/>
        </p:nvSpPr>
        <p:spPr>
          <a:xfrm>
            <a:off x="425282" y="3251388"/>
            <a:ext cx="4667417" cy="60016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VLSEGEWQLVLHVWAKVEADVAGHGQDILIRLFKSHPETLEKFDRFKHLKTEAEMKASEDLKKHGVTVLTALGAILKKKGHHEAELKPLAQSHATKHKIPIKYLEFISEAIIHVLHSRHPGNFGADAGGAMNKALELFRKDIAAKYKELGYQG</a:t>
            </a:r>
            <a:endParaRPr/>
          </a:p>
        </p:txBody>
      </p:sp>
      <p:sp>
        <p:nvSpPr>
          <p:cNvPr id="261" name="Google Shape;261;p27"/>
          <p:cNvSpPr/>
          <p:nvPr/>
        </p:nvSpPr>
        <p:spPr>
          <a:xfrm>
            <a:off x="4176399" y="5618460"/>
            <a:ext cx="428625" cy="6191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27"/>
          <p:cNvSpPr/>
          <p:nvPr/>
        </p:nvSpPr>
        <p:spPr>
          <a:xfrm>
            <a:off x="5353049" y="2710022"/>
            <a:ext cx="3479345" cy="187875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 Sequence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Sperm Whale Myoglobin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Swiss-Prot ID P02185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2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8831" b="56623"/>
          <a:stretch/>
        </p:blipFill>
        <p:spPr>
          <a:xfrm>
            <a:off x="225253" y="1367735"/>
            <a:ext cx="4803203" cy="4204390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68" name="Google Shape;268;p28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Linear B cell prediction -example</a:t>
            </a:r>
            <a:endParaRPr/>
          </a:p>
        </p:txBody>
      </p:sp>
      <p:sp>
        <p:nvSpPr>
          <p:cNvPr id="269" name="Google Shape;269;p28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270" name="Google Shape;270;p28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sp>
        <p:nvSpPr>
          <p:cNvPr id="271" name="Google Shape;271;p28"/>
          <p:cNvSpPr/>
          <p:nvPr/>
        </p:nvSpPr>
        <p:spPr>
          <a:xfrm>
            <a:off x="261256" y="881224"/>
            <a:ext cx="313239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http://tools.iedb.org/bcell/</a:t>
            </a:r>
            <a:endParaRPr/>
          </a:p>
        </p:txBody>
      </p:sp>
      <p:sp>
        <p:nvSpPr>
          <p:cNvPr id="272" name="Google Shape;272;p28"/>
          <p:cNvSpPr txBox="1"/>
          <p:nvPr/>
        </p:nvSpPr>
        <p:spPr>
          <a:xfrm>
            <a:off x="3859722" y="2232029"/>
            <a:ext cx="2364597" cy="40011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Adjustable threshold</a:t>
            </a:r>
            <a:endParaRPr/>
          </a:p>
        </p:txBody>
      </p:sp>
      <p:sp>
        <p:nvSpPr>
          <p:cNvPr id="273" name="Google Shape;273;p28"/>
          <p:cNvSpPr txBox="1"/>
          <p:nvPr/>
        </p:nvSpPr>
        <p:spPr>
          <a:xfrm>
            <a:off x="1142701" y="2277776"/>
            <a:ext cx="1781732" cy="307777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4" name="Google Shape;274;p28"/>
          <p:cNvCxnSpPr>
            <a:stCxn id="272" idx="1"/>
            <a:endCxn id="273" idx="3"/>
          </p:cNvCxnSpPr>
          <p:nvPr/>
        </p:nvCxnSpPr>
        <p:spPr>
          <a:xfrm rot="10800000">
            <a:off x="2924322" y="2431784"/>
            <a:ext cx="935400" cy="3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75" name="Google Shape;275;p28"/>
          <p:cNvSpPr txBox="1"/>
          <p:nvPr/>
        </p:nvSpPr>
        <p:spPr>
          <a:xfrm>
            <a:off x="263811" y="5801588"/>
            <a:ext cx="5960508" cy="707886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Average score of a protein chosen as a threshold by default</a:t>
            </a:r>
            <a:endParaRPr/>
          </a:p>
        </p:txBody>
      </p:sp>
      <p:sp>
        <p:nvSpPr>
          <p:cNvPr id="276" name="Google Shape;276;p28"/>
          <p:cNvSpPr txBox="1"/>
          <p:nvPr/>
        </p:nvSpPr>
        <p:spPr>
          <a:xfrm>
            <a:off x="263811" y="5350854"/>
            <a:ext cx="759174" cy="208626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7" name="Google Shape;277;p28"/>
          <p:cNvCxnSpPr/>
          <p:nvPr/>
        </p:nvCxnSpPr>
        <p:spPr>
          <a:xfrm rot="10800000">
            <a:off x="643398" y="5574719"/>
            <a:ext cx="0" cy="226006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278" name="Google Shape;278;p28"/>
          <p:cNvPicPr preferRelativeResize="0"/>
          <p:nvPr/>
        </p:nvPicPr>
        <p:blipFill rotWithShape="1">
          <a:blip r:embed="rId3">
            <a:alphaModFix/>
          </a:blip>
          <a:srcRect t="43750" r="50000"/>
          <a:stretch/>
        </p:blipFill>
        <p:spPr>
          <a:xfrm>
            <a:off x="6394071" y="175534"/>
            <a:ext cx="2311466" cy="6588791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9"/>
          <p:cNvSpPr txBox="1">
            <a:spLocks noGrp="1"/>
          </p:cNvSpPr>
          <p:nvPr>
            <p:ph type="title"/>
          </p:nvPr>
        </p:nvSpPr>
        <p:spPr>
          <a:xfrm>
            <a:off x="261256" y="149245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Method comparisons</a:t>
            </a:r>
            <a:endParaRPr/>
          </a:p>
        </p:txBody>
      </p:sp>
      <p:sp>
        <p:nvSpPr>
          <p:cNvPr id="284" name="Google Shape;284;p29"/>
          <p:cNvSpPr txBox="1">
            <a:spLocks noGrp="1"/>
          </p:cNvSpPr>
          <p:nvPr>
            <p:ph type="body" idx="1"/>
          </p:nvPr>
        </p:nvSpPr>
        <p:spPr>
          <a:xfrm>
            <a:off x="5924549" y="4627356"/>
            <a:ext cx="2713263" cy="172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It is better to use </a:t>
            </a:r>
            <a:r>
              <a:rPr lang="en-US" sz="2400" b="1">
                <a:solidFill>
                  <a:srgbClr val="C00000"/>
                </a:solidFill>
              </a:rPr>
              <a:t>consensus</a:t>
            </a:r>
            <a:r>
              <a:rPr lang="en-US" sz="2400"/>
              <a:t> of different methods rather than relying on a single method</a:t>
            </a:r>
            <a:endParaRPr/>
          </a:p>
        </p:txBody>
      </p:sp>
      <p:sp>
        <p:nvSpPr>
          <p:cNvPr id="285" name="Google Shape;285;p29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286" name="Google Shape;286;p29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pic>
        <p:nvPicPr>
          <p:cNvPr id="287" name="Google Shape;287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582" y="881063"/>
            <a:ext cx="3861158" cy="3399085"/>
          </a:xfrm>
          <a:prstGeom prst="rect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88" name="Google Shape;288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32745" y="881063"/>
            <a:ext cx="3874704" cy="3399085"/>
          </a:xfrm>
          <a:prstGeom prst="rect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89" name="Google Shape;289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43743" y="3312540"/>
            <a:ext cx="3851760" cy="3390812"/>
          </a:xfrm>
          <a:prstGeom prst="rect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90" name="Google Shape;290;p29"/>
          <p:cNvSpPr txBox="1"/>
          <p:nvPr/>
        </p:nvSpPr>
        <p:spPr>
          <a:xfrm>
            <a:off x="1723814" y="2498397"/>
            <a:ext cx="250263" cy="560997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29"/>
          <p:cNvSpPr txBox="1"/>
          <p:nvPr/>
        </p:nvSpPr>
        <p:spPr>
          <a:xfrm>
            <a:off x="2971500" y="1937400"/>
            <a:ext cx="404089" cy="1121994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29"/>
          <p:cNvSpPr txBox="1"/>
          <p:nvPr/>
        </p:nvSpPr>
        <p:spPr>
          <a:xfrm>
            <a:off x="6334906" y="1871530"/>
            <a:ext cx="250263" cy="907366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29"/>
          <p:cNvSpPr txBox="1"/>
          <p:nvPr/>
        </p:nvSpPr>
        <p:spPr>
          <a:xfrm>
            <a:off x="7556955" y="1937400"/>
            <a:ext cx="404089" cy="848529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29"/>
          <p:cNvSpPr txBox="1"/>
          <p:nvPr/>
        </p:nvSpPr>
        <p:spPr>
          <a:xfrm>
            <a:off x="3103173" y="4517604"/>
            <a:ext cx="250263" cy="494362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29"/>
          <p:cNvSpPr txBox="1"/>
          <p:nvPr/>
        </p:nvSpPr>
        <p:spPr>
          <a:xfrm>
            <a:off x="4435267" y="4392538"/>
            <a:ext cx="324784" cy="619429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29"/>
          <p:cNvSpPr/>
          <p:nvPr/>
        </p:nvSpPr>
        <p:spPr>
          <a:xfrm>
            <a:off x="5714982" y="449114"/>
            <a:ext cx="313239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http://tools.iedb.org/bcell/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0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Sequence-based epitope prediction</a:t>
            </a:r>
            <a:endParaRPr/>
          </a:p>
        </p:txBody>
      </p:sp>
      <p:sp>
        <p:nvSpPr>
          <p:cNvPr id="302" name="Google Shape;302;p30"/>
          <p:cNvSpPr txBox="1">
            <a:spLocks noGrp="1"/>
          </p:cNvSpPr>
          <p:nvPr>
            <p:ph type="body" idx="1"/>
          </p:nvPr>
        </p:nvSpPr>
        <p:spPr>
          <a:xfrm>
            <a:off x="261255" y="1134838"/>
            <a:ext cx="8605157" cy="5042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Evaluation of amino acid scales: </a:t>
            </a:r>
            <a:r>
              <a:rPr lang="en-US">
                <a:solidFill>
                  <a:srgbClr val="C00000"/>
                </a:solidFill>
              </a:rPr>
              <a:t>no method gave AUC above 0.60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303" name="Google Shape;303;p30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304" name="Google Shape;304;p30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pic>
        <p:nvPicPr>
          <p:cNvPr id="305" name="Google Shape;305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98937" y="1843189"/>
            <a:ext cx="5167475" cy="1481123"/>
          </a:xfrm>
          <a:prstGeom prst="rect">
            <a:avLst/>
          </a:prstGeom>
          <a:noFill/>
          <a:ln w="9525" cap="flat" cmpd="sng">
            <a:solidFill>
              <a:srgbClr val="9CC2E5"/>
            </a:solidFill>
            <a:prstDash val="dash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1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3D Structures of Ab-Ag complexes</a:t>
            </a:r>
            <a:endParaRPr/>
          </a:p>
        </p:txBody>
      </p:sp>
      <p:sp>
        <p:nvSpPr>
          <p:cNvPr id="311" name="Google Shape;311;p31"/>
          <p:cNvSpPr txBox="1">
            <a:spLocks noGrp="1"/>
          </p:cNvSpPr>
          <p:nvPr>
            <p:ph type="body" idx="1"/>
          </p:nvPr>
        </p:nvSpPr>
        <p:spPr>
          <a:xfrm>
            <a:off x="261255" y="1134838"/>
            <a:ext cx="8605157" cy="5042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Methods for 3D structure determination: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b="1"/>
              <a:t>X-ray crystallography </a:t>
            </a:r>
            <a:r>
              <a:rPr lang="en-US" sz="1800"/>
              <a:t>(provides the most accurate identification of epitopes)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b="1"/>
              <a:t>Nuclear magnetic resonance </a:t>
            </a:r>
            <a:r>
              <a:rPr lang="en-US" sz="2000"/>
              <a:t>(NMR)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b="1"/>
              <a:t>Electron microscopy </a:t>
            </a:r>
            <a:r>
              <a:rPr lang="en-US" sz="2000"/>
              <a:t>(EM) 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r>
              <a:rPr lang="en-US" sz="2400">
                <a:solidFill>
                  <a:srgbClr val="C00000"/>
                </a:solidFill>
              </a:rPr>
              <a:t>Where to get 3D Ab-Ag complexes??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IEDB 3D export (1790 3D BCR assays)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🡪SCEptRe (for annotation and redundancy removal)</a:t>
            </a: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r>
              <a:rPr lang="en-US" sz="2400">
                <a:solidFill>
                  <a:srgbClr val="C00000"/>
                </a:solidFill>
              </a:rPr>
              <a:t>Where to get 3D coordinates of proteins?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Biomolecular 3D structural data is deposited into </a:t>
            </a:r>
            <a:r>
              <a:rPr lang="en-US" sz="2000" b="1"/>
              <a:t>PDB</a:t>
            </a:r>
            <a:r>
              <a:rPr lang="en-US" sz="2000"/>
              <a:t> (Protein Data Bank)</a:t>
            </a:r>
            <a:br>
              <a:rPr lang="en-US" sz="2400"/>
            </a:br>
            <a:endParaRPr sz="240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</p:txBody>
      </p:sp>
      <p:sp>
        <p:nvSpPr>
          <p:cNvPr id="312" name="Google Shape;312;p31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313" name="Google Shape;313;p31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Outline of topics</a:t>
            </a:r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body" idx="1"/>
          </p:nvPr>
        </p:nvSpPr>
        <p:spPr>
          <a:xfrm>
            <a:off x="261255" y="1134838"/>
            <a:ext cx="8605157" cy="5042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/>
              <a:t>B cell epitope biology recap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/>
              <a:t>Prediction tools on IEDB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/>
              <a:t>Linear sequence-based epitope prediction methods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/>
              <a:t>Discontinuous 3D structure-based epitope prediction methods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/>
              <a:t>Computational antibody design</a:t>
            </a:r>
            <a:endParaRPr/>
          </a:p>
          <a:p>
            <a:pPr marL="914400" lvl="1" indent="-4572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lphaLcPeriod"/>
            </a:pPr>
            <a:r>
              <a:rPr lang="en-US" sz="2000"/>
              <a:t>Antigen and Antibody structure modelling</a:t>
            </a:r>
            <a:endParaRPr/>
          </a:p>
          <a:p>
            <a:pPr marL="914400" lvl="1" indent="-4572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lphaLcPeriod"/>
            </a:pPr>
            <a:r>
              <a:rPr lang="en-US" sz="2000"/>
              <a:t>Antibody-protein docking</a:t>
            </a:r>
            <a:endParaRPr/>
          </a:p>
          <a:p>
            <a:pPr marL="514350" lvl="0" indent="-3619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2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3D Structure-based epitope prediction</a:t>
            </a:r>
            <a:endParaRPr/>
          </a:p>
        </p:txBody>
      </p:sp>
      <p:sp>
        <p:nvSpPr>
          <p:cNvPr id="319" name="Google Shape;319;p32"/>
          <p:cNvSpPr txBox="1">
            <a:spLocks noGrp="1"/>
          </p:cNvSpPr>
          <p:nvPr>
            <p:ph type="body" idx="1"/>
          </p:nvPr>
        </p:nvSpPr>
        <p:spPr>
          <a:xfrm>
            <a:off x="261255" y="1379764"/>
            <a:ext cx="8605157" cy="479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/>
              <a:t>Discontinuous epitope prediction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Structure-based epitope prediction using: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Geometrical properties combined with amino acid scales (</a:t>
            </a:r>
            <a:r>
              <a:rPr lang="en-US" sz="2000" b="1"/>
              <a:t>DiscoTope</a:t>
            </a:r>
            <a:r>
              <a:rPr lang="en-US" sz="2000"/>
              <a:t>, </a:t>
            </a:r>
            <a:r>
              <a:rPr lang="en-US" sz="2000" b="1"/>
              <a:t>ElliPro</a:t>
            </a:r>
            <a:r>
              <a:rPr lang="en-US" sz="2000"/>
              <a:t>, CEP)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Geometrical properties and amino acid scales used as input to machine learning approaches (EPSVR)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Protein-protein docking algorithms</a:t>
            </a:r>
            <a:endParaRPr/>
          </a:p>
          <a:p>
            <a:pPr marL="6858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</p:txBody>
      </p:sp>
      <p:sp>
        <p:nvSpPr>
          <p:cNvPr id="320" name="Google Shape;320;p32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321" name="Google Shape;321;p32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3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B cell prediction tools on IEDB</a:t>
            </a:r>
            <a:endParaRPr/>
          </a:p>
        </p:txBody>
      </p:sp>
      <p:pic>
        <p:nvPicPr>
          <p:cNvPr id="327" name="Google Shape;327;p3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61257" y="1279645"/>
            <a:ext cx="7260866" cy="5188375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28" name="Google Shape;328;p33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329" name="Google Shape;329;p33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sp>
        <p:nvSpPr>
          <p:cNvPr id="330" name="Google Shape;330;p33"/>
          <p:cNvSpPr/>
          <p:nvPr/>
        </p:nvSpPr>
        <p:spPr>
          <a:xfrm>
            <a:off x="371474" y="2667000"/>
            <a:ext cx="7038975" cy="135255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33"/>
          <p:cNvSpPr/>
          <p:nvPr/>
        </p:nvSpPr>
        <p:spPr>
          <a:xfrm>
            <a:off x="5035521" y="879536"/>
            <a:ext cx="379687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http://tools.iedb.org/main/bcell/</a:t>
            </a:r>
            <a:endParaRPr/>
          </a:p>
        </p:txBody>
      </p:sp>
      <p:sp>
        <p:nvSpPr>
          <p:cNvPr id="332" name="Google Shape;332;p33"/>
          <p:cNvSpPr/>
          <p:nvPr/>
        </p:nvSpPr>
        <p:spPr>
          <a:xfrm rot="5400000">
            <a:off x="3035753" y="2669969"/>
            <a:ext cx="428625" cy="6191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4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DiscoTope</a:t>
            </a:r>
            <a:endParaRPr/>
          </a:p>
        </p:txBody>
      </p:sp>
      <p:sp>
        <p:nvSpPr>
          <p:cNvPr id="338" name="Google Shape;338;p34"/>
          <p:cNvSpPr txBox="1">
            <a:spLocks noGrp="1"/>
          </p:cNvSpPr>
          <p:nvPr>
            <p:ph type="body" idx="1"/>
          </p:nvPr>
        </p:nvSpPr>
        <p:spPr>
          <a:xfrm>
            <a:off x="261255" y="1057275"/>
            <a:ext cx="8605157" cy="4874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Trained on 75 X-ray structures of antibody-protein complexes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DiscoTope 2 took into account multiple epitopes in an antigen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Assigns each residue a score value calculated as a linear combination of normalized values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Parker’s hydrophilicity scale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Amino acid occurrence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Number of contacts within 10Å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Area of relative solvent accessibility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AUC 0.71 for DiscoTope 1 and 0.73 for DiscoTope 2 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339" name="Google Shape;339;p34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340" name="Google Shape;340;p34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pic>
        <p:nvPicPr>
          <p:cNvPr id="341" name="Google Shape;341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254" y="4742748"/>
            <a:ext cx="5006071" cy="1201121"/>
          </a:xfrm>
          <a:prstGeom prst="rect">
            <a:avLst/>
          </a:prstGeom>
          <a:noFill/>
          <a:ln w="9525" cap="flat" cmpd="sng">
            <a:solidFill>
              <a:srgbClr val="9CC2E5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342" name="Google Shape;342;p34"/>
          <p:cNvPicPr preferRelativeResize="0"/>
          <p:nvPr/>
        </p:nvPicPr>
        <p:blipFill rotWithShape="1">
          <a:blip r:embed="rId4">
            <a:alphaModFix/>
          </a:blip>
          <a:srcRect t="4566"/>
          <a:stretch/>
        </p:blipFill>
        <p:spPr>
          <a:xfrm>
            <a:off x="4089528" y="5238750"/>
            <a:ext cx="4776884" cy="1284517"/>
          </a:xfrm>
          <a:prstGeom prst="rect">
            <a:avLst/>
          </a:prstGeom>
          <a:noFill/>
          <a:ln w="9525" cap="flat" cmpd="sng">
            <a:solidFill>
              <a:srgbClr val="9CC2E5"/>
            </a:solidFill>
            <a:prstDash val="dash"/>
            <a:round/>
            <a:headEnd type="none" w="sm" len="sm"/>
            <a:tailEnd type="none" w="sm" len="sm"/>
          </a:ln>
        </p:spPr>
      </p:pic>
      <p:sp>
        <p:nvSpPr>
          <p:cNvPr id="343" name="Google Shape;343;p34"/>
          <p:cNvSpPr/>
          <p:nvPr/>
        </p:nvSpPr>
        <p:spPr>
          <a:xfrm>
            <a:off x="212835" y="5943869"/>
            <a:ext cx="873957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DiscoTope 1</a:t>
            </a:r>
            <a:endParaRPr/>
          </a:p>
        </p:txBody>
      </p:sp>
      <p:sp>
        <p:nvSpPr>
          <p:cNvPr id="344" name="Google Shape;344;p34"/>
          <p:cNvSpPr/>
          <p:nvPr/>
        </p:nvSpPr>
        <p:spPr>
          <a:xfrm>
            <a:off x="7992455" y="4975756"/>
            <a:ext cx="873957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DiscoTope 2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5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DiscoTope</a:t>
            </a:r>
            <a:endParaRPr/>
          </a:p>
        </p:txBody>
      </p:sp>
      <p:pic>
        <p:nvPicPr>
          <p:cNvPr id="350" name="Google Shape;350;p3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61256" y="1134837"/>
            <a:ext cx="6534150" cy="4067175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51" name="Google Shape;351;p35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352" name="Google Shape;352;p35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sp>
        <p:nvSpPr>
          <p:cNvPr id="353" name="Google Shape;353;p35"/>
          <p:cNvSpPr/>
          <p:nvPr/>
        </p:nvSpPr>
        <p:spPr>
          <a:xfrm>
            <a:off x="5069540" y="579566"/>
            <a:ext cx="379687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http://tools.iedb.org/discotope/</a:t>
            </a:r>
            <a:endParaRPr/>
          </a:p>
        </p:txBody>
      </p:sp>
      <p:cxnSp>
        <p:nvCxnSpPr>
          <p:cNvPr id="354" name="Google Shape;354;p35"/>
          <p:cNvCxnSpPr/>
          <p:nvPr/>
        </p:nvCxnSpPr>
        <p:spPr>
          <a:xfrm>
            <a:off x="1885950" y="3139849"/>
            <a:ext cx="215265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5" name="Google Shape;355;p35"/>
          <p:cNvSpPr/>
          <p:nvPr/>
        </p:nvSpPr>
        <p:spPr>
          <a:xfrm>
            <a:off x="5857875" y="3168424"/>
            <a:ext cx="476250" cy="679676"/>
          </a:xfrm>
          <a:prstGeom prst="rightBrace">
            <a:avLst>
              <a:gd name="adj1" fmla="val 8333"/>
              <a:gd name="adj2" fmla="val 27578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35"/>
          <p:cNvSpPr/>
          <p:nvPr/>
        </p:nvSpPr>
        <p:spPr>
          <a:xfrm>
            <a:off x="6634600" y="3019086"/>
            <a:ext cx="2337950" cy="676614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structure</a:t>
            </a:r>
            <a:endParaRPr/>
          </a:p>
        </p:txBody>
      </p:sp>
      <p:sp>
        <p:nvSpPr>
          <p:cNvPr id="357" name="Google Shape;357;p35"/>
          <p:cNvSpPr/>
          <p:nvPr/>
        </p:nvSpPr>
        <p:spPr>
          <a:xfrm>
            <a:off x="7046337" y="3695700"/>
            <a:ext cx="1514476" cy="676614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Input PDB id or upload file</a:t>
            </a:r>
            <a:endParaRPr/>
          </a:p>
        </p:txBody>
      </p:sp>
      <p:sp>
        <p:nvSpPr>
          <p:cNvPr id="358" name="Google Shape;358;p35"/>
          <p:cNvSpPr/>
          <p:nvPr/>
        </p:nvSpPr>
        <p:spPr>
          <a:xfrm>
            <a:off x="1625992" y="5427753"/>
            <a:ext cx="5263365" cy="461665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Specific to the protein chain of interest</a:t>
            </a:r>
            <a:endParaRPr/>
          </a:p>
        </p:txBody>
      </p:sp>
      <p:sp>
        <p:nvSpPr>
          <p:cNvPr id="359" name="Google Shape;359;p35"/>
          <p:cNvSpPr/>
          <p:nvPr/>
        </p:nvSpPr>
        <p:spPr>
          <a:xfrm>
            <a:off x="389784" y="3903457"/>
            <a:ext cx="3086842" cy="369332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0" name="Google Shape;360;p35"/>
          <p:cNvCxnSpPr/>
          <p:nvPr/>
        </p:nvCxnSpPr>
        <p:spPr>
          <a:xfrm rot="10800000">
            <a:off x="2163536" y="4272789"/>
            <a:ext cx="0" cy="1154964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6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Search in PDB to identify inputs</a:t>
            </a:r>
            <a:endParaRPr/>
          </a:p>
        </p:txBody>
      </p:sp>
      <p:sp>
        <p:nvSpPr>
          <p:cNvPr id="366" name="Google Shape;366;p36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367" name="Google Shape;367;p36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sp>
        <p:nvSpPr>
          <p:cNvPr id="368" name="Google Shape;368;p36"/>
          <p:cNvSpPr/>
          <p:nvPr/>
        </p:nvSpPr>
        <p:spPr>
          <a:xfrm>
            <a:off x="6343415" y="649224"/>
            <a:ext cx="252299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http://www.rcsb.org/</a:t>
            </a:r>
            <a:endParaRPr/>
          </a:p>
        </p:txBody>
      </p:sp>
      <p:pic>
        <p:nvPicPr>
          <p:cNvPr id="369" name="Google Shape;369;p3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2803" t="5446" r="2943"/>
          <a:stretch/>
        </p:blipFill>
        <p:spPr>
          <a:xfrm>
            <a:off x="261256" y="1134900"/>
            <a:ext cx="6498241" cy="4520725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70" name="Google Shape;370;p36"/>
          <p:cNvSpPr txBox="1"/>
          <p:nvPr/>
        </p:nvSpPr>
        <p:spPr>
          <a:xfrm>
            <a:off x="381804" y="3587949"/>
            <a:ext cx="1002615" cy="307777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36"/>
          <p:cNvSpPr txBox="1"/>
          <p:nvPr/>
        </p:nvSpPr>
        <p:spPr>
          <a:xfrm>
            <a:off x="1435261" y="3403808"/>
            <a:ext cx="1002615" cy="192687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36"/>
          <p:cNvSpPr txBox="1"/>
          <p:nvPr/>
        </p:nvSpPr>
        <p:spPr>
          <a:xfrm>
            <a:off x="4272464" y="3645493"/>
            <a:ext cx="1812142" cy="779537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36"/>
          <p:cNvSpPr txBox="1"/>
          <p:nvPr/>
        </p:nvSpPr>
        <p:spPr>
          <a:xfrm>
            <a:off x="2999141" y="3198181"/>
            <a:ext cx="1371600" cy="155448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7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Search in PDB to identify inputs</a:t>
            </a:r>
            <a:endParaRPr/>
          </a:p>
        </p:txBody>
      </p:sp>
      <p:sp>
        <p:nvSpPr>
          <p:cNvPr id="379" name="Google Shape;379;p37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380" name="Google Shape;380;p37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pic>
        <p:nvPicPr>
          <p:cNvPr id="381" name="Google Shape;381;p3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b="14392"/>
          <a:stretch/>
        </p:blipFill>
        <p:spPr>
          <a:xfrm>
            <a:off x="261256" y="1127996"/>
            <a:ext cx="6763387" cy="5128618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82" name="Google Shape;382;p37"/>
          <p:cNvSpPr/>
          <p:nvPr/>
        </p:nvSpPr>
        <p:spPr>
          <a:xfrm>
            <a:off x="6343415" y="649224"/>
            <a:ext cx="252299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http://www.rcsb.org/</a:t>
            </a:r>
            <a:endParaRPr/>
          </a:p>
        </p:txBody>
      </p:sp>
      <p:pic>
        <p:nvPicPr>
          <p:cNvPr id="383" name="Google Shape;383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67752" y="3095900"/>
            <a:ext cx="1849210" cy="3172003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84" name="Google Shape;384;p37"/>
          <p:cNvSpPr/>
          <p:nvPr/>
        </p:nvSpPr>
        <p:spPr>
          <a:xfrm>
            <a:off x="5059110" y="3372384"/>
            <a:ext cx="897309" cy="452927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5" name="Google Shape;385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16001" y="1127996"/>
            <a:ext cx="125645" cy="5128618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257" y="1242296"/>
            <a:ext cx="6772456" cy="4269741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91" name="Google Shape;391;p38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Search in PDB to identify inputs</a:t>
            </a:r>
            <a:endParaRPr/>
          </a:p>
        </p:txBody>
      </p:sp>
      <p:sp>
        <p:nvSpPr>
          <p:cNvPr id="392" name="Google Shape;392;p38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sp>
        <p:nvSpPr>
          <p:cNvPr id="393" name="Google Shape;393;p38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sp>
        <p:nvSpPr>
          <p:cNvPr id="394" name="Google Shape;394;p38"/>
          <p:cNvSpPr/>
          <p:nvPr/>
        </p:nvSpPr>
        <p:spPr>
          <a:xfrm>
            <a:off x="6343415" y="646575"/>
            <a:ext cx="252299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http://www.rcsb.org/</a:t>
            </a:r>
            <a:endParaRPr/>
          </a:p>
        </p:txBody>
      </p:sp>
      <p:sp>
        <p:nvSpPr>
          <p:cNvPr id="395" name="Google Shape;395;p38"/>
          <p:cNvSpPr/>
          <p:nvPr/>
        </p:nvSpPr>
        <p:spPr>
          <a:xfrm>
            <a:off x="461473" y="2256088"/>
            <a:ext cx="6327947" cy="1454852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38"/>
          <p:cNvSpPr/>
          <p:nvPr/>
        </p:nvSpPr>
        <p:spPr>
          <a:xfrm>
            <a:off x="1914828" y="2445806"/>
            <a:ext cx="726393" cy="777668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7" name="Google Shape;397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32006" y="1234573"/>
            <a:ext cx="102274" cy="4277464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98" name="Google Shape;398;p38"/>
          <p:cNvSpPr/>
          <p:nvPr/>
        </p:nvSpPr>
        <p:spPr>
          <a:xfrm>
            <a:off x="598712" y="5050109"/>
            <a:ext cx="7930244" cy="1138773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What if the 3D structure of a protein of your interest is not available in PDB?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 Homology or comparative modeling methods, servers and databases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Google Shape;403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256" y="1134837"/>
            <a:ext cx="5919527" cy="3700775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04" name="Google Shape;404;p39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DiscoTope -example</a:t>
            </a:r>
            <a:endParaRPr/>
          </a:p>
        </p:txBody>
      </p:sp>
      <p:sp>
        <p:nvSpPr>
          <p:cNvPr id="405" name="Google Shape;405;p39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sp>
        <p:nvSpPr>
          <p:cNvPr id="406" name="Google Shape;406;p39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sp>
        <p:nvSpPr>
          <p:cNvPr id="407" name="Google Shape;407;p39"/>
          <p:cNvSpPr/>
          <p:nvPr/>
        </p:nvSpPr>
        <p:spPr>
          <a:xfrm>
            <a:off x="5069540" y="579566"/>
            <a:ext cx="379687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http://tools.iedb.org/discotope/</a:t>
            </a:r>
            <a:endParaRPr/>
          </a:p>
        </p:txBody>
      </p:sp>
      <p:sp>
        <p:nvSpPr>
          <p:cNvPr id="408" name="Google Shape;408;p39"/>
          <p:cNvSpPr/>
          <p:nvPr/>
        </p:nvSpPr>
        <p:spPr>
          <a:xfrm>
            <a:off x="5307046" y="3165526"/>
            <a:ext cx="1090570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Default</a:t>
            </a:r>
            <a:endParaRPr/>
          </a:p>
        </p:txBody>
      </p:sp>
      <p:pic>
        <p:nvPicPr>
          <p:cNvPr id="409" name="Google Shape;409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99471" y="4116231"/>
            <a:ext cx="436767" cy="719381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10" name="Google Shape;410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27128" y="1776917"/>
            <a:ext cx="2000250" cy="349567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11" name="Google Shape;411;p39"/>
          <p:cNvSpPr/>
          <p:nvPr/>
        </p:nvSpPr>
        <p:spPr>
          <a:xfrm>
            <a:off x="6349525" y="3144852"/>
            <a:ext cx="2307365" cy="379902"/>
          </a:xfrm>
          <a:prstGeom prst="ellipse">
            <a:avLst/>
          </a:prstGeom>
          <a:noFill/>
          <a:ln w="28575" cap="flat" cmpd="sng">
            <a:solidFill>
              <a:srgbClr val="0000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39"/>
          <p:cNvSpPr/>
          <p:nvPr/>
        </p:nvSpPr>
        <p:spPr>
          <a:xfrm>
            <a:off x="5203171" y="4983535"/>
            <a:ext cx="1090570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Default</a:t>
            </a:r>
            <a:endParaRPr/>
          </a:p>
        </p:txBody>
      </p:sp>
      <p:sp>
        <p:nvSpPr>
          <p:cNvPr id="413" name="Google Shape;413;p39"/>
          <p:cNvSpPr/>
          <p:nvPr/>
        </p:nvSpPr>
        <p:spPr>
          <a:xfrm>
            <a:off x="6245650" y="4962861"/>
            <a:ext cx="2307365" cy="379902"/>
          </a:xfrm>
          <a:prstGeom prst="ellipse">
            <a:avLst/>
          </a:prstGeom>
          <a:noFill/>
          <a:ln w="28575" cap="flat" cmpd="sng">
            <a:solidFill>
              <a:srgbClr val="0000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14" name="Google Shape;414;p39"/>
          <p:cNvCxnSpPr>
            <a:stCxn id="409" idx="3"/>
          </p:cNvCxnSpPr>
          <p:nvPr/>
        </p:nvCxnSpPr>
        <p:spPr>
          <a:xfrm rot="10800000" flipH="1">
            <a:off x="3136238" y="2068121"/>
            <a:ext cx="3390900" cy="2407800"/>
          </a:xfrm>
          <a:prstGeom prst="bentConnector3">
            <a:avLst>
              <a:gd name="adj1" fmla="val 16481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15" name="Google Shape;415;p39"/>
          <p:cNvSpPr/>
          <p:nvPr/>
        </p:nvSpPr>
        <p:spPr>
          <a:xfrm rot="10800000">
            <a:off x="4051562" y="4702964"/>
            <a:ext cx="428625" cy="6191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40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DiscoTope -example</a:t>
            </a:r>
            <a:endParaRPr/>
          </a:p>
        </p:txBody>
      </p:sp>
      <p:sp>
        <p:nvSpPr>
          <p:cNvPr id="421" name="Google Shape;421;p40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sp>
        <p:nvSpPr>
          <p:cNvPr id="422" name="Google Shape;422;p40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sp>
        <p:nvSpPr>
          <p:cNvPr id="423" name="Google Shape;423;p40"/>
          <p:cNvSpPr/>
          <p:nvPr/>
        </p:nvSpPr>
        <p:spPr>
          <a:xfrm>
            <a:off x="5069540" y="579566"/>
            <a:ext cx="379687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http://tools.iedb.org/discotope/</a:t>
            </a:r>
            <a:endParaRPr/>
          </a:p>
        </p:txBody>
      </p:sp>
      <p:pic>
        <p:nvPicPr>
          <p:cNvPr id="424" name="Google Shape;424;p4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61256" y="1040882"/>
            <a:ext cx="5498609" cy="5380782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25" name="Google Shape;425;p40"/>
          <p:cNvSpPr txBox="1"/>
          <p:nvPr/>
        </p:nvSpPr>
        <p:spPr>
          <a:xfrm>
            <a:off x="6030784" y="2925000"/>
            <a:ext cx="2776658" cy="46166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Adjustable threshold</a:t>
            </a:r>
            <a:endParaRPr/>
          </a:p>
        </p:txBody>
      </p:sp>
      <p:sp>
        <p:nvSpPr>
          <p:cNvPr id="426" name="Google Shape;426;p40"/>
          <p:cNvSpPr/>
          <p:nvPr/>
        </p:nvSpPr>
        <p:spPr>
          <a:xfrm>
            <a:off x="303986" y="2657741"/>
            <a:ext cx="1593180" cy="230738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40"/>
          <p:cNvSpPr/>
          <p:nvPr/>
        </p:nvSpPr>
        <p:spPr>
          <a:xfrm>
            <a:off x="2055472" y="2058143"/>
            <a:ext cx="428625" cy="6191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28" name="Google Shape;428;p40"/>
          <p:cNvCxnSpPr>
            <a:stCxn id="426" idx="2"/>
            <a:endCxn id="425" idx="1"/>
          </p:cNvCxnSpPr>
          <p:nvPr/>
        </p:nvCxnSpPr>
        <p:spPr>
          <a:xfrm rot="-5400000" flipH="1">
            <a:off x="3432026" y="557029"/>
            <a:ext cx="267300" cy="4930200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29" name="Google Shape;429;p40"/>
          <p:cNvSpPr/>
          <p:nvPr/>
        </p:nvSpPr>
        <p:spPr>
          <a:xfrm>
            <a:off x="3215143" y="2641999"/>
            <a:ext cx="929567" cy="230738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40"/>
          <p:cNvSpPr txBox="1"/>
          <p:nvPr/>
        </p:nvSpPr>
        <p:spPr>
          <a:xfrm>
            <a:off x="6030784" y="2214242"/>
            <a:ext cx="2776658" cy="46166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Downloads as csv</a:t>
            </a:r>
            <a:endParaRPr/>
          </a:p>
        </p:txBody>
      </p:sp>
      <p:cxnSp>
        <p:nvCxnSpPr>
          <p:cNvPr id="431" name="Google Shape;431;p40"/>
          <p:cNvCxnSpPr>
            <a:stCxn id="429" idx="3"/>
            <a:endCxn id="430" idx="1"/>
          </p:cNvCxnSpPr>
          <p:nvPr/>
        </p:nvCxnSpPr>
        <p:spPr>
          <a:xfrm rot="10800000" flipH="1">
            <a:off x="4144710" y="2445068"/>
            <a:ext cx="1886100" cy="312300"/>
          </a:xfrm>
          <a:prstGeom prst="bentConnector3">
            <a:avLst>
              <a:gd name="adj1" fmla="val 49999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Google Shape;436;p4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82980" y="1134837"/>
            <a:ext cx="4861588" cy="5298015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37" name="Google Shape;437;p41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DiscoTope -example</a:t>
            </a:r>
            <a:endParaRPr/>
          </a:p>
        </p:txBody>
      </p:sp>
      <p:sp>
        <p:nvSpPr>
          <p:cNvPr id="438" name="Google Shape;438;p41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sp>
        <p:nvSpPr>
          <p:cNvPr id="439" name="Google Shape;439;p41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sp>
        <p:nvSpPr>
          <p:cNvPr id="440" name="Google Shape;440;p41"/>
          <p:cNvSpPr/>
          <p:nvPr/>
        </p:nvSpPr>
        <p:spPr>
          <a:xfrm>
            <a:off x="5069540" y="579566"/>
            <a:ext cx="379687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http://tools.iedb.org/discotope/</a:t>
            </a:r>
            <a:endParaRPr/>
          </a:p>
        </p:txBody>
      </p:sp>
      <p:sp>
        <p:nvSpPr>
          <p:cNvPr id="441" name="Google Shape;441;p41"/>
          <p:cNvSpPr/>
          <p:nvPr/>
        </p:nvSpPr>
        <p:spPr>
          <a:xfrm>
            <a:off x="1155285" y="1307090"/>
            <a:ext cx="428625" cy="6191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41"/>
          <p:cNvSpPr/>
          <p:nvPr/>
        </p:nvSpPr>
        <p:spPr>
          <a:xfrm>
            <a:off x="282980" y="5966312"/>
            <a:ext cx="4947046" cy="466539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43" name="Google Shape;443;p41"/>
          <p:cNvCxnSpPr/>
          <p:nvPr/>
        </p:nvCxnSpPr>
        <p:spPr>
          <a:xfrm>
            <a:off x="342802" y="1794616"/>
            <a:ext cx="2656773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261256" y="146052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Example: Ab binding HA1</a:t>
            </a:r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pic>
        <p:nvPicPr>
          <p:cNvPr id="100" name="Google Shape;100;p15" descr="1eo8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3403" t="3143" r="3847" b="14362"/>
          <a:stretch/>
        </p:blipFill>
        <p:spPr>
          <a:xfrm>
            <a:off x="992179" y="1885174"/>
            <a:ext cx="7589021" cy="421870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5"/>
          <p:cNvSpPr/>
          <p:nvPr/>
        </p:nvSpPr>
        <p:spPr>
          <a:xfrm>
            <a:off x="7178238" y="2423552"/>
            <a:ext cx="159563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Antibody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Light Chain</a:t>
            </a:r>
            <a:endParaRPr/>
          </a:p>
        </p:txBody>
      </p:sp>
      <p:sp>
        <p:nvSpPr>
          <p:cNvPr id="102" name="Google Shape;102;p15"/>
          <p:cNvSpPr/>
          <p:nvPr/>
        </p:nvSpPr>
        <p:spPr>
          <a:xfrm>
            <a:off x="4699677" y="467536"/>
            <a:ext cx="2942319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Antigen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Hemagglutinin HA1 Chain from Influenza A Virus</a:t>
            </a:r>
            <a:endParaRPr/>
          </a:p>
        </p:txBody>
      </p:sp>
      <p:sp>
        <p:nvSpPr>
          <p:cNvPr id="103" name="Google Shape;103;p15"/>
          <p:cNvSpPr/>
          <p:nvPr/>
        </p:nvSpPr>
        <p:spPr>
          <a:xfrm>
            <a:off x="261256" y="3035780"/>
            <a:ext cx="34541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Hemagglutinin HA2 Chain</a:t>
            </a:r>
            <a:endParaRPr/>
          </a:p>
        </p:txBody>
      </p:sp>
      <p:sp>
        <p:nvSpPr>
          <p:cNvPr id="104" name="Google Shape;104;p15"/>
          <p:cNvSpPr/>
          <p:nvPr/>
        </p:nvSpPr>
        <p:spPr>
          <a:xfrm>
            <a:off x="3020373" y="5604301"/>
            <a:ext cx="176631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Antibody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Heavy Chain</a:t>
            </a:r>
            <a:endParaRPr/>
          </a:p>
        </p:txBody>
      </p:sp>
      <p:sp>
        <p:nvSpPr>
          <p:cNvPr id="105" name="Google Shape;105;p15"/>
          <p:cNvSpPr/>
          <p:nvPr/>
        </p:nvSpPr>
        <p:spPr>
          <a:xfrm>
            <a:off x="261256" y="800539"/>
            <a:ext cx="157043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PDB ID: 1EO8</a:t>
            </a:r>
            <a:endParaRPr/>
          </a:p>
        </p:txBody>
      </p:sp>
      <p:cxnSp>
        <p:nvCxnSpPr>
          <p:cNvPr id="106" name="Google Shape;106;p15"/>
          <p:cNvCxnSpPr/>
          <p:nvPr/>
        </p:nvCxnSpPr>
        <p:spPr>
          <a:xfrm>
            <a:off x="1988331" y="3497445"/>
            <a:ext cx="1107347" cy="497083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07" name="Google Shape;107;p15"/>
          <p:cNvCxnSpPr/>
          <p:nvPr/>
        </p:nvCxnSpPr>
        <p:spPr>
          <a:xfrm rot="10800000" flipH="1">
            <a:off x="4487181" y="5684812"/>
            <a:ext cx="1050023" cy="239738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08" name="Google Shape;108;p15"/>
          <p:cNvCxnSpPr/>
          <p:nvPr/>
        </p:nvCxnSpPr>
        <p:spPr>
          <a:xfrm flipH="1">
            <a:off x="6934201" y="3254549"/>
            <a:ext cx="1066799" cy="34042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09" name="Google Shape;109;p15"/>
          <p:cNvCxnSpPr>
            <a:stCxn id="102" idx="2"/>
          </p:cNvCxnSpPr>
          <p:nvPr/>
        </p:nvCxnSpPr>
        <p:spPr>
          <a:xfrm>
            <a:off x="6170836" y="1483199"/>
            <a:ext cx="134700" cy="6600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110" name="Google Shape;110;p15"/>
          <p:cNvPicPr preferRelativeResize="0"/>
          <p:nvPr/>
        </p:nvPicPr>
        <p:blipFill rotWithShape="1">
          <a:blip r:embed="rId4">
            <a:alphaModFix/>
          </a:blip>
          <a:srcRect t="29897"/>
          <a:stretch/>
        </p:blipFill>
        <p:spPr>
          <a:xfrm>
            <a:off x="261256" y="1448818"/>
            <a:ext cx="1775600" cy="1463700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2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DiscoTope -example</a:t>
            </a:r>
            <a:endParaRPr/>
          </a:p>
        </p:txBody>
      </p:sp>
      <p:sp>
        <p:nvSpPr>
          <p:cNvPr id="449" name="Google Shape;449;p42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sp>
        <p:nvSpPr>
          <p:cNvPr id="450" name="Google Shape;450;p42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sp>
        <p:nvSpPr>
          <p:cNvPr id="451" name="Google Shape;451;p42"/>
          <p:cNvSpPr/>
          <p:nvPr/>
        </p:nvSpPr>
        <p:spPr>
          <a:xfrm>
            <a:off x="5069540" y="579566"/>
            <a:ext cx="379687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http://tools.iedb.org/discotope/</a:t>
            </a:r>
            <a:endParaRPr/>
          </a:p>
        </p:txBody>
      </p:sp>
      <p:pic>
        <p:nvPicPr>
          <p:cNvPr id="452" name="Google Shape;452;p4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62163" y="1134837"/>
            <a:ext cx="8604250" cy="4695825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43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B cell prediction tools on IEDB</a:t>
            </a:r>
            <a:endParaRPr/>
          </a:p>
        </p:txBody>
      </p:sp>
      <p:pic>
        <p:nvPicPr>
          <p:cNvPr id="458" name="Google Shape;458;p4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61257" y="1279645"/>
            <a:ext cx="7260866" cy="5188375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59" name="Google Shape;459;p43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sp>
        <p:nvSpPr>
          <p:cNvPr id="460" name="Google Shape;460;p43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sp>
        <p:nvSpPr>
          <p:cNvPr id="461" name="Google Shape;461;p43"/>
          <p:cNvSpPr/>
          <p:nvPr/>
        </p:nvSpPr>
        <p:spPr>
          <a:xfrm>
            <a:off x="371474" y="2667000"/>
            <a:ext cx="7038975" cy="135255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43"/>
          <p:cNvSpPr/>
          <p:nvPr/>
        </p:nvSpPr>
        <p:spPr>
          <a:xfrm>
            <a:off x="5035521" y="879536"/>
            <a:ext cx="379687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http://tools.iedb.org/main/bcell/</a:t>
            </a:r>
            <a:endParaRPr/>
          </a:p>
        </p:txBody>
      </p:sp>
      <p:sp>
        <p:nvSpPr>
          <p:cNvPr id="463" name="Google Shape;463;p43"/>
          <p:cNvSpPr/>
          <p:nvPr/>
        </p:nvSpPr>
        <p:spPr>
          <a:xfrm rot="5400000">
            <a:off x="3266490" y="3090864"/>
            <a:ext cx="428625" cy="6191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44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ElliPro</a:t>
            </a:r>
            <a:endParaRPr/>
          </a:p>
        </p:txBody>
      </p:sp>
      <p:sp>
        <p:nvSpPr>
          <p:cNvPr id="469" name="Google Shape;469;p44"/>
          <p:cNvSpPr txBox="1">
            <a:spLocks noGrp="1"/>
          </p:cNvSpPr>
          <p:nvPr>
            <p:ph type="body" idx="1"/>
          </p:nvPr>
        </p:nvSpPr>
        <p:spPr>
          <a:xfrm>
            <a:off x="261255" y="1057275"/>
            <a:ext cx="8605157" cy="4874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Predicts linear and discontinuous antibody epitopes based on the geometrical properties of protein structure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Uses Thornton’s Method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Implements three algorithms: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Approximation of the protein shape as an ellipsoid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Calculation of the residue protrusion index (PI)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Clustering of neighboring residues based on PI values 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470" name="Google Shape;470;p44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  <p:sp>
        <p:nvSpPr>
          <p:cNvPr id="471" name="Google Shape;471;p44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pic>
        <p:nvPicPr>
          <p:cNvPr id="472" name="Google Shape;472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5995" y="4037242"/>
            <a:ext cx="4581525" cy="1209675"/>
          </a:xfrm>
          <a:prstGeom prst="rect">
            <a:avLst/>
          </a:prstGeom>
          <a:noFill/>
          <a:ln w="9525" cap="flat" cmpd="sng">
            <a:solidFill>
              <a:srgbClr val="9CC2E5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473" name="Google Shape;473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7162" y="5093092"/>
            <a:ext cx="5429250" cy="1276350"/>
          </a:xfrm>
          <a:prstGeom prst="rect">
            <a:avLst/>
          </a:prstGeom>
          <a:noFill/>
          <a:ln w="9525" cap="flat" cmpd="sng">
            <a:solidFill>
              <a:srgbClr val="9CC2E5"/>
            </a:solidFill>
            <a:prstDash val="dash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45"/>
          <p:cNvSpPr/>
          <p:nvPr/>
        </p:nvSpPr>
        <p:spPr>
          <a:xfrm>
            <a:off x="4927600" y="5816360"/>
            <a:ext cx="3764412" cy="862067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Longer distances predict discontinuous epitopes spanning larger regions</a:t>
            </a:r>
            <a:endParaRPr/>
          </a:p>
        </p:txBody>
      </p:sp>
      <p:pic>
        <p:nvPicPr>
          <p:cNvPr id="479" name="Google Shape;479;p4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61256" y="1134837"/>
            <a:ext cx="4982541" cy="4292916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80" name="Google Shape;480;p45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ElliPro</a:t>
            </a:r>
            <a:endParaRPr/>
          </a:p>
        </p:txBody>
      </p:sp>
      <p:sp>
        <p:nvSpPr>
          <p:cNvPr id="481" name="Google Shape;481;p45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  <p:sp>
        <p:nvSpPr>
          <p:cNvPr id="482" name="Google Shape;482;p45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sp>
        <p:nvSpPr>
          <p:cNvPr id="483" name="Google Shape;483;p45"/>
          <p:cNvSpPr/>
          <p:nvPr/>
        </p:nvSpPr>
        <p:spPr>
          <a:xfrm>
            <a:off x="5559097" y="579566"/>
            <a:ext cx="330731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http://tools.iedb.org/ellipro/</a:t>
            </a:r>
            <a:endParaRPr/>
          </a:p>
        </p:txBody>
      </p:sp>
      <p:sp>
        <p:nvSpPr>
          <p:cNvPr id="484" name="Google Shape;484;p45"/>
          <p:cNvSpPr/>
          <p:nvPr/>
        </p:nvSpPr>
        <p:spPr>
          <a:xfrm>
            <a:off x="5005672" y="3281295"/>
            <a:ext cx="476250" cy="572858"/>
          </a:xfrm>
          <a:prstGeom prst="rightBrace">
            <a:avLst>
              <a:gd name="adj1" fmla="val 8333"/>
              <a:gd name="adj2" fmla="val 20870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45"/>
          <p:cNvSpPr/>
          <p:nvPr/>
        </p:nvSpPr>
        <p:spPr>
          <a:xfrm>
            <a:off x="5626871" y="3193812"/>
            <a:ext cx="3239542" cy="408957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structure</a:t>
            </a:r>
            <a:endParaRPr/>
          </a:p>
        </p:txBody>
      </p:sp>
      <p:sp>
        <p:nvSpPr>
          <p:cNvPr id="486" name="Google Shape;486;p45"/>
          <p:cNvSpPr/>
          <p:nvPr/>
        </p:nvSpPr>
        <p:spPr>
          <a:xfrm>
            <a:off x="5801272" y="3604545"/>
            <a:ext cx="2890739" cy="295629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Input PDB id or upload file</a:t>
            </a:r>
            <a:endParaRPr/>
          </a:p>
        </p:txBody>
      </p:sp>
      <p:sp>
        <p:nvSpPr>
          <p:cNvPr id="487" name="Google Shape;487;p45"/>
          <p:cNvSpPr/>
          <p:nvPr/>
        </p:nvSpPr>
        <p:spPr>
          <a:xfrm>
            <a:off x="5801272" y="4458900"/>
            <a:ext cx="2890739" cy="120032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Averaged over epitope residues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Higher scores predict fewer epitopes</a:t>
            </a:r>
            <a:endParaRPr/>
          </a:p>
        </p:txBody>
      </p:sp>
      <p:sp>
        <p:nvSpPr>
          <p:cNvPr id="488" name="Google Shape;488;p45"/>
          <p:cNvSpPr/>
          <p:nvPr/>
        </p:nvSpPr>
        <p:spPr>
          <a:xfrm>
            <a:off x="347055" y="4194015"/>
            <a:ext cx="3490008" cy="369332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45"/>
          <p:cNvSpPr/>
          <p:nvPr/>
        </p:nvSpPr>
        <p:spPr>
          <a:xfrm>
            <a:off x="347055" y="4609101"/>
            <a:ext cx="3490008" cy="369332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45"/>
          <p:cNvSpPr/>
          <p:nvPr/>
        </p:nvSpPr>
        <p:spPr>
          <a:xfrm>
            <a:off x="342439" y="5480766"/>
            <a:ext cx="4585161" cy="830997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Specify max distance for predicting (grouping) discontinous epitopes</a:t>
            </a:r>
            <a:endParaRPr/>
          </a:p>
        </p:txBody>
      </p:sp>
      <p:cxnSp>
        <p:nvCxnSpPr>
          <p:cNvPr id="491" name="Google Shape;491;p45"/>
          <p:cNvCxnSpPr>
            <a:stCxn id="489" idx="1"/>
            <a:endCxn id="490" idx="1"/>
          </p:cNvCxnSpPr>
          <p:nvPr/>
        </p:nvCxnSpPr>
        <p:spPr>
          <a:xfrm flipH="1">
            <a:off x="342555" y="4793767"/>
            <a:ext cx="4500" cy="1102500"/>
          </a:xfrm>
          <a:prstGeom prst="bentConnector3">
            <a:avLst>
              <a:gd name="adj1" fmla="val 5182578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92" name="Google Shape;492;p45"/>
          <p:cNvSpPr/>
          <p:nvPr/>
        </p:nvSpPr>
        <p:spPr>
          <a:xfrm>
            <a:off x="5626871" y="4121923"/>
            <a:ext cx="3239542" cy="408957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min. PI value</a:t>
            </a:r>
            <a:endParaRPr/>
          </a:p>
        </p:txBody>
      </p:sp>
      <p:cxnSp>
        <p:nvCxnSpPr>
          <p:cNvPr id="493" name="Google Shape;493;p45"/>
          <p:cNvCxnSpPr>
            <a:stCxn id="488" idx="3"/>
            <a:endCxn id="492" idx="1"/>
          </p:cNvCxnSpPr>
          <p:nvPr/>
        </p:nvCxnSpPr>
        <p:spPr>
          <a:xfrm rot="10800000" flipH="1">
            <a:off x="3837063" y="4326481"/>
            <a:ext cx="1789800" cy="522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46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ElliPro -example</a:t>
            </a:r>
            <a:endParaRPr/>
          </a:p>
        </p:txBody>
      </p:sp>
      <p:sp>
        <p:nvSpPr>
          <p:cNvPr id="499" name="Google Shape;499;p46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  <p:sp>
        <p:nvSpPr>
          <p:cNvPr id="500" name="Google Shape;500;p46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sp>
        <p:nvSpPr>
          <p:cNvPr id="501" name="Google Shape;501;p46"/>
          <p:cNvSpPr/>
          <p:nvPr/>
        </p:nvSpPr>
        <p:spPr>
          <a:xfrm>
            <a:off x="5559097" y="579566"/>
            <a:ext cx="330731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http://tools.iedb.org/ellipro/</a:t>
            </a:r>
            <a:endParaRPr/>
          </a:p>
        </p:txBody>
      </p:sp>
      <p:pic>
        <p:nvPicPr>
          <p:cNvPr id="502" name="Google Shape;502;p4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23239"/>
          <a:stretch/>
        </p:blipFill>
        <p:spPr>
          <a:xfrm>
            <a:off x="261255" y="1134837"/>
            <a:ext cx="4319290" cy="2856585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03" name="Google Shape;503;p46"/>
          <p:cNvSpPr/>
          <p:nvPr/>
        </p:nvSpPr>
        <p:spPr>
          <a:xfrm>
            <a:off x="3443666" y="3040133"/>
            <a:ext cx="428625" cy="6191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4" name="Google Shape;504;p46"/>
          <p:cNvPicPr preferRelativeResize="0"/>
          <p:nvPr/>
        </p:nvPicPr>
        <p:blipFill rotWithShape="1">
          <a:blip r:embed="rId4">
            <a:alphaModFix/>
          </a:blip>
          <a:srcRect t="26108"/>
          <a:stretch/>
        </p:blipFill>
        <p:spPr>
          <a:xfrm>
            <a:off x="4247261" y="3347377"/>
            <a:ext cx="4619152" cy="3067692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05" name="Google Shape;505;p46"/>
          <p:cNvSpPr/>
          <p:nvPr/>
        </p:nvSpPr>
        <p:spPr>
          <a:xfrm rot="-5400000">
            <a:off x="3845464" y="5945293"/>
            <a:ext cx="428625" cy="6191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46"/>
          <p:cNvSpPr/>
          <p:nvPr/>
        </p:nvSpPr>
        <p:spPr>
          <a:xfrm>
            <a:off x="4435265" y="5493920"/>
            <a:ext cx="358925" cy="546622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46"/>
          <p:cNvSpPr/>
          <p:nvPr/>
        </p:nvSpPr>
        <p:spPr>
          <a:xfrm>
            <a:off x="421688" y="5079645"/>
            <a:ext cx="3328526" cy="408957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chain(s) of interest</a:t>
            </a:r>
            <a:endParaRPr/>
          </a:p>
        </p:txBody>
      </p:sp>
      <p:cxnSp>
        <p:nvCxnSpPr>
          <p:cNvPr id="508" name="Google Shape;508;p46"/>
          <p:cNvCxnSpPr>
            <a:stCxn id="506" idx="1"/>
            <a:endCxn id="507" idx="2"/>
          </p:cNvCxnSpPr>
          <p:nvPr/>
        </p:nvCxnSpPr>
        <p:spPr>
          <a:xfrm rot="10800000">
            <a:off x="2085965" y="5488531"/>
            <a:ext cx="2349300" cy="278700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509" name="Google Shape;509;p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43290" y="5575520"/>
            <a:ext cx="142875" cy="14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47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ElliPro -example</a:t>
            </a:r>
            <a:endParaRPr/>
          </a:p>
        </p:txBody>
      </p:sp>
      <p:sp>
        <p:nvSpPr>
          <p:cNvPr id="515" name="Google Shape;515;p47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  <p:sp>
        <p:nvSpPr>
          <p:cNvPr id="516" name="Google Shape;516;p47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sp>
        <p:nvSpPr>
          <p:cNvPr id="517" name="Google Shape;517;p47"/>
          <p:cNvSpPr/>
          <p:nvPr/>
        </p:nvSpPr>
        <p:spPr>
          <a:xfrm>
            <a:off x="5559097" y="579566"/>
            <a:ext cx="330731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http://tools.iedb.org/ellipro/</a:t>
            </a:r>
            <a:endParaRPr/>
          </a:p>
        </p:txBody>
      </p:sp>
      <p:pic>
        <p:nvPicPr>
          <p:cNvPr id="518" name="Google Shape;518;p4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62163" y="979676"/>
            <a:ext cx="8604250" cy="4564381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519" name="Google Shape;519;p47"/>
          <p:cNvCxnSpPr/>
          <p:nvPr/>
        </p:nvCxnSpPr>
        <p:spPr>
          <a:xfrm>
            <a:off x="309562" y="2447925"/>
            <a:ext cx="1271588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20" name="Google Shape;520;p47"/>
          <p:cNvCxnSpPr/>
          <p:nvPr/>
        </p:nvCxnSpPr>
        <p:spPr>
          <a:xfrm>
            <a:off x="309562" y="4152901"/>
            <a:ext cx="1638301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21" name="Google Shape;521;p47"/>
          <p:cNvSpPr/>
          <p:nvPr/>
        </p:nvSpPr>
        <p:spPr>
          <a:xfrm>
            <a:off x="8275319" y="4152900"/>
            <a:ext cx="533401" cy="1013459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47"/>
          <p:cNvSpPr/>
          <p:nvPr/>
        </p:nvSpPr>
        <p:spPr>
          <a:xfrm>
            <a:off x="3199225" y="2495258"/>
            <a:ext cx="549815" cy="1482381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47"/>
          <p:cNvSpPr/>
          <p:nvPr/>
        </p:nvSpPr>
        <p:spPr>
          <a:xfrm>
            <a:off x="5473750" y="3005615"/>
            <a:ext cx="2424703" cy="46166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View 3D structure</a:t>
            </a:r>
            <a:endParaRPr/>
          </a:p>
        </p:txBody>
      </p:sp>
      <p:cxnSp>
        <p:nvCxnSpPr>
          <p:cNvPr id="524" name="Google Shape;524;p47"/>
          <p:cNvCxnSpPr>
            <a:stCxn id="523" idx="1"/>
            <a:endCxn id="522" idx="3"/>
          </p:cNvCxnSpPr>
          <p:nvPr/>
        </p:nvCxnSpPr>
        <p:spPr>
          <a:xfrm rot="10800000">
            <a:off x="3749050" y="3236448"/>
            <a:ext cx="17247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25" name="Google Shape;525;p47"/>
          <p:cNvCxnSpPr>
            <a:stCxn id="523" idx="2"/>
            <a:endCxn id="521" idx="0"/>
          </p:cNvCxnSpPr>
          <p:nvPr/>
        </p:nvCxnSpPr>
        <p:spPr>
          <a:xfrm>
            <a:off x="6686102" y="3467280"/>
            <a:ext cx="1855800" cy="6855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526" name="Google Shape;526;p47"/>
          <p:cNvSpPr/>
          <p:nvPr/>
        </p:nvSpPr>
        <p:spPr>
          <a:xfrm rot="5400000">
            <a:off x="1548056" y="5009293"/>
            <a:ext cx="327115" cy="47249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48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ElliPro -example</a:t>
            </a:r>
            <a:endParaRPr/>
          </a:p>
        </p:txBody>
      </p:sp>
      <p:sp>
        <p:nvSpPr>
          <p:cNvPr id="532" name="Google Shape;532;p48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  <p:sp>
        <p:nvSpPr>
          <p:cNvPr id="533" name="Google Shape;533;p48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sp>
        <p:nvSpPr>
          <p:cNvPr id="534" name="Google Shape;534;p48"/>
          <p:cNvSpPr/>
          <p:nvPr/>
        </p:nvSpPr>
        <p:spPr>
          <a:xfrm>
            <a:off x="5559097" y="579566"/>
            <a:ext cx="330731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http://tools.iedb.org/ellipro/</a:t>
            </a:r>
            <a:endParaRPr/>
          </a:p>
        </p:txBody>
      </p:sp>
      <p:pic>
        <p:nvPicPr>
          <p:cNvPr id="535" name="Google Shape;535;p4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b="7203"/>
          <a:stretch/>
        </p:blipFill>
        <p:spPr>
          <a:xfrm>
            <a:off x="2471460" y="1063345"/>
            <a:ext cx="4184747" cy="5568192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49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Summary – B cell epitope predictions</a:t>
            </a:r>
            <a:endParaRPr/>
          </a:p>
        </p:txBody>
      </p:sp>
      <p:sp>
        <p:nvSpPr>
          <p:cNvPr id="541" name="Google Shape;541;p49"/>
          <p:cNvSpPr txBox="1">
            <a:spLocks noGrp="1"/>
          </p:cNvSpPr>
          <p:nvPr>
            <p:ph type="body" idx="1"/>
          </p:nvPr>
        </p:nvSpPr>
        <p:spPr>
          <a:xfrm>
            <a:off x="261255" y="1379764"/>
            <a:ext cx="8605157" cy="479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Linear and discontinuous (conformational) epitopes can be overlapping and depending on method of discovery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Traditional B cell epitope prediction methods largely predict surface accessibility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If a 3D structure of the antigen is available (or a reliable model thereof), predictions can be further improved. 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542" name="Google Shape;542;p49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  <p:sp>
        <p:nvSpPr>
          <p:cNvPr id="543" name="Google Shape;543;p49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50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Practice Exercise</a:t>
            </a:r>
            <a:endParaRPr/>
          </a:p>
        </p:txBody>
      </p:sp>
      <p:sp>
        <p:nvSpPr>
          <p:cNvPr id="549" name="Google Shape;549;p50"/>
          <p:cNvSpPr txBox="1">
            <a:spLocks noGrp="1"/>
          </p:cNvSpPr>
          <p:nvPr>
            <p:ph type="body" idx="1"/>
          </p:nvPr>
        </p:nvSpPr>
        <p:spPr>
          <a:xfrm>
            <a:off x="261255" y="1379764"/>
            <a:ext cx="8605157" cy="479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Use BepiPred and DiscoTope to predict B cell epitopes of dengue 2 virus envelope glycoprotein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Download crystal structure and sequence of dengue 2 virus envelope glycoprotein from PDB (PDB ID: </a:t>
            </a:r>
            <a:r>
              <a:rPr lang="en-US" b="1" u="sng">
                <a:solidFill>
                  <a:srgbClr val="00CC99"/>
                </a:solidFill>
              </a:rPr>
              <a:t>4UTC</a:t>
            </a:r>
            <a:r>
              <a:rPr lang="en-US"/>
              <a:t>)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550" name="Google Shape;550;p50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  <p:sp>
        <p:nvSpPr>
          <p:cNvPr id="551" name="Google Shape;551;p50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51"/>
          <p:cNvSpPr txBox="1">
            <a:spLocks noGrp="1"/>
          </p:cNvSpPr>
          <p:nvPr>
            <p:ph type="title"/>
          </p:nvPr>
        </p:nvSpPr>
        <p:spPr>
          <a:xfrm>
            <a:off x="261256" y="199551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Practice Exercise</a:t>
            </a:r>
            <a:endParaRPr/>
          </a:p>
        </p:txBody>
      </p:sp>
      <p:sp>
        <p:nvSpPr>
          <p:cNvPr id="557" name="Google Shape;557;p51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  <p:sp>
        <p:nvSpPr>
          <p:cNvPr id="558" name="Google Shape;558;p51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sp>
        <p:nvSpPr>
          <p:cNvPr id="559" name="Google Shape;559;p51"/>
          <p:cNvSpPr/>
          <p:nvPr/>
        </p:nvSpPr>
        <p:spPr>
          <a:xfrm>
            <a:off x="6024355" y="2469734"/>
            <a:ext cx="258126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Too many epitope candidates?</a:t>
            </a:r>
            <a:endParaRPr/>
          </a:p>
        </p:txBody>
      </p:sp>
      <p:pic>
        <p:nvPicPr>
          <p:cNvPr id="560" name="Google Shape;560;p5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34940" y="902018"/>
            <a:ext cx="5637484" cy="5515874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61" name="Google Shape;561;p51"/>
          <p:cNvSpPr/>
          <p:nvPr/>
        </p:nvSpPr>
        <p:spPr>
          <a:xfrm>
            <a:off x="2728244" y="2526309"/>
            <a:ext cx="2074491" cy="341831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Discontinuous epitope</a:t>
            </a:r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sp>
        <p:nvSpPr>
          <p:cNvPr id="118" name="Google Shape;118;p16"/>
          <p:cNvSpPr/>
          <p:nvPr/>
        </p:nvSpPr>
        <p:spPr>
          <a:xfrm>
            <a:off x="261256" y="905314"/>
            <a:ext cx="157043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PDB ID: 1EO8</a:t>
            </a:r>
            <a:endParaRPr/>
          </a:p>
        </p:txBody>
      </p:sp>
      <p:cxnSp>
        <p:nvCxnSpPr>
          <p:cNvPr id="119" name="Google Shape;119;p16"/>
          <p:cNvCxnSpPr/>
          <p:nvPr/>
        </p:nvCxnSpPr>
        <p:spPr>
          <a:xfrm rot="10800000" flipH="1">
            <a:off x="4487181" y="5684812"/>
            <a:ext cx="1050023" cy="239738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0" name="Google Shape;120;p16"/>
          <p:cNvCxnSpPr/>
          <p:nvPr/>
        </p:nvCxnSpPr>
        <p:spPr>
          <a:xfrm flipH="1">
            <a:off x="6734175" y="2654384"/>
            <a:ext cx="660171" cy="600165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1" name="Google Shape;121;p16"/>
          <p:cNvCxnSpPr/>
          <p:nvPr/>
        </p:nvCxnSpPr>
        <p:spPr>
          <a:xfrm flipH="1">
            <a:off x="6667500" y="1554222"/>
            <a:ext cx="726847" cy="260994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122" name="Google Shape;122;p16" descr="1eo8_epitope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4054" t="3963" r="4156" b="16922"/>
          <a:stretch/>
        </p:blipFill>
        <p:spPr>
          <a:xfrm>
            <a:off x="261938" y="1460689"/>
            <a:ext cx="8604250" cy="4635122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6"/>
          <p:cNvSpPr/>
          <p:nvPr/>
        </p:nvSpPr>
        <p:spPr>
          <a:xfrm>
            <a:off x="5795052" y="383471"/>
            <a:ext cx="2942319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Antigen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Hemagglutinin HA1 Chain from Influenza A Virus</a:t>
            </a:r>
            <a:endParaRPr/>
          </a:p>
        </p:txBody>
      </p:sp>
      <p:sp>
        <p:nvSpPr>
          <p:cNvPr id="124" name="Google Shape;124;p16"/>
          <p:cNvSpPr/>
          <p:nvPr/>
        </p:nvSpPr>
        <p:spPr>
          <a:xfrm>
            <a:off x="7178238" y="2423552"/>
            <a:ext cx="159563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Antibody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Light Chain</a:t>
            </a:r>
            <a:endParaRPr/>
          </a:p>
        </p:txBody>
      </p:sp>
      <p:sp>
        <p:nvSpPr>
          <p:cNvPr id="125" name="Google Shape;125;p16"/>
          <p:cNvSpPr/>
          <p:nvPr/>
        </p:nvSpPr>
        <p:spPr>
          <a:xfrm>
            <a:off x="3020373" y="5604301"/>
            <a:ext cx="176631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Antibody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Heavy Chain</a:t>
            </a:r>
            <a:endParaRPr/>
          </a:p>
        </p:txBody>
      </p:sp>
      <p:sp>
        <p:nvSpPr>
          <p:cNvPr id="126" name="Google Shape;126;p16"/>
          <p:cNvSpPr/>
          <p:nvPr/>
        </p:nvSpPr>
        <p:spPr>
          <a:xfrm rot="-2292250">
            <a:off x="3174972" y="3110787"/>
            <a:ext cx="3914775" cy="923925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6"/>
          <p:cNvSpPr/>
          <p:nvPr/>
        </p:nvSpPr>
        <p:spPr>
          <a:xfrm>
            <a:off x="1920584" y="2017402"/>
            <a:ext cx="11658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Epitope</a:t>
            </a:r>
            <a:endParaRPr/>
          </a:p>
        </p:txBody>
      </p:sp>
      <p:cxnSp>
        <p:nvCxnSpPr>
          <p:cNvPr id="128" name="Google Shape;128;p16"/>
          <p:cNvCxnSpPr/>
          <p:nvPr/>
        </p:nvCxnSpPr>
        <p:spPr>
          <a:xfrm>
            <a:off x="2503532" y="2479067"/>
            <a:ext cx="2283158" cy="775482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9" name="Google Shape;129;p16"/>
          <p:cNvCxnSpPr/>
          <p:nvPr/>
        </p:nvCxnSpPr>
        <p:spPr>
          <a:xfrm rot="10800000" flipH="1">
            <a:off x="4444696" y="5698010"/>
            <a:ext cx="1050023" cy="239738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0" name="Google Shape;130;p16"/>
          <p:cNvCxnSpPr/>
          <p:nvPr/>
        </p:nvCxnSpPr>
        <p:spPr>
          <a:xfrm flipH="1">
            <a:off x="7178238" y="3254549"/>
            <a:ext cx="797815" cy="3182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1" name="Google Shape;131;p16"/>
          <p:cNvCxnSpPr/>
          <p:nvPr/>
        </p:nvCxnSpPr>
        <p:spPr>
          <a:xfrm flipH="1">
            <a:off x="6687693" y="1420473"/>
            <a:ext cx="578518" cy="45095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52"/>
          <p:cNvSpPr txBox="1">
            <a:spLocks noGrp="1"/>
          </p:cNvSpPr>
          <p:nvPr>
            <p:ph type="title"/>
          </p:nvPr>
        </p:nvSpPr>
        <p:spPr>
          <a:xfrm>
            <a:off x="261256" y="216643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Practice Exercise</a:t>
            </a:r>
            <a:endParaRPr/>
          </a:p>
        </p:txBody>
      </p:sp>
      <p:sp>
        <p:nvSpPr>
          <p:cNvPr id="567" name="Google Shape;567;p52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  <p:sp>
        <p:nvSpPr>
          <p:cNvPr id="568" name="Google Shape;568;p52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sp>
        <p:nvSpPr>
          <p:cNvPr id="569" name="Google Shape;569;p52"/>
          <p:cNvSpPr/>
          <p:nvPr/>
        </p:nvSpPr>
        <p:spPr>
          <a:xfrm>
            <a:off x="6007695" y="2439263"/>
            <a:ext cx="293563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Score </a:t>
            </a:r>
            <a:r>
              <a:rPr lang="en-US" sz="2400" b="1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threshold of 0.9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corresponds to </a:t>
            </a:r>
            <a:r>
              <a:rPr lang="en-US" sz="2400" b="1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90% specificity</a:t>
            </a:r>
            <a:endParaRPr/>
          </a:p>
        </p:txBody>
      </p:sp>
      <p:pic>
        <p:nvPicPr>
          <p:cNvPr id="570" name="Google Shape;570;p5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61256" y="969340"/>
            <a:ext cx="5584067" cy="5514808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53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Practice Exercise</a:t>
            </a:r>
            <a:endParaRPr/>
          </a:p>
        </p:txBody>
      </p:sp>
      <p:sp>
        <p:nvSpPr>
          <p:cNvPr id="576" name="Google Shape;576;p53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  <p:sp>
        <p:nvSpPr>
          <p:cNvPr id="577" name="Google Shape;577;p53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pic>
        <p:nvPicPr>
          <p:cNvPr id="578" name="Google Shape;578;p5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61256" y="1084674"/>
            <a:ext cx="5960979" cy="4797425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79" name="Google Shape;579;p53"/>
          <p:cNvSpPr/>
          <p:nvPr/>
        </p:nvSpPr>
        <p:spPr>
          <a:xfrm>
            <a:off x="6323887" y="2905722"/>
            <a:ext cx="2542525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Did you notice the length difference between </a:t>
            </a:r>
            <a:r>
              <a:rPr lang="en-US" sz="2400" b="1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BepiPred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(length </a:t>
            </a:r>
            <a:r>
              <a:rPr lang="en-US" sz="2400" b="1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422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and </a:t>
            </a:r>
            <a:r>
              <a:rPr lang="en-US" sz="2400" b="1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DiscoTope</a:t>
            </a:r>
            <a:r>
              <a:rPr lang="en-US" sz="2400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(length </a:t>
            </a:r>
            <a:r>
              <a:rPr lang="en-US" sz="2400" b="1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391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outputs?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54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Practice Exercise</a:t>
            </a:r>
            <a:endParaRPr/>
          </a:p>
        </p:txBody>
      </p:sp>
      <p:pic>
        <p:nvPicPr>
          <p:cNvPr id="585" name="Google Shape;585;p5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2146" t="2773" r="3336" b="2993"/>
          <a:stretch/>
        </p:blipFill>
        <p:spPr>
          <a:xfrm>
            <a:off x="261256" y="1134837"/>
            <a:ext cx="5114049" cy="4771308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86" name="Google Shape;586;p54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  <p:sp>
        <p:nvSpPr>
          <p:cNvPr id="587" name="Google Shape;587;p54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sp>
        <p:nvSpPr>
          <p:cNvPr id="588" name="Google Shape;588;p54"/>
          <p:cNvSpPr/>
          <p:nvPr/>
        </p:nvSpPr>
        <p:spPr>
          <a:xfrm>
            <a:off x="5384002" y="1341690"/>
            <a:ext cx="3482411" cy="415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might be missing residues in PDB coordinate file compared to the sequence file provided by PDB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missing residues are not resolved properly in the structure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e.g. flexible loops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55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Practice Exercise</a:t>
            </a:r>
            <a:endParaRPr/>
          </a:p>
        </p:txBody>
      </p:sp>
      <p:pic>
        <p:nvPicPr>
          <p:cNvPr id="594" name="Google Shape;594;p5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61256" y="1345354"/>
            <a:ext cx="4917360" cy="4797425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95" name="Google Shape;595;p55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  <p:sp>
        <p:nvSpPr>
          <p:cNvPr id="596" name="Google Shape;596;p55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grpSp>
        <p:nvGrpSpPr>
          <p:cNvPr id="597" name="Google Shape;597;p55"/>
          <p:cNvGrpSpPr/>
          <p:nvPr/>
        </p:nvGrpSpPr>
        <p:grpSpPr>
          <a:xfrm>
            <a:off x="5555075" y="1648350"/>
            <a:ext cx="3063050" cy="716625"/>
            <a:chOff x="5738850" y="1648350"/>
            <a:chExt cx="3063050" cy="716625"/>
          </a:xfrm>
        </p:grpSpPr>
        <p:sp>
          <p:nvSpPr>
            <p:cNvPr id="598" name="Google Shape;598;p55"/>
            <p:cNvSpPr/>
            <p:nvPr/>
          </p:nvSpPr>
          <p:spPr>
            <a:xfrm>
              <a:off x="5738850" y="1724550"/>
              <a:ext cx="311400" cy="227100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55"/>
            <p:cNvSpPr/>
            <p:nvPr/>
          </p:nvSpPr>
          <p:spPr>
            <a:xfrm>
              <a:off x="5738850" y="2125075"/>
              <a:ext cx="311400" cy="227100"/>
            </a:xfrm>
            <a:prstGeom prst="rect">
              <a:avLst/>
            </a:prstGeom>
            <a:solidFill>
              <a:srgbClr val="6AA84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55"/>
            <p:cNvSpPr/>
            <p:nvPr/>
          </p:nvSpPr>
          <p:spPr>
            <a:xfrm>
              <a:off x="6117500" y="1648350"/>
              <a:ext cx="2322600" cy="34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Predicted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55"/>
            <p:cNvSpPr/>
            <p:nvPr/>
          </p:nvSpPr>
          <p:spPr>
            <a:xfrm>
              <a:off x="6117500" y="2019075"/>
              <a:ext cx="2684400" cy="34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Correctly predicted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2" name="Google Shape;602;p55"/>
          <p:cNvSpPr/>
          <p:nvPr/>
        </p:nvSpPr>
        <p:spPr>
          <a:xfrm>
            <a:off x="5379577" y="3044114"/>
            <a:ext cx="3486836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Epitope residues from 3D B cell </a:t>
            </a:r>
            <a:r>
              <a:rPr lang="en-US" sz="2400" b="1" u="sng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assay 3319631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(PDB ID: </a:t>
            </a:r>
            <a:r>
              <a:rPr lang="en-US" sz="2400" b="1" u="sng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2R69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were mapped on Dengue envelope glycoprotein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7" name="Google Shape;607;p5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17190" y="1860054"/>
            <a:ext cx="4499383" cy="4556441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08" name="Google Shape;608;p56"/>
          <p:cNvPicPr preferRelativeResize="0"/>
          <p:nvPr/>
        </p:nvPicPr>
        <p:blipFill rotWithShape="1">
          <a:blip r:embed="rId4">
            <a:alphaModFix/>
          </a:blip>
          <a:srcRect l="1817" t="10109" r="511" b="4467"/>
          <a:stretch/>
        </p:blipFill>
        <p:spPr>
          <a:xfrm>
            <a:off x="1860894" y="340943"/>
            <a:ext cx="7033190" cy="1358781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09" name="Google Shape;609;p56"/>
          <p:cNvSpPr txBox="1">
            <a:spLocks noGrp="1"/>
          </p:cNvSpPr>
          <p:nvPr>
            <p:ph type="title"/>
          </p:nvPr>
        </p:nvSpPr>
        <p:spPr>
          <a:xfrm>
            <a:off x="162371" y="250827"/>
            <a:ext cx="1698524" cy="1127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Practice Exercise</a:t>
            </a:r>
            <a:endParaRPr/>
          </a:p>
        </p:txBody>
      </p:sp>
      <p:sp>
        <p:nvSpPr>
          <p:cNvPr id="610" name="Google Shape;610;p56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  <p:sp>
        <p:nvSpPr>
          <p:cNvPr id="611" name="Google Shape;611;p56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grpSp>
        <p:nvGrpSpPr>
          <p:cNvPr id="612" name="Google Shape;612;p56"/>
          <p:cNvGrpSpPr/>
          <p:nvPr/>
        </p:nvGrpSpPr>
        <p:grpSpPr>
          <a:xfrm>
            <a:off x="5052250" y="5588833"/>
            <a:ext cx="3063050" cy="716625"/>
            <a:chOff x="5738850" y="1648350"/>
            <a:chExt cx="3063050" cy="716625"/>
          </a:xfrm>
        </p:grpSpPr>
        <p:sp>
          <p:nvSpPr>
            <p:cNvPr id="613" name="Google Shape;613;p56"/>
            <p:cNvSpPr/>
            <p:nvPr/>
          </p:nvSpPr>
          <p:spPr>
            <a:xfrm>
              <a:off x="5738850" y="1724550"/>
              <a:ext cx="311400" cy="227100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56"/>
            <p:cNvSpPr/>
            <p:nvPr/>
          </p:nvSpPr>
          <p:spPr>
            <a:xfrm>
              <a:off x="5738850" y="2125075"/>
              <a:ext cx="311400" cy="227100"/>
            </a:xfrm>
            <a:prstGeom prst="rect">
              <a:avLst/>
            </a:prstGeom>
            <a:solidFill>
              <a:srgbClr val="6AA84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56"/>
            <p:cNvSpPr/>
            <p:nvPr/>
          </p:nvSpPr>
          <p:spPr>
            <a:xfrm>
              <a:off x="6117500" y="1648350"/>
              <a:ext cx="2322600" cy="34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Predicted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56"/>
            <p:cNvSpPr/>
            <p:nvPr/>
          </p:nvSpPr>
          <p:spPr>
            <a:xfrm>
              <a:off x="6117500" y="2019075"/>
              <a:ext cx="2684400" cy="34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Correctly predicted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7" name="Google Shape;617;p56"/>
          <p:cNvSpPr/>
          <p:nvPr/>
        </p:nvSpPr>
        <p:spPr>
          <a:xfrm>
            <a:off x="5207950" y="3044114"/>
            <a:ext cx="348683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Epitope residues </a:t>
            </a:r>
            <a:r>
              <a:rPr lang="en-US" sz="2400" b="1" u="sng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from the IEDB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Dengue envelope glycoprotein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57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3D Structure-based epitope prediction</a:t>
            </a:r>
            <a:endParaRPr/>
          </a:p>
        </p:txBody>
      </p:sp>
      <p:sp>
        <p:nvSpPr>
          <p:cNvPr id="623" name="Google Shape;623;p57"/>
          <p:cNvSpPr txBox="1">
            <a:spLocks noGrp="1"/>
          </p:cNvSpPr>
          <p:nvPr>
            <p:ph type="body" idx="1"/>
          </p:nvPr>
        </p:nvSpPr>
        <p:spPr>
          <a:xfrm>
            <a:off x="4982198" y="1134838"/>
            <a:ext cx="3884214" cy="5042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Theoretically, the whole exposed surface of an antigen can be targeted by different antibodies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Antibody sequence based B cell epitope prediction method called PEASE was developed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Users must provide antigen structure and antibody sequence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624" name="Google Shape;624;p57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45</a:t>
            </a:fld>
            <a:endParaRPr/>
          </a:p>
        </p:txBody>
      </p:sp>
      <p:sp>
        <p:nvSpPr>
          <p:cNvPr id="625" name="Google Shape;625;p57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pic>
        <p:nvPicPr>
          <p:cNvPr id="626" name="Google Shape;626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4992" y="1141282"/>
            <a:ext cx="4647206" cy="4944767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27" name="Google Shape;627;p57"/>
          <p:cNvSpPr/>
          <p:nvPr/>
        </p:nvSpPr>
        <p:spPr>
          <a:xfrm>
            <a:off x="852139" y="3778363"/>
            <a:ext cx="36129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CC99"/>
                </a:solidFill>
                <a:latin typeface="Arial"/>
                <a:ea typeface="Arial"/>
                <a:cs typeface="Arial"/>
                <a:sym typeface="Arial"/>
              </a:rPr>
              <a:t>http://www.ofranlab.org/PEASE</a:t>
            </a:r>
            <a:endParaRPr sz="1800">
              <a:solidFill>
                <a:srgbClr val="00CC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8" name="Google Shape;628;p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85633" y="5682953"/>
            <a:ext cx="3904120" cy="761933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58"/>
          <p:cNvSpPr txBox="1">
            <a:spLocks noGrp="1"/>
          </p:cNvSpPr>
          <p:nvPr>
            <p:ph type="title"/>
          </p:nvPr>
        </p:nvSpPr>
        <p:spPr>
          <a:xfrm>
            <a:off x="261256" y="250826"/>
            <a:ext cx="8605157" cy="902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Benchmark on 42 X-ray structures of Ab-protein complexes </a:t>
            </a:r>
            <a:r>
              <a:rPr lang="en-US" sz="2000">
                <a:solidFill>
                  <a:srgbClr val="7F7F7F"/>
                </a:solidFill>
              </a:rPr>
              <a:t>(Ponomarenko &amp; Bourne, 2008)</a:t>
            </a:r>
            <a:endParaRPr>
              <a:solidFill>
                <a:srgbClr val="7F7F7F"/>
              </a:solidFill>
            </a:endParaRPr>
          </a:p>
        </p:txBody>
      </p:sp>
      <p:sp>
        <p:nvSpPr>
          <p:cNvPr id="634" name="Google Shape;634;p58"/>
          <p:cNvSpPr txBox="1">
            <a:spLocks noGrp="1"/>
          </p:cNvSpPr>
          <p:nvPr>
            <p:ph type="body" idx="1"/>
          </p:nvPr>
        </p:nvSpPr>
        <p:spPr>
          <a:xfrm>
            <a:off x="261255" y="1379764"/>
            <a:ext cx="8605157" cy="479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78"/>
              </a:buClr>
              <a:buSzPts val="700"/>
              <a:buNone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Average AUC values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300"/>
              <a:buNone/>
            </a:pP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1362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▪"/>
            </a:pPr>
            <a:r>
              <a:rPr lang="en-US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0.73  ElliPro 		</a:t>
            </a: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(Ponomarenko et al., 2008)</a:t>
            </a:r>
            <a:endParaRPr/>
          </a:p>
          <a:p>
            <a:pPr marL="741362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▪"/>
            </a:pPr>
            <a:r>
              <a:rPr lang="en-US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0.65  Epitopia </a:t>
            </a: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(Rubinstein et al., 2008)</a:t>
            </a:r>
            <a:endParaRPr/>
          </a:p>
          <a:p>
            <a:pPr marL="741362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▪"/>
            </a:pPr>
            <a:r>
              <a:rPr lang="en-US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0.63  PEPITO </a:t>
            </a: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(Sweredoski &amp; Baldi, 2008)</a:t>
            </a:r>
            <a:endParaRPr/>
          </a:p>
          <a:p>
            <a:pPr marL="741362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▪"/>
            </a:pPr>
            <a:r>
              <a:rPr lang="en-US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0.60  DiscoTope 1 </a:t>
            </a: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(Andersen et al, 2006)</a:t>
            </a:r>
            <a:endParaRPr/>
          </a:p>
          <a:p>
            <a:pPr marL="741362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1362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▪"/>
            </a:pPr>
            <a:r>
              <a:rPr lang="en-US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0.59  DOT </a:t>
            </a: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(1</a:t>
            </a:r>
            <a:r>
              <a:rPr lang="en-US" sz="2000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model, bound </a:t>
            </a:r>
            <a:r>
              <a:rPr lang="en-US"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Ab-protein docking</a:t>
            </a: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741362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▪"/>
            </a:pPr>
            <a:r>
              <a:rPr lang="en-US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0.58  PatchDock </a:t>
            </a: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(1</a:t>
            </a:r>
            <a:r>
              <a:rPr lang="en-US" sz="2000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model, bound </a:t>
            </a:r>
            <a:r>
              <a:rPr lang="en-US"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Ab-protein docking</a:t>
            </a: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635" name="Google Shape;635;p58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46</a:t>
            </a:fld>
            <a:endParaRPr/>
          </a:p>
        </p:txBody>
      </p:sp>
      <p:sp>
        <p:nvSpPr>
          <p:cNvPr id="636" name="Google Shape;636;p58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59"/>
          <p:cNvSpPr txBox="1">
            <a:spLocks noGrp="1"/>
          </p:cNvSpPr>
          <p:nvPr>
            <p:ph type="title"/>
          </p:nvPr>
        </p:nvSpPr>
        <p:spPr>
          <a:xfrm>
            <a:off x="261256" y="250826"/>
            <a:ext cx="8605157" cy="902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Benchmark on 52 X-ray structures of Ab-protein complexes </a:t>
            </a:r>
            <a:r>
              <a:rPr lang="en-US" sz="2000">
                <a:solidFill>
                  <a:srgbClr val="7F7F7F"/>
                </a:solidFill>
              </a:rPr>
              <a:t>(Kringelum et al., 2012, PLoS Comp. Biol.)</a:t>
            </a:r>
            <a:endParaRPr/>
          </a:p>
        </p:txBody>
      </p:sp>
      <p:sp>
        <p:nvSpPr>
          <p:cNvPr id="642" name="Google Shape;642;p59"/>
          <p:cNvSpPr txBox="1">
            <a:spLocks noGrp="1"/>
          </p:cNvSpPr>
          <p:nvPr>
            <p:ph type="body" idx="1"/>
          </p:nvPr>
        </p:nvSpPr>
        <p:spPr>
          <a:xfrm>
            <a:off x="261255" y="1379764"/>
            <a:ext cx="8605157" cy="479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78"/>
              </a:buClr>
              <a:buSzPts val="550"/>
              <a:buNone/>
            </a:pP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Average AUC values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D5578"/>
              </a:buClr>
              <a:buSzPts val="550"/>
              <a:buNone/>
            </a:pP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 * means p-value &lt; 0.05 in comparison with DiscoTope 2)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300"/>
              <a:buNone/>
            </a:pP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1362" lvl="1" indent="-2587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</a:pPr>
            <a:r>
              <a:rPr lang="en-US"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0.73  DiscoTope 2 </a:t>
            </a: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(Kringelum et al., 2012)</a:t>
            </a:r>
            <a:endParaRPr/>
          </a:p>
          <a:p>
            <a:pPr marL="741362" lvl="1" indent="-2587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</a:pPr>
            <a:r>
              <a:rPr lang="en-US"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0.73  PEPITO </a:t>
            </a: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(Sweredoski &amp; Baldi, 2008)</a:t>
            </a:r>
            <a:endParaRPr/>
          </a:p>
          <a:p>
            <a:pPr marL="741362" lvl="1" indent="-2587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</a:pPr>
            <a:r>
              <a:rPr lang="en-US"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0.73  Epitopia </a:t>
            </a: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(Rubinstein et al., 2008)</a:t>
            </a:r>
            <a:endParaRPr/>
          </a:p>
          <a:p>
            <a:pPr marL="741362" lvl="1" indent="-2587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</a:pPr>
            <a:r>
              <a:rPr lang="en-US"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0.72  SEPPA </a:t>
            </a: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(Sun et al., 2009)</a:t>
            </a:r>
            <a:endParaRPr/>
          </a:p>
          <a:p>
            <a:pPr marL="741362" lvl="1" indent="-2587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</a:pPr>
            <a:r>
              <a:rPr lang="en-US"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0.71  DiscoTope 1 </a:t>
            </a: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(Andersen et al, 2006)</a:t>
            </a:r>
            <a:endParaRPr/>
          </a:p>
          <a:p>
            <a:pPr marL="741362" lvl="1" indent="-2587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</a:pPr>
            <a:r>
              <a:rPr lang="en-US"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0.69* ElliPro </a:t>
            </a: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(Ponomarenko et al., 2008)</a:t>
            </a:r>
            <a:endParaRPr/>
          </a:p>
          <a:p>
            <a:pPr marL="741362" lvl="1" indent="-2587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</a:pPr>
            <a:r>
              <a:rPr lang="en-US"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0.65* EPCES </a:t>
            </a: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(Liang et al., 2009)</a:t>
            </a:r>
            <a:endParaRPr/>
          </a:p>
          <a:p>
            <a:pPr marL="741362" lvl="1" indent="-2587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</a:pPr>
            <a:r>
              <a:rPr lang="en-US"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0.59* EPSVR </a:t>
            </a: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(Liang et al., 2010)</a:t>
            </a:r>
            <a:endParaRPr/>
          </a:p>
        </p:txBody>
      </p:sp>
      <p:sp>
        <p:nvSpPr>
          <p:cNvPr id="643" name="Google Shape;643;p59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47</a:t>
            </a:fld>
            <a:endParaRPr/>
          </a:p>
        </p:txBody>
      </p:sp>
      <p:sp>
        <p:nvSpPr>
          <p:cNvPr id="644" name="Google Shape;644;p59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60"/>
          <p:cNvSpPr txBox="1">
            <a:spLocks noGrp="1"/>
          </p:cNvSpPr>
          <p:nvPr>
            <p:ph type="title"/>
          </p:nvPr>
        </p:nvSpPr>
        <p:spPr>
          <a:xfrm>
            <a:off x="261256" y="250826"/>
            <a:ext cx="8605157" cy="902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3D Structure-based epitope prediction</a:t>
            </a:r>
            <a:endParaRPr/>
          </a:p>
        </p:txBody>
      </p:sp>
      <p:sp>
        <p:nvSpPr>
          <p:cNvPr id="650" name="Google Shape;650;p60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48</a:t>
            </a:fld>
            <a:endParaRPr/>
          </a:p>
        </p:txBody>
      </p:sp>
      <p:sp>
        <p:nvSpPr>
          <p:cNvPr id="651" name="Google Shape;651;p60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sp>
        <p:nvSpPr>
          <p:cNvPr id="652" name="Google Shape;652;p60"/>
          <p:cNvSpPr txBox="1">
            <a:spLocks noGrp="1"/>
          </p:cNvSpPr>
          <p:nvPr>
            <p:ph type="body" idx="1"/>
          </p:nvPr>
        </p:nvSpPr>
        <p:spPr>
          <a:xfrm>
            <a:off x="261255" y="1379764"/>
            <a:ext cx="8605157" cy="479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12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reason for the relatively poor performance is in the quality of the benchmark datasets</a:t>
            </a:r>
            <a:endParaRPr/>
          </a:p>
          <a:p>
            <a:pPr marL="741362" lvl="1" indent="-341312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</a:rPr>
              <a:t>Structural information on the entire ‘‘biological unit‘‘ is often not available</a:t>
            </a:r>
            <a:endParaRPr/>
          </a:p>
          <a:p>
            <a:pPr marL="741362" lvl="1" indent="-341312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</a:rPr>
              <a:t>Existence of well characterized epitopes from very few antigens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7" descr="1eo8_paratope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4139" t="3308" r="4677" b="16195"/>
          <a:stretch/>
        </p:blipFill>
        <p:spPr>
          <a:xfrm>
            <a:off x="261938" y="1404560"/>
            <a:ext cx="8604250" cy="474738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7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Discontinuous epitope</a:t>
            </a:r>
            <a:endParaRPr/>
          </a:p>
        </p:txBody>
      </p:sp>
      <p:sp>
        <p:nvSpPr>
          <p:cNvPr id="138" name="Google Shape;138;p17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39" name="Google Shape;139;p17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sp>
        <p:nvSpPr>
          <p:cNvPr id="140" name="Google Shape;140;p17"/>
          <p:cNvSpPr/>
          <p:nvPr/>
        </p:nvSpPr>
        <p:spPr>
          <a:xfrm>
            <a:off x="261256" y="905314"/>
            <a:ext cx="157043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PDB ID: 1EO8</a:t>
            </a:r>
            <a:endParaRPr/>
          </a:p>
        </p:txBody>
      </p:sp>
      <p:sp>
        <p:nvSpPr>
          <p:cNvPr id="141" name="Google Shape;141;p17"/>
          <p:cNvSpPr/>
          <p:nvPr/>
        </p:nvSpPr>
        <p:spPr>
          <a:xfrm>
            <a:off x="5795052" y="383471"/>
            <a:ext cx="2942319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Antigen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Hemagglutinin HA1 Chain from Influenza A Virus</a:t>
            </a:r>
            <a:endParaRPr/>
          </a:p>
        </p:txBody>
      </p:sp>
      <p:sp>
        <p:nvSpPr>
          <p:cNvPr id="142" name="Google Shape;142;p17"/>
          <p:cNvSpPr/>
          <p:nvPr/>
        </p:nvSpPr>
        <p:spPr>
          <a:xfrm>
            <a:off x="7178238" y="2423552"/>
            <a:ext cx="159563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Antibody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Light Chain</a:t>
            </a:r>
            <a:endParaRPr/>
          </a:p>
        </p:txBody>
      </p:sp>
      <p:sp>
        <p:nvSpPr>
          <p:cNvPr id="143" name="Google Shape;143;p17"/>
          <p:cNvSpPr/>
          <p:nvPr/>
        </p:nvSpPr>
        <p:spPr>
          <a:xfrm rot="-2292250">
            <a:off x="3551960" y="3755449"/>
            <a:ext cx="3914775" cy="923925"/>
          </a:xfrm>
          <a:prstGeom prst="ellipse">
            <a:avLst/>
          </a:prstGeom>
          <a:noFill/>
          <a:ln w="38100" cap="flat" cmpd="sng">
            <a:solidFill>
              <a:srgbClr val="0000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7"/>
          <p:cNvSpPr/>
          <p:nvPr/>
        </p:nvSpPr>
        <p:spPr>
          <a:xfrm>
            <a:off x="1920584" y="2017402"/>
            <a:ext cx="13362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Paratope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5" name="Google Shape;145;p17"/>
          <p:cNvCxnSpPr>
            <a:endCxn id="143" idx="0"/>
          </p:cNvCxnSpPr>
          <p:nvPr/>
        </p:nvCxnSpPr>
        <p:spPr>
          <a:xfrm>
            <a:off x="2503540" y="2479196"/>
            <a:ext cx="2720100" cy="13752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46" name="Google Shape;146;p17"/>
          <p:cNvCxnSpPr/>
          <p:nvPr/>
        </p:nvCxnSpPr>
        <p:spPr>
          <a:xfrm flipH="1">
            <a:off x="7178238" y="3254549"/>
            <a:ext cx="797815" cy="3182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47" name="Google Shape;147;p17"/>
          <p:cNvCxnSpPr/>
          <p:nvPr/>
        </p:nvCxnSpPr>
        <p:spPr>
          <a:xfrm flipH="1">
            <a:off x="6687693" y="1420473"/>
            <a:ext cx="578518" cy="45095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48" name="Google Shape;148;p17"/>
          <p:cNvSpPr/>
          <p:nvPr/>
        </p:nvSpPr>
        <p:spPr>
          <a:xfrm>
            <a:off x="3020373" y="5604301"/>
            <a:ext cx="176631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Antibody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Heavy Chain</a:t>
            </a:r>
            <a:endParaRPr/>
          </a:p>
        </p:txBody>
      </p:sp>
      <p:cxnSp>
        <p:nvCxnSpPr>
          <p:cNvPr id="149" name="Google Shape;149;p17"/>
          <p:cNvCxnSpPr/>
          <p:nvPr/>
        </p:nvCxnSpPr>
        <p:spPr>
          <a:xfrm rot="10800000" flipH="1">
            <a:off x="4444696" y="5698010"/>
            <a:ext cx="1050023" cy="239738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8" descr="discontinuousEpi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26123" y="1379538"/>
            <a:ext cx="7675880" cy="4797425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55" name="Google Shape;155;p18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Discontinuous epitope</a:t>
            </a:r>
            <a:endParaRPr/>
          </a:p>
        </p:txBody>
      </p:sp>
      <p:sp>
        <p:nvSpPr>
          <p:cNvPr id="156" name="Google Shape;156;p18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57" name="Google Shape;157;p18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sp>
        <p:nvSpPr>
          <p:cNvPr id="158" name="Google Shape;158;p18"/>
          <p:cNvSpPr/>
          <p:nvPr/>
        </p:nvSpPr>
        <p:spPr>
          <a:xfrm>
            <a:off x="261256" y="905314"/>
            <a:ext cx="157043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PDB ID: 1EO8</a:t>
            </a:r>
            <a:endParaRPr/>
          </a:p>
        </p:txBody>
      </p:sp>
      <p:sp>
        <p:nvSpPr>
          <p:cNvPr id="159" name="Google Shape;159;p18"/>
          <p:cNvSpPr/>
          <p:nvPr/>
        </p:nvSpPr>
        <p:spPr>
          <a:xfrm rot="-2292250">
            <a:off x="1617349" y="2746234"/>
            <a:ext cx="5539212" cy="2385392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8"/>
          <p:cNvSpPr/>
          <p:nvPr/>
        </p:nvSpPr>
        <p:spPr>
          <a:xfrm>
            <a:off x="6326344" y="4731897"/>
            <a:ext cx="199811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Discontinuous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Epitope</a:t>
            </a:r>
            <a:endParaRPr/>
          </a:p>
        </p:txBody>
      </p:sp>
      <p:cxnSp>
        <p:nvCxnSpPr>
          <p:cNvPr id="161" name="Google Shape;161;p18"/>
          <p:cNvCxnSpPr>
            <a:endCxn id="159" idx="4"/>
          </p:cNvCxnSpPr>
          <p:nvPr/>
        </p:nvCxnSpPr>
        <p:spPr>
          <a:xfrm rot="10800000">
            <a:off x="5124596" y="4876165"/>
            <a:ext cx="1201800" cy="271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9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B cell epitopes</a:t>
            </a:r>
            <a:endParaRPr/>
          </a:p>
        </p:txBody>
      </p:sp>
      <p:sp>
        <p:nvSpPr>
          <p:cNvPr id="167" name="Google Shape;167;p19"/>
          <p:cNvSpPr txBox="1">
            <a:spLocks noGrp="1"/>
          </p:cNvSpPr>
          <p:nvPr>
            <p:ph type="body" idx="1"/>
          </p:nvPr>
        </p:nvSpPr>
        <p:spPr>
          <a:xfrm>
            <a:off x="5105400" y="1046716"/>
            <a:ext cx="3761012" cy="5130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Protein antigens usually contain both linear &amp; discontinuous epitopes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“Linear” aka sequential or continuous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“Discontinuous” aka non-sequential or conformational epitopes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More than 90% of the B cell epitopes are estimated to be discontinuous*</a:t>
            </a:r>
            <a:endParaRPr/>
          </a:p>
        </p:txBody>
      </p:sp>
      <p:sp>
        <p:nvSpPr>
          <p:cNvPr id="168" name="Google Shape;168;p19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69" name="Google Shape;169;p19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pic>
        <p:nvPicPr>
          <p:cNvPr id="170" name="Google Shape;170;p19" descr="1vxg_epi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6" y="1669392"/>
            <a:ext cx="4323919" cy="4323919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9"/>
          <p:cNvSpPr txBox="1"/>
          <p:nvPr/>
        </p:nvSpPr>
        <p:spPr>
          <a:xfrm>
            <a:off x="2477781" y="1046716"/>
            <a:ext cx="2627619" cy="635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Antigen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Sperm whale myoglobin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9"/>
          <p:cNvSpPr txBox="1"/>
          <p:nvPr/>
        </p:nvSpPr>
        <p:spPr>
          <a:xfrm>
            <a:off x="261255" y="974025"/>
            <a:ext cx="1805669" cy="4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r>
              <a:rPr lang="en-US"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PDB ID: 1VXG</a:t>
            </a:r>
            <a:endParaRPr sz="24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3" name="Google Shape;173;p19"/>
          <p:cNvCxnSpPr>
            <a:stCxn id="171" idx="2"/>
          </p:cNvCxnSpPr>
          <p:nvPr/>
        </p:nvCxnSpPr>
        <p:spPr>
          <a:xfrm flipH="1">
            <a:off x="2790791" y="1681891"/>
            <a:ext cx="1000800" cy="3279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74" name="Google Shape;174;p19"/>
          <p:cNvSpPr/>
          <p:nvPr/>
        </p:nvSpPr>
        <p:spPr>
          <a:xfrm>
            <a:off x="3653753" y="2297672"/>
            <a:ext cx="11658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Epitope</a:t>
            </a:r>
            <a:endParaRPr/>
          </a:p>
        </p:txBody>
      </p:sp>
      <p:cxnSp>
        <p:nvCxnSpPr>
          <p:cNvPr id="175" name="Google Shape;175;p19"/>
          <p:cNvCxnSpPr/>
          <p:nvPr/>
        </p:nvCxnSpPr>
        <p:spPr>
          <a:xfrm rot="10800000">
            <a:off x="3228975" y="2544330"/>
            <a:ext cx="424778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76" name="Google Shape;176;p19"/>
          <p:cNvSpPr/>
          <p:nvPr/>
        </p:nvSpPr>
        <p:spPr>
          <a:xfrm>
            <a:off x="5238750" y="5380619"/>
            <a:ext cx="362766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*Barlow et al, Nature. 1986.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*Van Regenmortel, Methods. 1996.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0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B cell prediction tools on IEDB</a:t>
            </a:r>
            <a:endParaRPr/>
          </a:p>
        </p:txBody>
      </p:sp>
      <p:pic>
        <p:nvPicPr>
          <p:cNvPr id="182" name="Google Shape;182;p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61257" y="1279645"/>
            <a:ext cx="7260866" cy="5188375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83" name="Google Shape;183;p20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84" name="Google Shape;184;p20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sp>
        <p:nvSpPr>
          <p:cNvPr id="185" name="Google Shape;185;p20"/>
          <p:cNvSpPr/>
          <p:nvPr/>
        </p:nvSpPr>
        <p:spPr>
          <a:xfrm>
            <a:off x="371474" y="2667000"/>
            <a:ext cx="7038975" cy="135255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0"/>
          <p:cNvSpPr/>
          <p:nvPr/>
        </p:nvSpPr>
        <p:spPr>
          <a:xfrm>
            <a:off x="5035521" y="879536"/>
            <a:ext cx="379687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http://tools.iedb.org/main/bcell/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1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Epitope prediction</a:t>
            </a:r>
            <a:endParaRPr/>
          </a:p>
        </p:txBody>
      </p:sp>
      <p:sp>
        <p:nvSpPr>
          <p:cNvPr id="192" name="Google Shape;192;p21"/>
          <p:cNvSpPr txBox="1">
            <a:spLocks noGrp="1"/>
          </p:cNvSpPr>
          <p:nvPr>
            <p:ph type="body" idx="1"/>
          </p:nvPr>
        </p:nvSpPr>
        <p:spPr>
          <a:xfrm>
            <a:off x="261255" y="1379764"/>
            <a:ext cx="8605157" cy="479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When to use epitope prediction methods?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You have verified thoroughly that </a:t>
            </a:r>
            <a:r>
              <a:rPr lang="en-US" u="sng"/>
              <a:t>no information is available in the IEDB</a:t>
            </a:r>
            <a:r>
              <a:rPr lang="en-US"/>
              <a:t> on the antigen of your interest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You </a:t>
            </a:r>
            <a:r>
              <a:rPr lang="en-US" u="sng"/>
              <a:t>want to know all the candidate antigenic determinants</a:t>
            </a:r>
            <a:r>
              <a:rPr lang="en-US"/>
              <a:t> in an antigen of your interest other than epitopes provided in the IEDB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93" name="Google Shape;193;p21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94" name="Google Shape;194;p21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1845</Words>
  <Application>Microsoft Office PowerPoint</Application>
  <PresentationFormat>On-screen Show (4:3)</PresentationFormat>
  <Paragraphs>340</Paragraphs>
  <Slides>48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Arial</vt:lpstr>
      <vt:lpstr>Calibri</vt:lpstr>
      <vt:lpstr>Noto Sans Symbols</vt:lpstr>
      <vt:lpstr>Office Theme</vt:lpstr>
      <vt:lpstr>B Cell Epitope Prediction</vt:lpstr>
      <vt:lpstr>Outline of topics</vt:lpstr>
      <vt:lpstr>Example: Ab binding HA1</vt:lpstr>
      <vt:lpstr>Discontinuous epitope</vt:lpstr>
      <vt:lpstr>Discontinuous epitope</vt:lpstr>
      <vt:lpstr>Discontinuous epitope</vt:lpstr>
      <vt:lpstr>B cell epitopes</vt:lpstr>
      <vt:lpstr>B cell prediction tools on IEDB</vt:lpstr>
      <vt:lpstr>Epitope prediction</vt:lpstr>
      <vt:lpstr>Sequence-based epitope prediction</vt:lpstr>
      <vt:lpstr>Linear epitope prediction</vt:lpstr>
      <vt:lpstr>B cell prediction tools on IEDB</vt:lpstr>
      <vt:lpstr>Linear B cell prediction</vt:lpstr>
      <vt:lpstr>Visit Help &amp; Reference tabs to learn about a prediction method</vt:lpstr>
      <vt:lpstr>Linear B cell prediction -example</vt:lpstr>
      <vt:lpstr>Linear B cell prediction -example</vt:lpstr>
      <vt:lpstr>Method comparisons</vt:lpstr>
      <vt:lpstr>Sequence-based epitope prediction</vt:lpstr>
      <vt:lpstr>3D Structures of Ab-Ag complexes</vt:lpstr>
      <vt:lpstr>3D Structure-based epitope prediction</vt:lpstr>
      <vt:lpstr>B cell prediction tools on IEDB</vt:lpstr>
      <vt:lpstr>DiscoTope</vt:lpstr>
      <vt:lpstr>DiscoTope</vt:lpstr>
      <vt:lpstr>Search in PDB to identify inputs</vt:lpstr>
      <vt:lpstr>Search in PDB to identify inputs</vt:lpstr>
      <vt:lpstr>Search in PDB to identify inputs</vt:lpstr>
      <vt:lpstr>DiscoTope -example</vt:lpstr>
      <vt:lpstr>DiscoTope -example</vt:lpstr>
      <vt:lpstr>DiscoTope -example</vt:lpstr>
      <vt:lpstr>DiscoTope -example</vt:lpstr>
      <vt:lpstr>B cell prediction tools on IEDB</vt:lpstr>
      <vt:lpstr>ElliPro</vt:lpstr>
      <vt:lpstr>ElliPro</vt:lpstr>
      <vt:lpstr>ElliPro -example</vt:lpstr>
      <vt:lpstr>ElliPro -example</vt:lpstr>
      <vt:lpstr>ElliPro -example</vt:lpstr>
      <vt:lpstr>Summary – B cell epitope predictions</vt:lpstr>
      <vt:lpstr>Practice Exercise</vt:lpstr>
      <vt:lpstr>Practice Exercise</vt:lpstr>
      <vt:lpstr>Practice Exercise</vt:lpstr>
      <vt:lpstr>Practice Exercise</vt:lpstr>
      <vt:lpstr>Practice Exercise</vt:lpstr>
      <vt:lpstr>Practice Exercise</vt:lpstr>
      <vt:lpstr>Practice Exercise</vt:lpstr>
      <vt:lpstr>3D Structure-based epitope prediction</vt:lpstr>
      <vt:lpstr>Benchmark on 42 X-ray structures of Ab-protein complexes (Ponomarenko &amp; Bourne, 2008)</vt:lpstr>
      <vt:lpstr>Benchmark on 52 X-ray structures of Ab-protein complexes (Kringelum et al., 2012, PLoS Comp. Biol.)</vt:lpstr>
      <vt:lpstr>3D Structure-based epitope prediction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 Cell Epitope Prediction</dc:title>
  <cp:lastModifiedBy>Nina Blazeska</cp:lastModifiedBy>
  <cp:revision>1</cp:revision>
  <dcterms:modified xsi:type="dcterms:W3CDTF">2020-11-13T07:27:06Z</dcterms:modified>
</cp:coreProperties>
</file>